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6"/>
  </p:notesMasterIdLst>
  <p:handoutMasterIdLst>
    <p:handoutMasterId r:id="rId37"/>
  </p:handoutMasterIdLst>
  <p:sldIdLst>
    <p:sldId id="257" r:id="rId5"/>
    <p:sldId id="258" r:id="rId6"/>
    <p:sldId id="326" r:id="rId7"/>
    <p:sldId id="259" r:id="rId8"/>
    <p:sldId id="319" r:id="rId9"/>
    <p:sldId id="315" r:id="rId10"/>
    <p:sldId id="317" r:id="rId11"/>
    <p:sldId id="322" r:id="rId12"/>
    <p:sldId id="264" r:id="rId13"/>
    <p:sldId id="314" r:id="rId14"/>
    <p:sldId id="310" r:id="rId15"/>
    <p:sldId id="301" r:id="rId16"/>
    <p:sldId id="303" r:id="rId17"/>
    <p:sldId id="320" r:id="rId18"/>
    <p:sldId id="270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323" r:id="rId27"/>
    <p:sldId id="286" r:id="rId28"/>
    <p:sldId id="287" r:id="rId29"/>
    <p:sldId id="288" r:id="rId30"/>
    <p:sldId id="321" r:id="rId31"/>
    <p:sldId id="290" r:id="rId32"/>
    <p:sldId id="294" r:id="rId33"/>
    <p:sldId id="309" r:id="rId34"/>
    <p:sldId id="292" r:id="rId3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2" autoAdjust="0"/>
    <p:restoredTop sz="66870" autoAdjust="0"/>
  </p:normalViewPr>
  <p:slideViewPr>
    <p:cSldViewPr snapToGrid="0" snapToObjects="1">
      <p:cViewPr varScale="1">
        <p:scale>
          <a:sx n="97" d="100"/>
          <a:sy n="97" d="100"/>
        </p:scale>
        <p:origin x="129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2964" y="3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72FC0-2B28-4FAF-ACB2-4CE21B6142D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79230-CBB8-4811-A614-1489D018A814}">
      <dgm:prSet phldrT="[Text]"/>
      <dgm:spPr/>
      <dgm:t>
        <a:bodyPr/>
        <a:lstStyle/>
        <a:p>
          <a:r>
            <a:rPr lang="en-US" dirty="0"/>
            <a:t>Travel Pre-Approval</a:t>
          </a:r>
        </a:p>
      </dgm:t>
    </dgm:pt>
    <dgm:pt modelId="{1B5C29A7-2DF3-45B4-BDD4-EF72CACAE76A}" type="parTrans" cxnId="{CD3F7A70-58BC-4CF8-9EF5-F76FF2D45576}">
      <dgm:prSet/>
      <dgm:spPr/>
      <dgm:t>
        <a:bodyPr/>
        <a:lstStyle/>
        <a:p>
          <a:endParaRPr lang="en-US"/>
        </a:p>
      </dgm:t>
    </dgm:pt>
    <dgm:pt modelId="{6DA0D892-C280-49B5-AE57-B5BCE950F5F3}" type="sibTrans" cxnId="{CD3F7A70-58BC-4CF8-9EF5-F76FF2D45576}">
      <dgm:prSet/>
      <dgm:spPr/>
      <dgm:t>
        <a:bodyPr/>
        <a:lstStyle/>
        <a:p>
          <a:endParaRPr lang="en-US"/>
        </a:p>
      </dgm:t>
    </dgm:pt>
    <dgm:pt modelId="{BC577F02-2FB5-4F29-8A85-A73182D3751C}">
      <dgm:prSet phldrT="[Text]"/>
      <dgm:spPr/>
      <dgm:t>
        <a:bodyPr/>
        <a:lstStyle/>
        <a:p>
          <a:r>
            <a:rPr lang="en-US" dirty="0"/>
            <a:t>Make Reservations</a:t>
          </a:r>
        </a:p>
      </dgm:t>
    </dgm:pt>
    <dgm:pt modelId="{9BF2ADA5-D81B-4C8B-94DF-8DB1292670D8}" type="parTrans" cxnId="{21392B0E-A12D-4BB5-80AD-CB6EC180088A}">
      <dgm:prSet/>
      <dgm:spPr/>
      <dgm:t>
        <a:bodyPr/>
        <a:lstStyle/>
        <a:p>
          <a:endParaRPr lang="en-US"/>
        </a:p>
      </dgm:t>
    </dgm:pt>
    <dgm:pt modelId="{037BD12C-74A7-41D8-8362-90BF2B206385}" type="sibTrans" cxnId="{21392B0E-A12D-4BB5-80AD-CB6EC180088A}">
      <dgm:prSet/>
      <dgm:spPr/>
      <dgm:t>
        <a:bodyPr/>
        <a:lstStyle/>
        <a:p>
          <a:endParaRPr lang="en-US"/>
        </a:p>
      </dgm:t>
    </dgm:pt>
    <dgm:pt modelId="{93FD9928-0C63-4C1D-B1DB-8B776885F557}">
      <dgm:prSet phldrT="[Text]"/>
      <dgm:spPr/>
      <dgm:t>
        <a:bodyPr/>
        <a:lstStyle/>
        <a:p>
          <a:r>
            <a:rPr lang="en-US" dirty="0"/>
            <a:t>Travel</a:t>
          </a:r>
        </a:p>
      </dgm:t>
    </dgm:pt>
    <dgm:pt modelId="{4A910A94-DBDD-48C6-9870-36F5B11E7EAF}" type="parTrans" cxnId="{132E9958-2FA0-4633-A1E2-D8E69740B2B0}">
      <dgm:prSet/>
      <dgm:spPr/>
      <dgm:t>
        <a:bodyPr/>
        <a:lstStyle/>
        <a:p>
          <a:endParaRPr lang="en-US"/>
        </a:p>
      </dgm:t>
    </dgm:pt>
    <dgm:pt modelId="{63626A0A-A326-4477-8875-A5F7D8BAEE52}" type="sibTrans" cxnId="{132E9958-2FA0-4633-A1E2-D8E69740B2B0}">
      <dgm:prSet/>
      <dgm:spPr/>
      <dgm:t>
        <a:bodyPr/>
        <a:lstStyle/>
        <a:p>
          <a:endParaRPr lang="en-US"/>
        </a:p>
      </dgm:t>
    </dgm:pt>
    <dgm:pt modelId="{69A7D6AC-C911-48B1-9889-B18FE98AA19C}">
      <dgm:prSet phldrT="[Text]"/>
      <dgm:spPr/>
      <dgm:t>
        <a:bodyPr/>
        <a:lstStyle/>
        <a:p>
          <a:r>
            <a:rPr lang="en-US" dirty="0"/>
            <a:t>Chrome River Expense Reports</a:t>
          </a:r>
        </a:p>
      </dgm:t>
    </dgm:pt>
    <dgm:pt modelId="{2B429C14-A625-496A-B747-75D8BFA5D6E9}" type="parTrans" cxnId="{B395D3DA-1F2A-4172-A6A6-3BFB54C81D34}">
      <dgm:prSet/>
      <dgm:spPr/>
      <dgm:t>
        <a:bodyPr/>
        <a:lstStyle/>
        <a:p>
          <a:endParaRPr lang="en-US"/>
        </a:p>
      </dgm:t>
    </dgm:pt>
    <dgm:pt modelId="{3342B189-22A4-4307-8B5C-30B5AF464BA3}" type="sibTrans" cxnId="{B395D3DA-1F2A-4172-A6A6-3BFB54C81D34}">
      <dgm:prSet/>
      <dgm:spPr/>
      <dgm:t>
        <a:bodyPr/>
        <a:lstStyle/>
        <a:p>
          <a:endParaRPr lang="en-US"/>
        </a:p>
      </dgm:t>
    </dgm:pt>
    <dgm:pt modelId="{E5DC7D6D-2D7E-4D1A-9BA3-18B533A81738}" type="pres">
      <dgm:prSet presAssocID="{33C72FC0-2B28-4FAF-ACB2-4CE21B6142DA}" presName="Name0" presStyleCnt="0">
        <dgm:presLayoutVars>
          <dgm:dir/>
          <dgm:resizeHandles val="exact"/>
        </dgm:presLayoutVars>
      </dgm:prSet>
      <dgm:spPr/>
    </dgm:pt>
    <dgm:pt modelId="{A68A6332-6F63-4903-A9CF-E9C0B45FE2FC}" type="pres">
      <dgm:prSet presAssocID="{DC879230-CBB8-4811-A614-1489D018A814}" presName="node" presStyleLbl="node1" presStyleIdx="0" presStyleCnt="4">
        <dgm:presLayoutVars>
          <dgm:bulletEnabled val="1"/>
        </dgm:presLayoutVars>
      </dgm:prSet>
      <dgm:spPr/>
    </dgm:pt>
    <dgm:pt modelId="{B1EB465E-FF27-404C-8B40-E8EDAEA5F86A}" type="pres">
      <dgm:prSet presAssocID="{6DA0D892-C280-49B5-AE57-B5BCE950F5F3}" presName="sibTrans" presStyleLbl="sibTrans1D1" presStyleIdx="0" presStyleCnt="3"/>
      <dgm:spPr/>
    </dgm:pt>
    <dgm:pt modelId="{2CEC84AF-090D-4E74-9B6A-20DAC6D22AF7}" type="pres">
      <dgm:prSet presAssocID="{6DA0D892-C280-49B5-AE57-B5BCE950F5F3}" presName="connectorText" presStyleLbl="sibTrans1D1" presStyleIdx="0" presStyleCnt="3"/>
      <dgm:spPr/>
    </dgm:pt>
    <dgm:pt modelId="{3FF91CB6-E08F-48C4-AFBE-E5D74DDB6060}" type="pres">
      <dgm:prSet presAssocID="{BC577F02-2FB5-4F29-8A85-A73182D3751C}" presName="node" presStyleLbl="node1" presStyleIdx="1" presStyleCnt="4" custLinFactNeighborX="26777" custLinFactNeighborY="-64">
        <dgm:presLayoutVars>
          <dgm:bulletEnabled val="1"/>
        </dgm:presLayoutVars>
      </dgm:prSet>
      <dgm:spPr/>
    </dgm:pt>
    <dgm:pt modelId="{99020835-5DF9-4580-B438-AA8DC6045EBE}" type="pres">
      <dgm:prSet presAssocID="{037BD12C-74A7-41D8-8362-90BF2B206385}" presName="sibTrans" presStyleLbl="sibTrans1D1" presStyleIdx="1" presStyleCnt="3"/>
      <dgm:spPr/>
    </dgm:pt>
    <dgm:pt modelId="{54BFB2C0-9CB8-4E23-999D-3BEC3B382D1B}" type="pres">
      <dgm:prSet presAssocID="{037BD12C-74A7-41D8-8362-90BF2B206385}" presName="connectorText" presStyleLbl="sibTrans1D1" presStyleIdx="1" presStyleCnt="3"/>
      <dgm:spPr/>
    </dgm:pt>
    <dgm:pt modelId="{726F8CEC-CC05-40D9-BDB0-372066FE77F9}" type="pres">
      <dgm:prSet presAssocID="{93FD9928-0C63-4C1D-B1DB-8B776885F557}" presName="node" presStyleLbl="node1" presStyleIdx="2" presStyleCnt="4" custLinFactX="-60224" custLinFactY="30229" custLinFactNeighborX="-100000" custLinFactNeighborY="100000">
        <dgm:presLayoutVars>
          <dgm:bulletEnabled val="1"/>
        </dgm:presLayoutVars>
      </dgm:prSet>
      <dgm:spPr/>
    </dgm:pt>
    <dgm:pt modelId="{E492A36C-177B-4C37-86EE-E7F18DE1FC9D}" type="pres">
      <dgm:prSet presAssocID="{63626A0A-A326-4477-8875-A5F7D8BAEE52}" presName="sibTrans" presStyleLbl="sibTrans1D1" presStyleIdx="2" presStyleCnt="3"/>
      <dgm:spPr/>
    </dgm:pt>
    <dgm:pt modelId="{DE231C75-9DC0-461A-A735-5D000CADA9A8}" type="pres">
      <dgm:prSet presAssocID="{63626A0A-A326-4477-8875-A5F7D8BAEE52}" presName="connectorText" presStyleLbl="sibTrans1D1" presStyleIdx="2" presStyleCnt="3"/>
      <dgm:spPr/>
    </dgm:pt>
    <dgm:pt modelId="{67E2D518-ED29-44C0-A289-B78C5ABCDCE7}" type="pres">
      <dgm:prSet presAssocID="{69A7D6AC-C911-48B1-9889-B18FE98AA19C}" presName="node" presStyleLbl="node1" presStyleIdx="3" presStyleCnt="4" custLinFactX="100000" custLinFactNeighborX="191038" custLinFactNeighborY="-8048">
        <dgm:presLayoutVars>
          <dgm:bulletEnabled val="1"/>
        </dgm:presLayoutVars>
      </dgm:prSet>
      <dgm:spPr/>
    </dgm:pt>
  </dgm:ptLst>
  <dgm:cxnLst>
    <dgm:cxn modelId="{21392B0E-A12D-4BB5-80AD-CB6EC180088A}" srcId="{33C72FC0-2B28-4FAF-ACB2-4CE21B6142DA}" destId="{BC577F02-2FB5-4F29-8A85-A73182D3751C}" srcOrd="1" destOrd="0" parTransId="{9BF2ADA5-D81B-4C8B-94DF-8DB1292670D8}" sibTransId="{037BD12C-74A7-41D8-8362-90BF2B206385}"/>
    <dgm:cxn modelId="{2E88BF36-B1DF-4EA1-99C6-A1D09328AB2F}" type="presOf" srcId="{BC577F02-2FB5-4F29-8A85-A73182D3751C}" destId="{3FF91CB6-E08F-48C4-AFBE-E5D74DDB6060}" srcOrd="0" destOrd="0" presId="urn:microsoft.com/office/officeart/2005/8/layout/bProcess3"/>
    <dgm:cxn modelId="{CD3F7A70-58BC-4CF8-9EF5-F76FF2D45576}" srcId="{33C72FC0-2B28-4FAF-ACB2-4CE21B6142DA}" destId="{DC879230-CBB8-4811-A614-1489D018A814}" srcOrd="0" destOrd="0" parTransId="{1B5C29A7-2DF3-45B4-BDD4-EF72CACAE76A}" sibTransId="{6DA0D892-C280-49B5-AE57-B5BCE950F5F3}"/>
    <dgm:cxn modelId="{F9E97A52-C242-4DD2-855B-0022FAE2034C}" type="presOf" srcId="{DC879230-CBB8-4811-A614-1489D018A814}" destId="{A68A6332-6F63-4903-A9CF-E9C0B45FE2FC}" srcOrd="0" destOrd="0" presId="urn:microsoft.com/office/officeart/2005/8/layout/bProcess3"/>
    <dgm:cxn modelId="{72C7A656-3665-415B-B345-7EC08D55D141}" type="presOf" srcId="{6DA0D892-C280-49B5-AE57-B5BCE950F5F3}" destId="{2CEC84AF-090D-4E74-9B6A-20DAC6D22AF7}" srcOrd="1" destOrd="0" presId="urn:microsoft.com/office/officeart/2005/8/layout/bProcess3"/>
    <dgm:cxn modelId="{132E9958-2FA0-4633-A1E2-D8E69740B2B0}" srcId="{33C72FC0-2B28-4FAF-ACB2-4CE21B6142DA}" destId="{93FD9928-0C63-4C1D-B1DB-8B776885F557}" srcOrd="2" destOrd="0" parTransId="{4A910A94-DBDD-48C6-9870-36F5B11E7EAF}" sibTransId="{63626A0A-A326-4477-8875-A5F7D8BAEE52}"/>
    <dgm:cxn modelId="{0256D79D-CF45-4CCC-9728-7BB331D0D3D1}" type="presOf" srcId="{6DA0D892-C280-49B5-AE57-B5BCE950F5F3}" destId="{B1EB465E-FF27-404C-8B40-E8EDAEA5F86A}" srcOrd="0" destOrd="0" presId="urn:microsoft.com/office/officeart/2005/8/layout/bProcess3"/>
    <dgm:cxn modelId="{02B06BA3-996D-428E-B759-8976791C6272}" type="presOf" srcId="{69A7D6AC-C911-48B1-9889-B18FE98AA19C}" destId="{67E2D518-ED29-44C0-A289-B78C5ABCDCE7}" srcOrd="0" destOrd="0" presId="urn:microsoft.com/office/officeart/2005/8/layout/bProcess3"/>
    <dgm:cxn modelId="{2F3B24A7-0F1E-4ED9-BBC3-D9AA63A45EA6}" type="presOf" srcId="{63626A0A-A326-4477-8875-A5F7D8BAEE52}" destId="{E492A36C-177B-4C37-86EE-E7F18DE1FC9D}" srcOrd="0" destOrd="0" presId="urn:microsoft.com/office/officeart/2005/8/layout/bProcess3"/>
    <dgm:cxn modelId="{6C6BE1D1-A2FC-4721-9980-D02EBA500CBB}" type="presOf" srcId="{63626A0A-A326-4477-8875-A5F7D8BAEE52}" destId="{DE231C75-9DC0-461A-A735-5D000CADA9A8}" srcOrd="1" destOrd="0" presId="urn:microsoft.com/office/officeart/2005/8/layout/bProcess3"/>
    <dgm:cxn modelId="{7E40E1D4-B7E0-4B83-8899-DF037B7FC758}" type="presOf" srcId="{33C72FC0-2B28-4FAF-ACB2-4CE21B6142DA}" destId="{E5DC7D6D-2D7E-4D1A-9BA3-18B533A81738}" srcOrd="0" destOrd="0" presId="urn:microsoft.com/office/officeart/2005/8/layout/bProcess3"/>
    <dgm:cxn modelId="{656E19D9-32D6-45A5-81B0-8C9254CD6934}" type="presOf" srcId="{93FD9928-0C63-4C1D-B1DB-8B776885F557}" destId="{726F8CEC-CC05-40D9-BDB0-372066FE77F9}" srcOrd="0" destOrd="0" presId="urn:microsoft.com/office/officeart/2005/8/layout/bProcess3"/>
    <dgm:cxn modelId="{B395D3DA-1F2A-4172-A6A6-3BFB54C81D34}" srcId="{33C72FC0-2B28-4FAF-ACB2-4CE21B6142DA}" destId="{69A7D6AC-C911-48B1-9889-B18FE98AA19C}" srcOrd="3" destOrd="0" parTransId="{2B429C14-A625-496A-B747-75D8BFA5D6E9}" sibTransId="{3342B189-22A4-4307-8B5C-30B5AF464BA3}"/>
    <dgm:cxn modelId="{2F09C8E3-5BF5-4EEF-A010-E476AE906636}" type="presOf" srcId="{037BD12C-74A7-41D8-8362-90BF2B206385}" destId="{54BFB2C0-9CB8-4E23-999D-3BEC3B382D1B}" srcOrd="1" destOrd="0" presId="urn:microsoft.com/office/officeart/2005/8/layout/bProcess3"/>
    <dgm:cxn modelId="{1CB943FB-4966-46CD-AC37-A7278BCD0751}" type="presOf" srcId="{037BD12C-74A7-41D8-8362-90BF2B206385}" destId="{99020835-5DF9-4580-B438-AA8DC6045EBE}" srcOrd="0" destOrd="0" presId="urn:microsoft.com/office/officeart/2005/8/layout/bProcess3"/>
    <dgm:cxn modelId="{94FCA295-E9FC-4855-8BF4-6F1063374B10}" type="presParOf" srcId="{E5DC7D6D-2D7E-4D1A-9BA3-18B533A81738}" destId="{A68A6332-6F63-4903-A9CF-E9C0B45FE2FC}" srcOrd="0" destOrd="0" presId="urn:microsoft.com/office/officeart/2005/8/layout/bProcess3"/>
    <dgm:cxn modelId="{100552BD-A108-4970-8044-51C14280D1AD}" type="presParOf" srcId="{E5DC7D6D-2D7E-4D1A-9BA3-18B533A81738}" destId="{B1EB465E-FF27-404C-8B40-E8EDAEA5F86A}" srcOrd="1" destOrd="0" presId="urn:microsoft.com/office/officeart/2005/8/layout/bProcess3"/>
    <dgm:cxn modelId="{6D5AA367-ADD1-415C-999E-5B601A85E83A}" type="presParOf" srcId="{B1EB465E-FF27-404C-8B40-E8EDAEA5F86A}" destId="{2CEC84AF-090D-4E74-9B6A-20DAC6D22AF7}" srcOrd="0" destOrd="0" presId="urn:microsoft.com/office/officeart/2005/8/layout/bProcess3"/>
    <dgm:cxn modelId="{DB1393E3-2CE0-4856-B01E-21446C4A599F}" type="presParOf" srcId="{E5DC7D6D-2D7E-4D1A-9BA3-18B533A81738}" destId="{3FF91CB6-E08F-48C4-AFBE-E5D74DDB6060}" srcOrd="2" destOrd="0" presId="urn:microsoft.com/office/officeart/2005/8/layout/bProcess3"/>
    <dgm:cxn modelId="{335B3869-452F-42D0-9109-CF23DB11F2B6}" type="presParOf" srcId="{E5DC7D6D-2D7E-4D1A-9BA3-18B533A81738}" destId="{99020835-5DF9-4580-B438-AA8DC6045EBE}" srcOrd="3" destOrd="0" presId="urn:microsoft.com/office/officeart/2005/8/layout/bProcess3"/>
    <dgm:cxn modelId="{8627FC6E-A423-4BE5-8A95-A11C382FD01A}" type="presParOf" srcId="{99020835-5DF9-4580-B438-AA8DC6045EBE}" destId="{54BFB2C0-9CB8-4E23-999D-3BEC3B382D1B}" srcOrd="0" destOrd="0" presId="urn:microsoft.com/office/officeart/2005/8/layout/bProcess3"/>
    <dgm:cxn modelId="{D7CD01BE-817E-4F2D-A109-442B89736C41}" type="presParOf" srcId="{E5DC7D6D-2D7E-4D1A-9BA3-18B533A81738}" destId="{726F8CEC-CC05-40D9-BDB0-372066FE77F9}" srcOrd="4" destOrd="0" presId="urn:microsoft.com/office/officeart/2005/8/layout/bProcess3"/>
    <dgm:cxn modelId="{D71F89BE-40DD-40E3-8D2E-3DE036DA5F30}" type="presParOf" srcId="{E5DC7D6D-2D7E-4D1A-9BA3-18B533A81738}" destId="{E492A36C-177B-4C37-86EE-E7F18DE1FC9D}" srcOrd="5" destOrd="0" presId="urn:microsoft.com/office/officeart/2005/8/layout/bProcess3"/>
    <dgm:cxn modelId="{228458ED-0F55-4FFC-A104-24528CE2D948}" type="presParOf" srcId="{E492A36C-177B-4C37-86EE-E7F18DE1FC9D}" destId="{DE231C75-9DC0-461A-A735-5D000CADA9A8}" srcOrd="0" destOrd="0" presId="urn:microsoft.com/office/officeart/2005/8/layout/bProcess3"/>
    <dgm:cxn modelId="{02ED280D-D470-44C8-A8C3-077D38A933FD}" type="presParOf" srcId="{E5DC7D6D-2D7E-4D1A-9BA3-18B533A81738}" destId="{67E2D518-ED29-44C0-A289-B78C5ABCDCE7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B465E-FF27-404C-8B40-E8EDAEA5F86A}">
      <dsp:nvSpPr>
        <dsp:cNvPr id="0" name=""/>
        <dsp:cNvSpPr/>
      </dsp:nvSpPr>
      <dsp:spPr>
        <a:xfrm>
          <a:off x="2629117" y="475047"/>
          <a:ext cx="8334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386"/>
              </a:moveTo>
              <a:lnTo>
                <a:pt x="433833" y="46386"/>
              </a:lnTo>
              <a:lnTo>
                <a:pt x="433833" y="45720"/>
              </a:lnTo>
              <a:lnTo>
                <a:pt x="83346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4249" y="518770"/>
        <a:ext cx="43203" cy="3992"/>
      </dsp:txXfrm>
    </dsp:sp>
    <dsp:sp modelId="{A68A6332-6F63-4903-A9CF-E9C0B45FE2FC}">
      <dsp:nvSpPr>
        <dsp:cNvPr id="0" name=""/>
        <dsp:cNvSpPr/>
      </dsp:nvSpPr>
      <dsp:spPr>
        <a:xfrm>
          <a:off x="895041" y="670"/>
          <a:ext cx="1735875" cy="104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Travel Pre-Approval</a:t>
          </a:r>
        </a:p>
      </dsp:txBody>
      <dsp:txXfrm>
        <a:off x="895041" y="670"/>
        <a:ext cx="1735875" cy="1041525"/>
      </dsp:txXfrm>
    </dsp:sp>
    <dsp:sp modelId="{99020835-5DF9-4580-B438-AA8DC6045EBE}">
      <dsp:nvSpPr>
        <dsp:cNvPr id="0" name=""/>
        <dsp:cNvSpPr/>
      </dsp:nvSpPr>
      <dsp:spPr>
        <a:xfrm>
          <a:off x="3251944" y="1039729"/>
          <a:ext cx="1110977" cy="284909"/>
        </a:xfrm>
        <a:custGeom>
          <a:avLst/>
          <a:gdLst/>
          <a:ahLst/>
          <a:cxnLst/>
          <a:rect l="0" t="0" r="0" b="0"/>
          <a:pathLst>
            <a:path>
              <a:moveTo>
                <a:pt x="1110977" y="0"/>
              </a:moveTo>
              <a:lnTo>
                <a:pt x="1110977" y="159554"/>
              </a:lnTo>
              <a:lnTo>
                <a:pt x="0" y="159554"/>
              </a:lnTo>
              <a:lnTo>
                <a:pt x="0" y="28490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8560" y="1180188"/>
        <a:ext cx="57745" cy="3992"/>
      </dsp:txXfrm>
    </dsp:sp>
    <dsp:sp modelId="{3FF91CB6-E08F-48C4-AFBE-E5D74DDB6060}">
      <dsp:nvSpPr>
        <dsp:cNvPr id="0" name=""/>
        <dsp:cNvSpPr/>
      </dsp:nvSpPr>
      <dsp:spPr>
        <a:xfrm>
          <a:off x="3494984" y="4"/>
          <a:ext cx="1735875" cy="104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Make Reservations</a:t>
          </a:r>
        </a:p>
      </dsp:txBody>
      <dsp:txXfrm>
        <a:off x="3494984" y="4"/>
        <a:ext cx="1735875" cy="1041525"/>
      </dsp:txXfrm>
    </dsp:sp>
    <dsp:sp modelId="{E492A36C-177B-4C37-86EE-E7F18DE1FC9D}">
      <dsp:nvSpPr>
        <dsp:cNvPr id="0" name=""/>
        <dsp:cNvSpPr/>
      </dsp:nvSpPr>
      <dsp:spPr>
        <a:xfrm>
          <a:off x="4118081" y="1832081"/>
          <a:ext cx="17966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15408" y="45720"/>
              </a:lnTo>
              <a:lnTo>
                <a:pt x="915408" y="46306"/>
              </a:lnTo>
              <a:lnTo>
                <a:pt x="1796617" y="463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0710" y="1875805"/>
        <a:ext cx="91360" cy="3992"/>
      </dsp:txXfrm>
    </dsp:sp>
    <dsp:sp modelId="{726F8CEC-CC05-40D9-BDB0-372066FE77F9}">
      <dsp:nvSpPr>
        <dsp:cNvPr id="0" name=""/>
        <dsp:cNvSpPr/>
      </dsp:nvSpPr>
      <dsp:spPr>
        <a:xfrm>
          <a:off x="2384006" y="1357039"/>
          <a:ext cx="1735875" cy="104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Travel</a:t>
          </a:r>
        </a:p>
      </dsp:txBody>
      <dsp:txXfrm>
        <a:off x="2384006" y="1357039"/>
        <a:ext cx="1735875" cy="1041525"/>
      </dsp:txXfrm>
    </dsp:sp>
    <dsp:sp modelId="{67E2D518-ED29-44C0-A289-B78C5ABCDCE7}">
      <dsp:nvSpPr>
        <dsp:cNvPr id="0" name=""/>
        <dsp:cNvSpPr/>
      </dsp:nvSpPr>
      <dsp:spPr>
        <a:xfrm>
          <a:off x="5947099" y="1357625"/>
          <a:ext cx="1735875" cy="104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Chrome River Expense Reports</a:t>
          </a:r>
        </a:p>
      </dsp:txBody>
      <dsp:txXfrm>
        <a:off x="5947099" y="1357625"/>
        <a:ext cx="1735875" cy="1041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UPDATED 3-28-2023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1F913A-8180-4F68-89EB-21711E4932EF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7263B7-1947-4AB1-A14E-BD9FDCB9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456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UPDATED 3-28-2023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85B8AB-0CF5-4D3B-8793-80CF5E4B34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8167FF-0C71-460F-89F8-EE927F35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976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boffice/Policy/Non-Allowable%20Expenditures%20Policy%20FINAL.pdf" TargetMode="External"/><Relationship Id="rId7" Type="http://schemas.openxmlformats.org/officeDocument/2006/relationships/hyperlink" Target="http://www.msubillings.edu/boffice/Policy/Mailroom%20Policy%209-12-13.pd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subillings.edu/boffice/Policy/Refund%20&amp;%20Withdrawl%20Policy%209-13-13.pdf" TargetMode="External"/><Relationship Id="rId5" Type="http://schemas.openxmlformats.org/officeDocument/2006/relationships/hyperlink" Target="http://www.msubillings.edu/boffice/Policy/Installments.pdf" TargetMode="External"/><Relationship Id="rId4" Type="http://schemas.openxmlformats.org/officeDocument/2006/relationships/hyperlink" Target="http://www.msubillings.edu/boffice/Policy/Brand%20Name%20and%20Sole%20Source%20Policy%205-8-13.pdf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3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</a:t>
            </a:r>
            <a:r>
              <a:rPr lang="en-US" dirty="0"/>
              <a:t>General</a:t>
            </a:r>
            <a:r>
              <a:rPr lang="en-US" baseline="0" dirty="0"/>
              <a:t> Services agreement is used for any agreements under $10k with guest speakers or small contracts with individuals, it has been vetted by legal and does not need additional review. </a:t>
            </a:r>
          </a:p>
          <a:p>
            <a:endParaRPr lang="en-US" baseline="0" dirty="0"/>
          </a:p>
          <a:p>
            <a:r>
              <a:rPr lang="en-US" baseline="0" dirty="0"/>
              <a:t>This form is only available in DocuSign. The department starts the form and it will route to the individual and then to the VCAF for signature. </a:t>
            </a:r>
          </a:p>
          <a:p>
            <a:endParaRPr lang="en-US" baseline="0" dirty="0"/>
          </a:p>
          <a:p>
            <a:r>
              <a:rPr lang="en-US" baseline="0" dirty="0"/>
              <a:t>Please remember that the VCAF must sign all agreements for the University. Department Deans/Director/</a:t>
            </a:r>
            <a:r>
              <a:rPr lang="en-US" baseline="0" dirty="0" err="1"/>
              <a:t>etc</a:t>
            </a:r>
            <a:r>
              <a:rPr lang="en-US" baseline="0" dirty="0"/>
              <a:t> must never solely sign an agreement binding the University. </a:t>
            </a:r>
          </a:p>
          <a:p>
            <a:endParaRPr lang="en-US" baseline="0" dirty="0"/>
          </a:p>
          <a:p>
            <a:r>
              <a:rPr lang="en-US" baseline="0" dirty="0"/>
              <a:t>Most agreements will fall within the general services agreement.</a:t>
            </a:r>
          </a:p>
          <a:p>
            <a:endParaRPr lang="en-US" baseline="0" dirty="0"/>
          </a:p>
          <a:p>
            <a:r>
              <a:rPr lang="en-US" baseline="0" dirty="0"/>
              <a:t>Pease give us a call if you have questions 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8167FF-0C71-460F-89F8-EE927F3517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5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$10k within</a:t>
            </a:r>
            <a:r>
              <a:rPr lang="en-US" baseline="0" dirty="0"/>
              <a:t> your department delegation, but make sure to shop around. </a:t>
            </a:r>
          </a:p>
          <a:p>
            <a:endParaRPr lang="en-US" baseline="0" dirty="0"/>
          </a:p>
          <a:p>
            <a:r>
              <a:rPr lang="en-US" baseline="0" dirty="0"/>
              <a:t>Under $100k informal bidding, process through Purchasing. </a:t>
            </a:r>
          </a:p>
          <a:p>
            <a:endParaRPr lang="en-US" baseline="0" dirty="0"/>
          </a:p>
          <a:p>
            <a:r>
              <a:rPr lang="en-US" baseline="0" dirty="0"/>
              <a:t>Over $100k formal bidding, process through Purchasing with IFB or RFP.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8167FF-0C71-460F-89F8-EE927F3517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8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notify Jill Brown for</a:t>
            </a:r>
            <a:r>
              <a:rPr lang="en-US" baseline="0" dirty="0"/>
              <a:t> an invite. </a:t>
            </a:r>
          </a:p>
          <a:p>
            <a:endParaRPr lang="en-US" baseline="0" dirty="0"/>
          </a:p>
          <a:p>
            <a:r>
              <a:rPr lang="en-US" baseline="0" dirty="0"/>
              <a:t>MSU Billings Amazon Business is the only allowable amazon option.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167FF-0C71-460F-89F8-EE927F351795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4177437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EMACS is the official state of MT marketplace – However, MSU is in the process of creating a similar system called </a:t>
            </a:r>
            <a:r>
              <a:rPr lang="en-US" dirty="0" err="1"/>
              <a:t>SmartBuy</a:t>
            </a:r>
            <a:r>
              <a:rPr lang="en-US" dirty="0"/>
              <a:t> MSU which will have many vendor used by MSU campuses. * More to come</a:t>
            </a:r>
          </a:p>
          <a:p>
            <a:endParaRPr lang="en-US" dirty="0"/>
          </a:p>
          <a:p>
            <a:r>
              <a:rPr lang="en-US" dirty="0"/>
              <a:t>All vendors listed already have</a:t>
            </a:r>
            <a:r>
              <a:rPr lang="en-US" baseline="0" dirty="0"/>
              <a:t> the state approved contract pricing listed in this system. </a:t>
            </a:r>
          </a:p>
          <a:p>
            <a:endParaRPr lang="en-US" baseline="0" dirty="0"/>
          </a:p>
          <a:p>
            <a:r>
              <a:rPr lang="en-US" baseline="0" dirty="0"/>
              <a:t>To obtain access contact Jill Brown.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Multiple options are available for ordering. </a:t>
            </a:r>
          </a:p>
          <a:p>
            <a:r>
              <a:rPr lang="en-US" baseline="0" dirty="0"/>
              <a:t>*  PCard</a:t>
            </a:r>
          </a:p>
          <a:p>
            <a:r>
              <a:rPr lang="en-US" baseline="0" dirty="0"/>
              <a:t>*  Assigning a cart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167FF-0C71-460F-89F8-EE927F351795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155569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typical uses for a University Pcard, please let us know if you are not sure prior to making a purchase. </a:t>
            </a:r>
          </a:p>
          <a:p>
            <a:endParaRPr lang="en-US" dirty="0"/>
          </a:p>
          <a:p>
            <a:r>
              <a:rPr lang="en-US" dirty="0"/>
              <a:t>Per the state policy airfare is required to be paid on the University Pcard. </a:t>
            </a:r>
          </a:p>
          <a:p>
            <a:endParaRPr lang="en-US" dirty="0"/>
          </a:p>
          <a:p>
            <a:r>
              <a:rPr lang="en-US" dirty="0"/>
              <a:t>Purchases should never be split to accommodate a limit. Speak with Purchasing prior for authorization and limit increases. </a:t>
            </a:r>
          </a:p>
          <a:p>
            <a:endParaRPr lang="en-US" dirty="0"/>
          </a:p>
          <a:p>
            <a:r>
              <a:rPr lang="en-US" dirty="0"/>
              <a:t>All Pcard Holders are required to have knowledge of the process in Chrome River, even if a delegate assists.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167FF-0C71-460F-89F8-EE927F3517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31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7518">
              <a:defRPr/>
            </a:pPr>
            <a:r>
              <a:rPr lang="en-US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>Travel: Meals </a:t>
            </a:r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(This is part of the travel per diem. You get reimbursed at the instate/out of state rates after your return) </a:t>
            </a:r>
            <a:r>
              <a:rPr lang="en-US" b="1" u="sng" dirty="0">
                <a:latin typeface="Adobe Hebrew" panose="02040503050201020203" pitchFamily="18" charset="-79"/>
                <a:cs typeface="Adobe Hebrew" panose="02040503050201020203" pitchFamily="18" charset="-79"/>
              </a:rPr>
              <a:t>Please use your purchasing card </a:t>
            </a:r>
            <a:r>
              <a:rPr lang="en-US" u="sng" dirty="0">
                <a:latin typeface="Adobe Hebrew" panose="02040503050201020203" pitchFamily="18" charset="-79"/>
                <a:cs typeface="Adobe Hebrew" panose="02040503050201020203" pitchFamily="18" charset="-79"/>
              </a:rPr>
              <a:t>for conference fees, airline tickets, motel accommodations, car rentals </a:t>
            </a:r>
            <a:endParaRPr lang="en-US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endParaRPr lang="en-US" dirty="0"/>
          </a:p>
          <a:p>
            <a:pPr defTabSz="967518">
              <a:defRPr/>
            </a:pPr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 Gasoline in Personal vehicles is not allowed but gas purchases in a state owned or rental is allowed.  </a:t>
            </a:r>
          </a:p>
          <a:p>
            <a:endParaRPr lang="en-US" dirty="0"/>
          </a:p>
          <a:p>
            <a:r>
              <a:rPr lang="en-US" dirty="0"/>
              <a:t>Personal Expenses! Are not allowed, do not use the University Card for personal purchases. </a:t>
            </a:r>
          </a:p>
          <a:p>
            <a:endParaRPr lang="en-US" dirty="0"/>
          </a:p>
          <a:p>
            <a:r>
              <a:rPr lang="en-US" dirty="0"/>
              <a:t>Violation of the policy may result in loss of the Pcard privilege. </a:t>
            </a:r>
          </a:p>
          <a:p>
            <a:endParaRPr lang="en-US" dirty="0"/>
          </a:p>
          <a:p>
            <a:r>
              <a:rPr lang="en-US" dirty="0"/>
              <a:t>**New with B&amp;N taking over the campus bookstore University </a:t>
            </a:r>
            <a:r>
              <a:rPr lang="en-US" dirty="0" err="1"/>
              <a:t>Pcards</a:t>
            </a:r>
            <a:r>
              <a:rPr lang="en-US" dirty="0"/>
              <a:t> will be the preferred method of payment moving forward. However, index charging will still be allowed.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303710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completing the BPA most routing is built into the selection of either an </a:t>
            </a:r>
            <a:r>
              <a:rPr lang="en-US" u="sng" baseline="0" dirty="0"/>
              <a:t>Individual</a:t>
            </a:r>
            <a:r>
              <a:rPr lang="en-US" baseline="0" dirty="0"/>
              <a:t> or </a:t>
            </a:r>
            <a:r>
              <a:rPr lang="en-US" u="sng" baseline="0" dirty="0"/>
              <a:t>Vendo</a:t>
            </a:r>
            <a:r>
              <a:rPr lang="en-US" baseline="0" dirty="0"/>
              <a:t>r.</a:t>
            </a:r>
          </a:p>
          <a:p>
            <a:endParaRPr lang="en-US" baseline="0" dirty="0"/>
          </a:p>
          <a:p>
            <a:r>
              <a:rPr lang="en-US" baseline="0" dirty="0"/>
              <a:t>The initiator of the form will be responsible for listing all applicable signers or fund controllers and completing all areas of the BPA. </a:t>
            </a:r>
          </a:p>
          <a:p>
            <a:endParaRPr lang="en-US" baseline="0" dirty="0"/>
          </a:p>
          <a:p>
            <a:r>
              <a:rPr lang="en-US" baseline="0" dirty="0"/>
              <a:t>Please include the appropriate Fund Controllers, routing may be delayed or declined if our office must re-route for appropriate signers or if relevant documentation is missing.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3700730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HF is required for any food purchase over $50, per the BOR policy.</a:t>
            </a:r>
          </a:p>
          <a:p>
            <a:endParaRPr lang="en-US" dirty="0"/>
          </a:p>
          <a:p>
            <a:r>
              <a:rPr lang="en-US" dirty="0"/>
              <a:t>Pro-Forma invoices, work orders, or statements will not be accepted. </a:t>
            </a:r>
          </a:p>
          <a:p>
            <a:endParaRPr lang="en-US" dirty="0"/>
          </a:p>
          <a:p>
            <a:r>
              <a:rPr lang="en-US" dirty="0"/>
              <a:t>W9’s for any new vendors or updates to current vendors. </a:t>
            </a:r>
          </a:p>
          <a:p>
            <a:endParaRPr lang="en-US" dirty="0"/>
          </a:p>
          <a:p>
            <a:r>
              <a:rPr lang="en-US" dirty="0"/>
              <a:t>BPA’s submitted without the relevant documentation will not be paid. Departments are responsible for submitting all required forms with the approval to pay. </a:t>
            </a:r>
          </a:p>
          <a:p>
            <a:endParaRPr lang="en-US" dirty="0"/>
          </a:p>
          <a:p>
            <a:r>
              <a:rPr lang="en-US" dirty="0"/>
              <a:t>Business Services does not receive the final approved copy of the forms, departments must include them with the BPA.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Hospitality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General </a:t>
            </a:r>
            <a:r>
              <a:rPr lang="en-US"/>
              <a:t>Service Agreement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742148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Hospitality form is required before an event takes place. </a:t>
            </a:r>
          </a:p>
          <a:p>
            <a:endParaRPr lang="en-US" dirty="0"/>
          </a:p>
          <a:p>
            <a:r>
              <a:rPr lang="en-US" baseline="0" dirty="0"/>
              <a:t>Be as specific as possible, especially in the FUNCTION DESCRIPTION. </a:t>
            </a:r>
          </a:p>
          <a:p>
            <a:pPr marL="178027" indent="-178027">
              <a:buFontTx/>
              <a:buChar char="-"/>
            </a:pPr>
            <a:r>
              <a:rPr lang="en-US" dirty="0"/>
              <a:t>We need to know why and how this event is related to the Expense code chosen on the bottom of the form. Be very specific. </a:t>
            </a:r>
          </a:p>
          <a:p>
            <a:pPr marL="178027" indent="-178027">
              <a:buFontTx/>
              <a:buChar char="-"/>
            </a:pPr>
            <a:endParaRPr lang="en-US" baseline="0" dirty="0"/>
          </a:p>
          <a:p>
            <a:r>
              <a:rPr lang="en-US" baseline="0" dirty="0"/>
              <a:t>Use the same index on the form that will pay for the event expenses. </a:t>
            </a:r>
          </a:p>
          <a:p>
            <a:pPr marL="178027" indent="-178027">
              <a:buFontTx/>
              <a:buChar char="-"/>
            </a:pPr>
            <a:r>
              <a:rPr lang="en-US" baseline="0" dirty="0"/>
              <a:t>if the accounts are different this will cause AP to request another HF from you. </a:t>
            </a:r>
          </a:p>
          <a:p>
            <a:endParaRPr lang="en-US" dirty="0"/>
          </a:p>
          <a:p>
            <a:r>
              <a:rPr lang="en-US" baseline="0" dirty="0"/>
              <a:t>Name(s) of the employees in attendance!   Signatures - have two different signatures for the Department Head and Dean/Vice Chancellor/Chancellor (if over $50)</a:t>
            </a:r>
          </a:p>
          <a:p>
            <a:endParaRPr lang="en-US" baseline="0" dirty="0"/>
          </a:p>
          <a:p>
            <a:r>
              <a:rPr lang="en-US" baseline="0" dirty="0"/>
              <a:t>If you submit the HF and your invoice is more than $50 than your estimate we will need a new W9 or and email explanation. </a:t>
            </a:r>
          </a:p>
          <a:p>
            <a:endParaRPr lang="en-US" baseline="0" dirty="0"/>
          </a:p>
          <a:p>
            <a:r>
              <a:rPr lang="en-US" baseline="0" dirty="0"/>
              <a:t>Candidate meals must be all on one form, list specifics in the description to account for all meals, names in attendance, or if multiple areas will pay.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1384575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67518">
              <a:defRPr/>
            </a:pPr>
            <a:r>
              <a:rPr lang="en-US" sz="1600" dirty="0">
                <a:latin typeface="Adobe Hebrew" panose="02040503050201020203" pitchFamily="18" charset="-79"/>
                <a:cs typeface="Adobe Hebrew" panose="02040503050201020203" pitchFamily="18" charset="-79"/>
              </a:rPr>
              <a:t>Vendors must Use the most recent Federal W9 available, however we have created a Substitute W9 for individuals who are not comfortable using the form. Located on the forms page. </a:t>
            </a:r>
          </a:p>
          <a:p>
            <a:pPr marL="0" lvl="1" defTabSz="967518">
              <a:defRPr/>
            </a:pPr>
            <a:endParaRPr lang="en-US" sz="16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marL="0" lvl="1" defTabSz="967518">
              <a:defRPr/>
            </a:pPr>
            <a:r>
              <a:rPr lang="en-US" sz="1600" dirty="0">
                <a:latin typeface="Adobe Hebrew" panose="02040503050201020203" pitchFamily="18" charset="-79"/>
                <a:cs typeface="Adobe Hebrew" panose="02040503050201020203" pitchFamily="18" charset="-79"/>
              </a:rPr>
              <a:t>W9 is needed for reimbursing new vendor or individual, or to update addresses, etc.</a:t>
            </a:r>
          </a:p>
          <a:p>
            <a:pPr marL="0" lvl="1" defTabSz="967518">
              <a:defRPr/>
            </a:pPr>
            <a:r>
              <a:rPr lang="en-US" sz="1600" dirty="0">
                <a:latin typeface="Adobe Hebrew" panose="02040503050201020203" pitchFamily="18" charset="-79"/>
                <a:cs typeface="Adobe Hebrew" panose="02040503050201020203" pitchFamily="18" charset="-79"/>
              </a:rPr>
              <a:t>If your not sure it is best to obtain the w9 and attach it with the BPA</a:t>
            </a:r>
          </a:p>
          <a:p>
            <a:pPr marL="0" lvl="1" defTabSz="967518">
              <a:defRPr/>
            </a:pPr>
            <a:endParaRPr lang="en-US" sz="16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marL="0" lvl="1" defTabSz="967518">
              <a:defRPr/>
            </a:pPr>
            <a:r>
              <a:rPr lang="en-US" sz="1600" dirty="0">
                <a:latin typeface="Adobe Hebrew" panose="02040503050201020203" pitchFamily="18" charset="-79"/>
                <a:cs typeface="Adobe Hebrew" panose="02040503050201020203" pitchFamily="18" charset="-79"/>
              </a:rPr>
              <a:t>W9’s are not needed for university employees who need to be reimbursed.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404438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Meet our staff…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1359963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Personal Purchases</a:t>
            </a:r>
          </a:p>
          <a:p>
            <a:pPr marL="171450" indent="-171450">
              <a:buFontTx/>
              <a:buChar char="-"/>
            </a:pPr>
            <a:r>
              <a:rPr lang="en-US" dirty="0"/>
              <a:t>Cash </a:t>
            </a:r>
          </a:p>
          <a:p>
            <a:pPr marL="171450" indent="-171450">
              <a:buFontTx/>
              <a:buChar char="-"/>
            </a:pPr>
            <a:r>
              <a:rPr lang="en-US" dirty="0"/>
              <a:t>Gifts or Awards </a:t>
            </a:r>
          </a:p>
          <a:p>
            <a:pPr marL="171450" indent="-171450">
              <a:buFontTx/>
              <a:buChar char="-"/>
            </a:pPr>
            <a:r>
              <a:rPr lang="en-US" dirty="0"/>
              <a:t>Flowers </a:t>
            </a:r>
          </a:p>
          <a:p>
            <a:r>
              <a:rPr lang="en-US" dirty="0"/>
              <a:t>-  Cards </a:t>
            </a:r>
          </a:p>
          <a:p>
            <a:r>
              <a:rPr lang="en-US" dirty="0"/>
              <a:t>    a. Purchased for greetings, birthday, wedding, "going away", funeral,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Parking Decal and personal fines </a:t>
            </a:r>
          </a:p>
          <a:p>
            <a:pPr marL="171450" indent="-171450">
              <a:buFontTx/>
              <a:buChar char="-"/>
            </a:pPr>
            <a:r>
              <a:rPr lang="en-US" dirty="0"/>
              <a:t>Graduation Regalia and other clothing (non-uniform) </a:t>
            </a:r>
          </a:p>
          <a:p>
            <a:pPr marL="171450" indent="-171450">
              <a:buFontTx/>
              <a:buChar char="-"/>
            </a:pPr>
            <a:r>
              <a:rPr lang="en-US" dirty="0"/>
              <a:t>Office treats a. Purchase of treats for office personnel is not an allowable expenditure.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Office Meals</a:t>
            </a:r>
          </a:p>
          <a:p>
            <a:pPr marL="171450" indent="-171450">
              <a:buFontTx/>
              <a:buChar char="-"/>
            </a:pPr>
            <a:r>
              <a:rPr lang="en-US" dirty="0"/>
              <a:t>Office Supplies a. Coffee, plates, napkins, tissue, etc. Any items consumed by employees is not allowed. </a:t>
            </a:r>
          </a:p>
          <a:p>
            <a:pPr marL="171450" indent="-171450">
              <a:buFontTx/>
              <a:buChar char="-"/>
            </a:pPr>
            <a:r>
              <a:rPr lang="en-US" dirty="0"/>
              <a:t>Donations </a:t>
            </a:r>
          </a:p>
          <a:p>
            <a:r>
              <a:rPr lang="en-US" dirty="0"/>
              <a:t>    a. Donations are not allowed to any organization including charitable organizations.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Drugs and Alcohol 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b="1" dirty="0"/>
              <a:t>*** Non-Allowable reimbursements are not limited to this list.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3959483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Travel Pre-Approvals are in Chrome River for employees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No expenses should be incurred until the pre-approval</a:t>
            </a:r>
            <a:r>
              <a:rPr lang="en-US" dirty="0"/>
              <a:t> is complete</a:t>
            </a:r>
          </a:p>
          <a:p>
            <a:pPr marL="171450" indent="-171450">
              <a:buFontTx/>
              <a:buChar char="-"/>
            </a:pPr>
            <a:r>
              <a:rPr lang="en-US" dirty="0"/>
              <a:t>Advance minimum is $50 but should not be more than $200, and should only be requested to cover per diem meals. </a:t>
            </a:r>
          </a:p>
          <a:p>
            <a:r>
              <a:rPr lang="en-US" dirty="0"/>
              <a:t>Make</a:t>
            </a:r>
            <a:r>
              <a:rPr lang="en-US" baseline="0" dirty="0"/>
              <a:t> reservations</a:t>
            </a:r>
          </a:p>
          <a:p>
            <a:pPr marL="181410" indent="-181410">
              <a:buFontTx/>
              <a:buChar char="-"/>
            </a:pPr>
            <a:r>
              <a:rPr lang="en-US" baseline="0" dirty="0"/>
              <a:t>Hotel</a:t>
            </a:r>
          </a:p>
          <a:p>
            <a:pPr marL="181410" indent="-181410">
              <a:buFontTx/>
              <a:buChar char="-"/>
            </a:pPr>
            <a:r>
              <a:rPr lang="en-US" baseline="0" dirty="0"/>
              <a:t>Airfare – Required on the University Pcard</a:t>
            </a:r>
          </a:p>
          <a:p>
            <a:pPr marL="181410" indent="-181410">
              <a:buFontTx/>
              <a:buChar char="-"/>
            </a:pPr>
            <a:r>
              <a:rPr lang="en-US" baseline="0" dirty="0"/>
              <a:t>Registrations</a:t>
            </a:r>
          </a:p>
          <a:p>
            <a:pPr marL="181410" indent="-181410">
              <a:buFontTx/>
              <a:buChar char="-"/>
            </a:pPr>
            <a:r>
              <a:rPr lang="en-US" baseline="0" dirty="0"/>
              <a:t>All these can be placed on a University PCard after pre-approval is approved. </a:t>
            </a:r>
          </a:p>
          <a:p>
            <a:pPr marL="181410" indent="-181410">
              <a:buFontTx/>
              <a:buChar char="-"/>
            </a:pPr>
            <a:r>
              <a:rPr lang="en-US" baseline="0" dirty="0"/>
              <a:t>Keep all receipts (except meal receipts), use CR Snap App.</a:t>
            </a:r>
          </a:p>
          <a:p>
            <a:r>
              <a:rPr lang="en-US" baseline="0" dirty="0"/>
              <a:t>-   Process the </a:t>
            </a:r>
            <a:r>
              <a:rPr lang="en-US" dirty="0"/>
              <a:t>CR Expense Report ASAP after travel</a:t>
            </a:r>
            <a:r>
              <a:rPr lang="en-US" baseline="0" dirty="0"/>
              <a:t> </a:t>
            </a:r>
          </a:p>
          <a:p>
            <a:pPr marL="181410" indent="-181410">
              <a:buFontTx/>
              <a:buChar char="-"/>
            </a:pPr>
            <a:r>
              <a:rPr lang="en-US" baseline="0" dirty="0"/>
              <a:t>Attach all receipts</a:t>
            </a:r>
          </a:p>
          <a:p>
            <a:endParaRPr lang="en-US" baseline="0" dirty="0"/>
          </a:p>
          <a:p>
            <a:r>
              <a:rPr lang="en-US" baseline="0" dirty="0"/>
              <a:t>Questions Contact Business Services </a:t>
            </a:r>
          </a:p>
          <a:p>
            <a:endParaRPr lang="en-US" dirty="0"/>
          </a:p>
          <a:p>
            <a:r>
              <a:rPr lang="en-US" baseline="0" dirty="0"/>
              <a:t>CR Quick Help Guides are available online.</a:t>
            </a:r>
          </a:p>
          <a:p>
            <a:pPr marL="181410" indent="-181410">
              <a:buFontTx/>
              <a:buChar char="-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3309825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Travel pre-approval</a:t>
            </a:r>
            <a:r>
              <a:rPr lang="en-US" baseline="0" dirty="0"/>
              <a:t> is required prior to any expenses being incurred. 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Student Travel Authorizations are also required prior to travel. These are a DocuSign Form.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baseline="0" dirty="0"/>
              <a:t>Travel Advance request must be received a minimum of 2 weeks before travel or before expenses are incurred</a:t>
            </a:r>
          </a:p>
          <a:p>
            <a:endParaRPr lang="en-US" baseline="0" dirty="0"/>
          </a:p>
          <a:p>
            <a:r>
              <a:rPr lang="en-US" baseline="0" dirty="0"/>
              <a:t>Cash Advance request must be $50 minimum $200 Maximum.  A Cash Advance is only used for per diem and can only be requested prior to travel.</a:t>
            </a:r>
          </a:p>
          <a:p>
            <a:endParaRPr lang="en-US" baseline="0" dirty="0"/>
          </a:p>
          <a:p>
            <a:r>
              <a:rPr lang="en-US" baseline="0" dirty="0"/>
              <a:t>- Set up Travel reimbursements as Direct Deposit.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3086005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167FF-0C71-460F-89F8-EE927F3517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84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Pcards</a:t>
            </a:r>
            <a:r>
              <a:rPr lang="en-US" baseline="0" dirty="0"/>
              <a:t> are required to be used for any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Registrations,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Airfare,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Hotels,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Car rentals etc. </a:t>
            </a:r>
          </a:p>
          <a:p>
            <a:pPr marL="181410" indent="-181410">
              <a:buFontTx/>
              <a:buChar char="-"/>
            </a:pPr>
            <a:endParaRPr lang="en-US" baseline="0" dirty="0"/>
          </a:p>
          <a:p>
            <a:pPr marL="181410" indent="-181410">
              <a:buFontTx/>
              <a:buChar char="-"/>
            </a:pPr>
            <a:r>
              <a:rPr lang="en-US" baseline="0" dirty="0"/>
              <a:t>Meals are not allowed on the Pcard, per-diem is reimbursed on return</a:t>
            </a:r>
          </a:p>
          <a:p>
            <a:pPr marL="181410" indent="-181410">
              <a:buFontTx/>
              <a:buChar char="-"/>
            </a:pPr>
            <a:endParaRPr lang="en-US" dirty="0"/>
          </a:p>
          <a:p>
            <a:pPr marL="181410" indent="-181410">
              <a:buFontTx/>
              <a:buChar char="-"/>
            </a:pPr>
            <a:r>
              <a:rPr lang="en-US" dirty="0"/>
              <a:t>Rental Cars, decline the insurance</a:t>
            </a:r>
            <a:r>
              <a:rPr lang="en-US" baseline="0" dirty="0"/>
              <a:t> as we use the University state insurance. </a:t>
            </a:r>
          </a:p>
          <a:p>
            <a:pPr marL="181410" indent="-181410">
              <a:buFontTx/>
              <a:buChar char="-"/>
            </a:pPr>
            <a:endParaRPr lang="en-US" baseline="0" dirty="0"/>
          </a:p>
          <a:p>
            <a:pPr marL="181410" indent="-181410">
              <a:buFontTx/>
              <a:buChar char="-"/>
            </a:pPr>
            <a:r>
              <a:rPr lang="en-US" baseline="0" dirty="0"/>
              <a:t>Hotel Reservations –  Must be Standard Rate for Montana plus tax.  With the exception for the high cost cities. </a:t>
            </a:r>
          </a:p>
          <a:p>
            <a:pPr marL="656148" lvl="1" indent="-181410">
              <a:buFontTx/>
              <a:buChar char="-"/>
            </a:pPr>
            <a:r>
              <a:rPr lang="en-US" baseline="0" dirty="0"/>
              <a:t>Big Sky/West Yellowstone</a:t>
            </a:r>
          </a:p>
          <a:p>
            <a:pPr marL="656148" lvl="1" indent="-181410">
              <a:buFontTx/>
              <a:buChar char="-"/>
            </a:pPr>
            <a:r>
              <a:rPr lang="en-US" dirty="0"/>
              <a:t>Butte</a:t>
            </a:r>
          </a:p>
          <a:p>
            <a:pPr marL="656148" lvl="1" indent="-181410">
              <a:buFontTx/>
              <a:buChar char="-"/>
            </a:pPr>
            <a:r>
              <a:rPr lang="en-US" dirty="0"/>
              <a:t>Glendive/Sidney  </a:t>
            </a:r>
          </a:p>
          <a:p>
            <a:pPr marL="656148" lvl="1" indent="-181410">
              <a:buFontTx/>
              <a:buChar char="-"/>
            </a:pPr>
            <a:r>
              <a:rPr lang="en-US" dirty="0"/>
              <a:t>Helena</a:t>
            </a:r>
          </a:p>
          <a:p>
            <a:pPr marL="656148" lvl="1" indent="-181410">
              <a:buFontTx/>
              <a:buChar char="-"/>
            </a:pPr>
            <a:r>
              <a:rPr lang="en-US" dirty="0"/>
              <a:t>Missoula/Polson/Kalispell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3172515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CR Snap App to collect receipts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Keep</a:t>
            </a:r>
            <a:r>
              <a:rPr lang="en-US" baseline="0" dirty="0"/>
              <a:t> an envelope for all receipts collected in one spot. </a:t>
            </a:r>
          </a:p>
          <a:p>
            <a:r>
              <a:rPr lang="en-US" baseline="0" dirty="0"/>
              <a:t>Tips are not an allowable expense.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also a Quick Help Guide on loading receipts to CR by email,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773242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Pre-Approval</a:t>
            </a:r>
            <a:r>
              <a:rPr lang="en-US" baseline="0" dirty="0"/>
              <a:t> must be submitted in CR no later than 2 weeks prior to travel </a:t>
            </a:r>
          </a:p>
          <a:p>
            <a:r>
              <a:rPr lang="en-US" baseline="0" dirty="0"/>
              <a:t> - Insurance must be added for foreign travel and is an allowable U</a:t>
            </a:r>
            <a:r>
              <a:rPr lang="en-US" dirty="0"/>
              <a:t> expense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The University</a:t>
            </a:r>
            <a:r>
              <a:rPr lang="en-US" baseline="0" dirty="0"/>
              <a:t> will need to approve that the travel is not into areas with Travel Warning and safety issues. </a:t>
            </a:r>
          </a:p>
          <a:p>
            <a:endParaRPr lang="en-US" baseline="0" dirty="0"/>
          </a:p>
          <a:p>
            <a:r>
              <a:rPr lang="en-US" baseline="0" dirty="0"/>
              <a:t>Emergency Contact Information Names/Phone/</a:t>
            </a:r>
            <a:r>
              <a:rPr lang="en-US" baseline="0" dirty="0" err="1"/>
              <a:t>Etc</a:t>
            </a:r>
            <a:r>
              <a:rPr lang="en-US" baseline="0" dirty="0"/>
              <a:t> is required when registering travel</a:t>
            </a:r>
          </a:p>
          <a:p>
            <a:endParaRPr lang="en-US" baseline="0" dirty="0"/>
          </a:p>
          <a:p>
            <a:r>
              <a:rPr lang="en-US" baseline="0" dirty="0"/>
              <a:t>Jill – Per diem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1190440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MSU Bozeman does manage the International Travel Registration page. </a:t>
            </a:r>
          </a:p>
          <a:p>
            <a:endParaRPr lang="en-US" sz="18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Purchase of </a:t>
            </a:r>
            <a:r>
              <a:rPr lang="en-US" sz="1800" dirty="0" err="1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GeoBlue</a:t>
            </a: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US" sz="1800" b="1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required</a:t>
            </a: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international travel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167FF-0C71-460F-89F8-EE927F3517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60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2914996" cy="3660458"/>
          </a:xfrm>
        </p:spPr>
        <p:txBody>
          <a:bodyPr/>
          <a:lstStyle/>
          <a:p>
            <a:r>
              <a:rPr lang="en-US" b="1" dirty="0">
                <a:effectLst/>
              </a:rPr>
              <a:t>Accounts Payable</a:t>
            </a:r>
          </a:p>
          <a:p>
            <a:r>
              <a:rPr lang="en-US" dirty="0">
                <a:effectLst/>
              </a:rPr>
              <a:t>Campus Credit Cards</a:t>
            </a:r>
          </a:p>
          <a:p>
            <a:r>
              <a:rPr lang="en-US" dirty="0">
                <a:effectLst/>
              </a:rPr>
              <a:t>Hospitality Form</a:t>
            </a:r>
          </a:p>
          <a:p>
            <a:r>
              <a:rPr lang="en-US" dirty="0">
                <a:effectLst/>
              </a:rPr>
              <a:t>Payments/Claims</a:t>
            </a:r>
          </a:p>
          <a:p>
            <a:r>
              <a:rPr lang="en-US" dirty="0">
                <a:effectLst/>
              </a:rPr>
              <a:t>Non-Allowable Expenditures</a:t>
            </a:r>
            <a:r>
              <a:rPr lang="en-US" dirty="0">
                <a:effectLst/>
                <a:hlinkClick r:id="rId3"/>
              </a:rPr>
              <a:t> 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Travel</a:t>
            </a:r>
          </a:p>
          <a:p>
            <a:r>
              <a:rPr lang="en-US" dirty="0">
                <a:effectLst/>
              </a:rPr>
              <a:t>Foreign Travel </a:t>
            </a:r>
          </a:p>
          <a:p>
            <a:r>
              <a:rPr lang="en-US" dirty="0">
                <a:effectLst/>
              </a:rPr>
              <a:t>Travel Authorization</a:t>
            </a:r>
          </a:p>
          <a:p>
            <a:r>
              <a:rPr lang="en-US" dirty="0">
                <a:effectLst/>
              </a:rPr>
              <a:t>Travel Expense Voucher</a:t>
            </a:r>
          </a:p>
          <a:p>
            <a:r>
              <a:rPr lang="en-US" dirty="0">
                <a:effectLst/>
              </a:rPr>
              <a:t>** recruitment Policy Changes, min of 2 employees with a candidate, controlled substance language, food prep regulations</a:t>
            </a:r>
          </a:p>
          <a:p>
            <a:endParaRPr lang="en-US" b="1" dirty="0">
              <a:effectLst/>
            </a:endParaRPr>
          </a:p>
          <a:p>
            <a:r>
              <a:rPr lang="en-US" b="1" dirty="0">
                <a:effectLst/>
              </a:rPr>
              <a:t>Purchasing</a:t>
            </a:r>
          </a:p>
          <a:p>
            <a:r>
              <a:rPr lang="en-US" dirty="0">
                <a:effectLst/>
              </a:rPr>
              <a:t>Delegated Authority </a:t>
            </a:r>
          </a:p>
          <a:p>
            <a:r>
              <a:rPr lang="en-US" dirty="0">
                <a:effectLst/>
              </a:rPr>
              <a:t>General Purchasing Guidelines</a:t>
            </a:r>
          </a:p>
          <a:p>
            <a:r>
              <a:rPr lang="en-US" dirty="0">
                <a:effectLst/>
              </a:rPr>
              <a:t>Department Purchase Order (DPO) </a:t>
            </a:r>
          </a:p>
          <a:p>
            <a:r>
              <a:rPr lang="en-US" dirty="0">
                <a:effectLst/>
              </a:rPr>
              <a:t>Independent Contractor</a:t>
            </a:r>
          </a:p>
          <a:p>
            <a:r>
              <a:rPr lang="en-US" dirty="0">
                <a:effectLst/>
              </a:rPr>
              <a:t>IT Procurement Approval Form </a:t>
            </a:r>
          </a:p>
          <a:p>
            <a:r>
              <a:rPr lang="en-US" dirty="0">
                <a:effectLst/>
              </a:rPr>
              <a:t>Brand Name and/or Sole Source</a:t>
            </a:r>
            <a:r>
              <a:rPr lang="en-US" dirty="0">
                <a:effectLst/>
                <a:hlinkClick r:id="rId4"/>
              </a:rPr>
              <a:t> 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Purchasing Card Manual</a:t>
            </a:r>
          </a:p>
          <a:p>
            <a:endParaRPr lang="en-US" b="1" dirty="0">
              <a:effectLst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6036" y="4473892"/>
            <a:ext cx="26768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Accounts Receivable</a:t>
            </a:r>
            <a:endParaRPr lang="en-US" sz="1200" dirty="0"/>
          </a:p>
          <a:p>
            <a:r>
              <a:rPr lang="en-US" sz="1200" dirty="0"/>
              <a:t>3</a:t>
            </a:r>
            <a:r>
              <a:rPr lang="en-US" sz="1200" baseline="30000" dirty="0"/>
              <a:t>rd</a:t>
            </a:r>
            <a:r>
              <a:rPr lang="en-US" sz="1200" dirty="0"/>
              <a:t> Party Vendors</a:t>
            </a:r>
          </a:p>
          <a:p>
            <a:r>
              <a:rPr lang="en-US" sz="1200" dirty="0"/>
              <a:t>Cashier/Payments  </a:t>
            </a:r>
          </a:p>
          <a:p>
            <a:r>
              <a:rPr lang="en-US" sz="1200" dirty="0"/>
              <a:t>Holds</a:t>
            </a:r>
          </a:p>
          <a:p>
            <a:r>
              <a:rPr lang="en-US" sz="1200" dirty="0"/>
              <a:t>Installments</a:t>
            </a:r>
            <a:r>
              <a:rPr lang="en-US" sz="1200" dirty="0">
                <a:hlinkClick r:id="rId5"/>
              </a:rPr>
              <a:t> </a:t>
            </a:r>
            <a:endParaRPr lang="en-US" sz="1200" dirty="0"/>
          </a:p>
          <a:p>
            <a:r>
              <a:rPr lang="en-US" sz="1200" dirty="0"/>
              <a:t>Refund Policy</a:t>
            </a:r>
            <a:r>
              <a:rPr lang="en-US" sz="1200" dirty="0">
                <a:hlinkClick r:id="rId6"/>
              </a:rPr>
              <a:t> </a:t>
            </a:r>
            <a:endParaRPr lang="en-US" sz="1200" dirty="0"/>
          </a:p>
          <a:p>
            <a:r>
              <a:rPr lang="en-US" sz="1200" dirty="0"/>
              <a:t>Safeguarding</a:t>
            </a:r>
          </a:p>
          <a:p>
            <a:r>
              <a:rPr lang="en-US" sz="1200" dirty="0"/>
              <a:t>Tuition &amp; Fees</a:t>
            </a:r>
          </a:p>
          <a:p>
            <a:endParaRPr lang="en-US" sz="1200" b="1" dirty="0"/>
          </a:p>
          <a:p>
            <a:r>
              <a:rPr lang="en-US" sz="1200" b="1" dirty="0"/>
              <a:t>Biz Hub</a:t>
            </a:r>
            <a:endParaRPr lang="en-US" sz="1200" dirty="0"/>
          </a:p>
          <a:p>
            <a:r>
              <a:rPr lang="en-US" sz="1200" dirty="0"/>
              <a:t>Copy Center </a:t>
            </a:r>
          </a:p>
          <a:p>
            <a:r>
              <a:rPr lang="en-US" sz="1200" dirty="0"/>
              <a:t>Mail Room</a:t>
            </a:r>
            <a:endParaRPr lang="en-US" sz="1200" dirty="0">
              <a:hlinkClick r:id="rId7"/>
            </a:endParaRPr>
          </a:p>
          <a:p>
            <a:r>
              <a:rPr lang="en-US" sz="1200" dirty="0"/>
              <a:t>Bulk Mail</a:t>
            </a:r>
          </a:p>
          <a:p>
            <a:endParaRPr lang="en-US" sz="1200" b="1" dirty="0"/>
          </a:p>
          <a:p>
            <a:r>
              <a:rPr lang="en-US" sz="1200" b="1" dirty="0"/>
              <a:t>Misc.</a:t>
            </a:r>
          </a:p>
          <a:p>
            <a:r>
              <a:rPr lang="en-US" sz="1200" dirty="0"/>
              <a:t>Relocation Expenses</a:t>
            </a:r>
          </a:p>
          <a:p>
            <a:r>
              <a:rPr lang="en-US" sz="1200" dirty="0"/>
              <a:t>Document Retention</a:t>
            </a:r>
          </a:p>
          <a:p>
            <a:r>
              <a:rPr lang="en-US" sz="1200" dirty="0"/>
              <a:t>Cash Account and Deposit</a:t>
            </a:r>
          </a:p>
          <a:p>
            <a:r>
              <a:rPr lang="en-US" sz="1200" dirty="0"/>
              <a:t>Raffle Prizes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2670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Chrome River.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Where to find CR links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Where to find CR Help guides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Jill will review these Chrome River Basics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Setting up Delegates and general navigation </a:t>
            </a:r>
          </a:p>
          <a:p>
            <a:pPr marL="171450" indent="-171450">
              <a:buFontTx/>
              <a:buChar char="-"/>
            </a:pPr>
            <a:r>
              <a:rPr lang="en-US" dirty="0"/>
              <a:t>Creating a Travel Pre-Approval (Is required prior to travel)</a:t>
            </a:r>
          </a:p>
          <a:p>
            <a:pPr marL="171450" indent="-171450">
              <a:buFontTx/>
              <a:buChar char="-"/>
            </a:pPr>
            <a:r>
              <a:rPr lang="en-US" dirty="0"/>
              <a:t>Creating a Travel Expense with a Pre-Approval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Updating items paid in a previous month, etc.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Using the Expense Category Tool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Updating the tile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Reviewing the Report before submitting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Tracking a report or Travel reimbursement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Receipts</a:t>
            </a:r>
          </a:p>
          <a:p>
            <a:pPr marL="171450" indent="-171450">
              <a:buFontTx/>
              <a:buChar char="-"/>
            </a:pPr>
            <a:r>
              <a:rPr lang="en-US" dirty="0"/>
              <a:t>Approvals</a:t>
            </a:r>
          </a:p>
          <a:p>
            <a:pPr marL="171450" indent="-171450">
              <a:buFontTx/>
              <a:buChar char="-"/>
            </a:pPr>
            <a:r>
              <a:rPr lang="en-US" dirty="0"/>
              <a:t>Setting up ACH for reimbursements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167FF-0C71-460F-89F8-EE927F351795}" type="slidenum">
              <a:rPr lang="en-US" smtClean="0"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1495953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167FF-0C71-460F-89F8-EE927F3517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3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step-by-step guides to assist with all aspects of CR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8167FF-0C71-460F-89F8-EE927F35179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4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</a:t>
            </a:r>
            <a:r>
              <a:rPr lang="en-US" baseline="0" dirty="0"/>
              <a:t> let us know what you would like to see being trained on for future trainings. </a:t>
            </a:r>
          </a:p>
          <a:p>
            <a:endParaRPr lang="en-US" baseline="0" dirty="0"/>
          </a:p>
          <a:p>
            <a:r>
              <a:rPr lang="en-US" baseline="0" dirty="0"/>
              <a:t>Let us know if you would like more discussion or training on a personal level. We are happy to assist in making this easier on all ends. </a:t>
            </a:r>
          </a:p>
          <a:p>
            <a:endParaRPr lang="en-US" baseline="0" dirty="0"/>
          </a:p>
          <a:p>
            <a:r>
              <a:rPr lang="en-US" baseline="0" dirty="0"/>
              <a:t>Helping you perform your job is also helping ourselves!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3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determining if your department has the authority to purchase and /or funding available the TCV must be calculated. </a:t>
            </a:r>
          </a:p>
          <a:p>
            <a:endParaRPr lang="en-US" dirty="0"/>
          </a:p>
          <a:p>
            <a:r>
              <a:rPr lang="en-US" dirty="0"/>
              <a:t>All possible expenses with a purchase need to be identified prior to issuing a purchase order.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TCV* = Total Contract Value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The total contract value is the initial contract period, plus any options to renew, or the total potential purchase price of an item.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This includes shipping, handling, warranties, maintenance &amp; support, convenience fees, reimbursable expenses, in short – ANY cost that the University will incur throughout the length of the contract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Total Contract Value is used to determine the proper procurement method.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146032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Departments are authorized to make purchases up to $10,000 without involvement of Purchasing.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A department should complete price checks for the best value of an item while doing research.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TCV purchases over $10,000 must be run through the University Purchasing Office. </a:t>
            </a:r>
          </a:p>
          <a:p>
            <a:endParaRPr lang="en-US" dirty="0"/>
          </a:p>
          <a:p>
            <a:r>
              <a:rPr lang="en-US" dirty="0"/>
              <a:t>Departments are encouraged to use their </a:t>
            </a:r>
            <a:r>
              <a:rPr lang="en-US" dirty="0" err="1"/>
              <a:t>Pcards</a:t>
            </a:r>
            <a:r>
              <a:rPr lang="en-US" dirty="0"/>
              <a:t> when it is within their delegated authority. </a:t>
            </a:r>
          </a:p>
          <a:p>
            <a:endParaRPr lang="en-US" dirty="0"/>
          </a:p>
          <a:p>
            <a:r>
              <a:rPr lang="en-US" dirty="0"/>
              <a:t>Departments must follow all IT Approvals and Data Governance approvals.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167FF-0C71-460F-89F8-EE927F3517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50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departments are responsible for submitting the DPO to Purchasing with any documentation. </a:t>
            </a:r>
          </a:p>
          <a:p>
            <a:endParaRPr lang="en-US" dirty="0"/>
          </a:p>
          <a:p>
            <a:r>
              <a:rPr lang="en-US" dirty="0"/>
              <a:t>Purchasing</a:t>
            </a:r>
            <a:r>
              <a:rPr lang="en-US" baseline="0" dirty="0"/>
              <a:t> will assist in the proper process to complete the order. </a:t>
            </a:r>
          </a:p>
          <a:p>
            <a:endParaRPr lang="en-US" baseline="0" dirty="0"/>
          </a:p>
          <a:p>
            <a:r>
              <a:rPr lang="en-US" baseline="0" dirty="0"/>
              <a:t>The DPO helps purchasing determine the appropriate procedures and verify funding source. </a:t>
            </a:r>
          </a:p>
          <a:p>
            <a:endParaRPr lang="en-US" baseline="0" dirty="0"/>
          </a:p>
          <a:p>
            <a:r>
              <a:rPr lang="en-US" baseline="0" dirty="0"/>
              <a:t>Proper documentation can be Quotes, Sole Source, etc.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8167FF-0C71-460F-89F8-EE927F3517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department is looking to purchase or contract above $10k in either services or equipment/furniture/etc.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A DPO is required including any quotes or additional research the department has gone through. These must be attached to a Departmental Purchase Order and submitted to the Purchasing department for review and to create a formal Purchase Order. </a:t>
            </a:r>
          </a:p>
          <a:p>
            <a:endParaRPr lang="en-US" dirty="0"/>
          </a:p>
          <a:p>
            <a:r>
              <a:rPr lang="en-US" dirty="0"/>
              <a:t>Departments can shop around and obtain quotes but the MSUB Purchasing agent is responsible for submitting a Purchase Order for these items.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167FF-0C71-460F-89F8-EE927F3517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2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Competitive bidding can be in two forms. </a:t>
            </a:r>
          </a:p>
          <a:p>
            <a:r>
              <a:rPr lang="en-US" dirty="0"/>
              <a:t>IFB – Information for Bid – These are awarded to the lowest bidder, typically used for Equipment/supplies etc. </a:t>
            </a:r>
          </a:p>
          <a:p>
            <a:endParaRPr lang="en-US" dirty="0"/>
          </a:p>
          <a:p>
            <a:r>
              <a:rPr lang="en-US" dirty="0"/>
              <a:t>RFP – Request for Proposal – These are awarded to the most responsive, responsible bidder off a point scoring committee. Typically used for service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167FF-0C71-460F-89F8-EE927F3517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80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must approve</a:t>
            </a:r>
            <a:r>
              <a:rPr lang="en-US" baseline="0" dirty="0"/>
              <a:t> all </a:t>
            </a:r>
            <a:r>
              <a:rPr lang="en-US" b="1" dirty="0">
                <a:effectLst/>
              </a:rPr>
              <a:t>HARDWARE, SOFTWARE, AND WEB SERVICES</a:t>
            </a:r>
          </a:p>
          <a:p>
            <a:endParaRPr lang="en-US" b="1" dirty="0">
              <a:effectLst/>
            </a:endParaRPr>
          </a:p>
          <a:p>
            <a:r>
              <a:rPr lang="en-US" b="1" dirty="0">
                <a:effectLst/>
              </a:rPr>
              <a:t>Please be sure to involve IT in any research or requests prior to submitting a DPO. </a:t>
            </a:r>
          </a:p>
          <a:p>
            <a:endParaRPr lang="en-US" b="1" dirty="0">
              <a:effectLst/>
            </a:endParaRP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Any Purchase that will result in transfer of data must be routed through the approval of the Data Governance Council, please view the link for additional information.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Starting the approval step should be done in the learning stages of your purchase before a DPO is created or a purchase is made.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UPDATED 3-28-2023</a:t>
            </a:r>
          </a:p>
        </p:txBody>
      </p:sp>
    </p:spTree>
    <p:extLst>
      <p:ext uri="{BB962C8B-B14F-4D97-AF65-F5344CB8AC3E}">
        <p14:creationId xmlns:p14="http://schemas.microsoft.com/office/powerpoint/2010/main" val="81308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0443"/>
            <a:ext cx="2057400" cy="40541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0443"/>
            <a:ext cx="6019800" cy="38282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86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547547"/>
            <a:ext cx="3816536" cy="248339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547547"/>
            <a:ext cx="3814904" cy="248339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3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7796030" cy="2483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8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86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1547547"/>
            <a:ext cx="3642119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146300"/>
            <a:ext cx="3816534" cy="188463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1547547"/>
            <a:ext cx="3648368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146300"/>
            <a:ext cx="3816535" cy="188463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34649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6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8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8891"/>
            <a:ext cx="4040188" cy="7025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92884"/>
            <a:ext cx="4040188" cy="26017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08891"/>
            <a:ext cx="4041775" cy="7025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92884"/>
            <a:ext cx="4041775" cy="26017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67465"/>
            <a:ext cx="5111750" cy="40271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190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16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199" y="436868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2780" y="4767263"/>
            <a:ext cx="84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latin typeface="Trebuchet M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  <p:sldLayoutId id="2147493468" r:id="rId13"/>
    <p:sldLayoutId id="2147493470" r:id="rId1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ubillings.edu/intranet/boffice/forms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boffice/Policy%20&amp;%20Procedures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boffice/Form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ubillings.edu/intranet/boffice/index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subillings.edu/intranet/boffice/travel.htm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ubillings.edu/boffice/rental_car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tana.studioabroad.com/index.cfm?FuseAction=Security.AngLogi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boffice/Policy%20&amp;%20Procedures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subillings.edu/intranet/boffice/chromeriver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ubillings.edu/intranet/boffice/chromeriver.h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bshafer@msubillings.ed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ubillings.edu/intranet/data-governance-counci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Barb </a:t>
            </a:r>
            <a:r>
              <a:rPr lang="en-US"/>
              <a:t>Shafer </a:t>
            </a:r>
          </a:p>
          <a:p>
            <a:r>
              <a:rPr lang="en-US"/>
              <a:t>&amp; Jill Brown</a:t>
            </a:r>
            <a:endParaRPr lang="en-US" dirty="0"/>
          </a:p>
        </p:txBody>
      </p:sp>
      <p:pic>
        <p:nvPicPr>
          <p:cNvPr id="4" name="Picture 2" descr="https://www.msubillings.edu/ucam/logos/2019/msub_athletics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3" y="666052"/>
            <a:ext cx="1216025" cy="14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7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401903"/>
            <a:ext cx="6499860" cy="857250"/>
          </a:xfrm>
        </p:spPr>
        <p:txBody>
          <a:bodyPr/>
          <a:lstStyle/>
          <a:p>
            <a:r>
              <a:rPr lang="en-US" dirty="0"/>
              <a:t>Contracted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https://www.msubillings.edu/intranet/boffice/forms.htm</a:t>
            </a:r>
            <a:endParaRPr lang="en-US" sz="2400" u="sng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/>
              <a:t>General Services Agreement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5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8DA101-E015-C9F0-0C2B-EF88E8AA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60" y="0"/>
            <a:ext cx="66966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0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427220" cy="857250"/>
          </a:xfrm>
        </p:spPr>
        <p:txBody>
          <a:bodyPr/>
          <a:lstStyle/>
          <a:p>
            <a:r>
              <a:rPr lang="en-US" dirty="0"/>
              <a:t>Amazon Business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" y="739141"/>
            <a:ext cx="7723883" cy="43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3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3420" y="158063"/>
            <a:ext cx="6469380" cy="857250"/>
          </a:xfrm>
        </p:spPr>
        <p:txBody>
          <a:bodyPr/>
          <a:lstStyle/>
          <a:p>
            <a:r>
              <a:rPr lang="en-US" dirty="0"/>
              <a:t>State EMACs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62" y="930150"/>
            <a:ext cx="7884745" cy="3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BDBB-FA46-4648-9FA1-B4E19CE9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4349" y="342901"/>
            <a:ext cx="8229600" cy="857250"/>
          </a:xfrm>
        </p:spPr>
        <p:txBody>
          <a:bodyPr/>
          <a:lstStyle/>
          <a:p>
            <a:r>
              <a:rPr lang="en-US" dirty="0"/>
              <a:t>Purchasing Card or PCARD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8E4C5-DDC9-4689-AED4-FC68CC6B5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445341"/>
            <a:ext cx="8548915" cy="287144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Airfare (required by the state)</a:t>
            </a:r>
          </a:p>
          <a:p>
            <a:r>
              <a:rPr lang="en-US" sz="2800" dirty="0"/>
              <a:t>Conference Registration &amp; Hotels</a:t>
            </a:r>
          </a:p>
          <a:p>
            <a:r>
              <a:rPr lang="en-US" sz="2800" dirty="0"/>
              <a:t>Car Rentals</a:t>
            </a:r>
          </a:p>
          <a:p>
            <a:r>
              <a:rPr lang="en-US" sz="2800" dirty="0"/>
              <a:t>Office Supplies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*** Knowledge of Chrome River is required as a PCard holder. </a:t>
            </a:r>
          </a:p>
        </p:txBody>
      </p:sp>
    </p:spTree>
    <p:extLst>
      <p:ext uri="{BB962C8B-B14F-4D97-AF65-F5344CB8AC3E}">
        <p14:creationId xmlns:p14="http://schemas.microsoft.com/office/powerpoint/2010/main" val="129144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92530" y="297658"/>
            <a:ext cx="7797662" cy="4919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Item’s that are not allowed!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3462" y="789645"/>
            <a:ext cx="7943833" cy="3738742"/>
          </a:xfrm>
        </p:spPr>
        <p:txBody>
          <a:bodyPr>
            <a:normAutofit lnSpcReduction="10000"/>
          </a:bodyPr>
          <a:lstStyle/>
          <a:p>
            <a:r>
              <a:rPr lang="en-US" sz="1200" b="1" dirty="0">
                <a:latin typeface="David" panose="020E0502060401010101" pitchFamily="34" charset="-79"/>
                <a:cs typeface="David" panose="020E0502060401010101" pitchFamily="34" charset="-79"/>
              </a:rPr>
              <a:t>Travel: Meals </a:t>
            </a:r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(This is part of the travel per diem. ) </a:t>
            </a:r>
          </a:p>
          <a:p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 Tips, gratuities, porter services while traveling </a:t>
            </a:r>
          </a:p>
          <a:p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 Entertainment </a:t>
            </a:r>
          </a:p>
          <a:p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 Alcohol or any substance, material or service which violates policy, law or regulations pertaining to MSU-Billings. </a:t>
            </a:r>
          </a:p>
          <a:p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 Consulting and/or personal services </a:t>
            </a:r>
          </a:p>
          <a:p>
            <a:r>
              <a:rPr lang="en-US" sz="1200" b="1" dirty="0">
                <a:latin typeface="David" panose="020E0502060401010101" pitchFamily="34" charset="-79"/>
                <a:cs typeface="David" panose="020E0502060401010101" pitchFamily="34" charset="-79"/>
              </a:rPr>
              <a:t> Personal expenses </a:t>
            </a:r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(briefcase, coffee, aspirin, Kleenex, dry cleaning, etc.) </a:t>
            </a:r>
          </a:p>
          <a:p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 Cash Advances </a:t>
            </a:r>
          </a:p>
          <a:p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 Plants, flowers, silk plants for office (Must take up a collection from your office staff to pay for these). </a:t>
            </a:r>
          </a:p>
          <a:p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 Prescription drugs/controlled substances </a:t>
            </a:r>
          </a:p>
          <a:p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 Telephones, cell phones, and related equipment </a:t>
            </a:r>
          </a:p>
          <a:p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 Gasoline </a:t>
            </a:r>
          </a:p>
          <a:p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 Payments to Sodexo</a:t>
            </a:r>
          </a:p>
          <a:p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 Payments for Timeshares (i.e. Lodging) </a:t>
            </a:r>
          </a:p>
          <a:p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 Capital equipment or equipment with trade in. </a:t>
            </a:r>
          </a:p>
          <a:p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 No computer equipment, software, or related items (You may use the purchasing card for computer supplies (discs, labels, peripherals and etc.) </a:t>
            </a:r>
          </a:p>
          <a:p>
            <a:r>
              <a:rPr lang="en-US" sz="1200" u="sng" dirty="0">
                <a:latin typeface="David" panose="020E0502060401010101" pitchFamily="34" charset="-79"/>
                <a:cs typeface="David" panose="020E0502060401010101" pitchFamily="34" charset="-79"/>
              </a:rPr>
              <a:t>Any purchase that is prohibited by current MSU-Billings purchasing policies and procedures</a:t>
            </a:r>
            <a:r>
              <a:rPr lang="en-US" sz="1200" b="1" u="sng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1200" b="1" u="sng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www.msubillings.edu/boffice/ </a:t>
            </a:r>
            <a:endParaRPr lang="en-US" sz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9633" y="4094085"/>
            <a:ext cx="7797662" cy="86860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>
                <a:solidFill>
                  <a:prstClr val="white"/>
                </a:solidFill>
              </a:rPr>
              <a:t>*** Non-Allowable Purchases are not limited to this list ***</a:t>
            </a:r>
          </a:p>
        </p:txBody>
      </p:sp>
    </p:spTree>
    <p:extLst>
      <p:ext uri="{BB962C8B-B14F-4D97-AF65-F5344CB8AC3E}">
        <p14:creationId xmlns:p14="http://schemas.microsoft.com/office/powerpoint/2010/main" val="322883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27395">
            <a:off x="30323" y="929669"/>
            <a:ext cx="4825591" cy="851659"/>
          </a:xfrm>
        </p:spPr>
        <p:txBody>
          <a:bodyPr/>
          <a:lstStyle/>
          <a:p>
            <a:r>
              <a:rPr lang="en-US" dirty="0"/>
              <a:t>Paying Vendors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21334518">
            <a:off x="1589711" y="2207828"/>
            <a:ext cx="4744438" cy="2058995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100" dirty="0"/>
              <a:t>Banner Payment Authorization </a:t>
            </a:r>
          </a:p>
          <a:p>
            <a:pPr lvl="1" algn="ctr"/>
            <a:r>
              <a:rPr lang="en-US" sz="1800" dirty="0"/>
              <a:t>AKA  the “BPA”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6497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dirty="0"/>
              <a:t>What needs to be included with the BPA??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8767" y="1210253"/>
            <a:ext cx="3642119" cy="509996"/>
          </a:xfrm>
        </p:spPr>
        <p:txBody>
          <a:bodyPr/>
          <a:lstStyle/>
          <a:p>
            <a:r>
              <a:rPr lang="en-US" sz="2100" u="sng" dirty="0"/>
              <a:t>Invoices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086351" y="1595922"/>
            <a:ext cx="3816534" cy="2266312"/>
          </a:xfrm>
        </p:spPr>
        <p:txBody>
          <a:bodyPr>
            <a:normAutofit lnSpcReduction="10000"/>
          </a:bodyPr>
          <a:lstStyle/>
          <a:p>
            <a:pPr marL="300038"/>
            <a:r>
              <a:rPr lang="en-US" sz="1650" b="1" dirty="0">
                <a:latin typeface="David" panose="020E0502060401010101" pitchFamily="34" charset="-79"/>
                <a:cs typeface="David" panose="020E0502060401010101" pitchFamily="34" charset="-79"/>
              </a:rPr>
              <a:t>These things are not acceptable</a:t>
            </a:r>
            <a:r>
              <a:rPr lang="en-US" sz="165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3"/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00075" lvl="1"/>
            <a:r>
              <a:rPr lang="en-US" sz="1425" dirty="0">
                <a:latin typeface="David" panose="020E0502060401010101" pitchFamily="34" charset="-79"/>
                <a:cs typeface="David" panose="020E0502060401010101" pitchFamily="34" charset="-79"/>
              </a:rPr>
              <a:t>Work Orders</a:t>
            </a:r>
          </a:p>
          <a:p>
            <a:pPr marL="600075" lvl="1"/>
            <a:r>
              <a:rPr lang="en-US" sz="1425" dirty="0">
                <a:latin typeface="David" panose="020E0502060401010101" pitchFamily="34" charset="-79"/>
                <a:cs typeface="David" panose="020E0502060401010101" pitchFamily="34" charset="-79"/>
              </a:rPr>
              <a:t>Statements</a:t>
            </a:r>
          </a:p>
          <a:p>
            <a:pPr marL="600075" lvl="1"/>
            <a:r>
              <a:rPr lang="en-US" sz="1425" dirty="0">
                <a:latin typeface="David" panose="020E0502060401010101" pitchFamily="34" charset="-79"/>
                <a:cs typeface="David" panose="020E0502060401010101" pitchFamily="34" charset="-79"/>
              </a:rPr>
              <a:t>Pro-Forma Invoices</a:t>
            </a:r>
          </a:p>
          <a:p>
            <a:pPr marL="600075" lvl="1"/>
            <a:r>
              <a:rPr lang="en-US" sz="1425" dirty="0">
                <a:latin typeface="David" panose="020E0502060401010101" pitchFamily="34" charset="-79"/>
                <a:cs typeface="David" panose="020E0502060401010101" pitchFamily="34" charset="-79"/>
              </a:rPr>
              <a:t>Quotes</a:t>
            </a:r>
          </a:p>
          <a:p>
            <a:pPr marL="600075" lvl="1"/>
            <a:r>
              <a:rPr lang="en-US" sz="1425" dirty="0">
                <a:latin typeface="David" panose="020E0502060401010101" pitchFamily="34" charset="-79"/>
                <a:cs typeface="David" panose="020E0502060401010101" pitchFamily="34" charset="-79"/>
              </a:rPr>
              <a:t>Missing Receipt Forms</a:t>
            </a:r>
          </a:p>
          <a:p>
            <a:pPr marL="0" indent="0" algn="ctr">
              <a:buNone/>
            </a:pPr>
            <a:r>
              <a:rPr lang="en-US" sz="1050" dirty="0">
                <a:latin typeface="David" panose="020E0502060401010101" pitchFamily="34" charset="-79"/>
                <a:cs typeface="David" panose="020E0502060401010101" pitchFamily="34" charset="-79"/>
              </a:rPr>
              <a:t>(Missing receipt forms  are ONLY allowed with </a:t>
            </a:r>
            <a:r>
              <a:rPr lang="en-US" sz="1050" dirty="0" err="1">
                <a:latin typeface="David" panose="020E0502060401010101" pitchFamily="34" charset="-79"/>
                <a:cs typeface="David" panose="020E0502060401010101" pitchFamily="34" charset="-79"/>
              </a:rPr>
              <a:t>Pcard</a:t>
            </a:r>
            <a:r>
              <a:rPr lang="en-US" sz="1050" dirty="0">
                <a:latin typeface="David" panose="020E0502060401010101" pitchFamily="34" charset="-79"/>
                <a:cs typeface="David" panose="020E0502060401010101" pitchFamily="34" charset="-79"/>
              </a:rPr>
              <a:t> reports and even then we Cannot over use them)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518" y="1889699"/>
            <a:ext cx="3648368" cy="509996"/>
          </a:xfrm>
        </p:spPr>
        <p:txBody>
          <a:bodyPr/>
          <a:lstStyle/>
          <a:p>
            <a:r>
              <a:rPr lang="en-US" sz="2100" u="sng" dirty="0"/>
              <a:t>Other relevant forms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84826" y="2571750"/>
            <a:ext cx="3887174" cy="2266312"/>
          </a:xfrm>
        </p:spPr>
        <p:txBody>
          <a:bodyPr/>
          <a:lstStyle/>
          <a:p>
            <a:r>
              <a:rPr lang="en-US" sz="1300" b="1" dirty="0">
                <a:latin typeface="David" panose="020E0502060401010101" pitchFamily="34" charset="-79"/>
                <a:cs typeface="David" panose="020E0502060401010101" pitchFamily="34" charset="-79"/>
              </a:rPr>
              <a:t>Relevant Travel forms</a:t>
            </a:r>
          </a:p>
          <a:p>
            <a:r>
              <a:rPr lang="en-US" sz="1300" b="1" dirty="0">
                <a:latin typeface="David" panose="020E0502060401010101" pitchFamily="34" charset="-79"/>
                <a:cs typeface="David" panose="020E0502060401010101" pitchFamily="34" charset="-79"/>
              </a:rPr>
              <a:t>Purchasing forms, DPO etc.</a:t>
            </a:r>
          </a:p>
          <a:p>
            <a:r>
              <a:rPr lang="en-US" sz="1300" b="1" dirty="0">
                <a:latin typeface="David" panose="020E0502060401010101" pitchFamily="34" charset="-79"/>
                <a:cs typeface="David" panose="020E0502060401010101" pitchFamily="34" charset="-79"/>
              </a:rPr>
              <a:t>Hospitality Approval forms – Final Approved</a:t>
            </a:r>
          </a:p>
          <a:p>
            <a:pPr lvl="1"/>
            <a:r>
              <a:rPr lang="en-US" sz="1300" b="1" dirty="0">
                <a:latin typeface="David" panose="020E0502060401010101" pitchFamily="34" charset="-79"/>
                <a:cs typeface="David" panose="020E0502060401010101" pitchFamily="34" charset="-79"/>
              </a:rPr>
              <a:t>Required for any food purchase</a:t>
            </a:r>
          </a:p>
          <a:p>
            <a:r>
              <a:rPr lang="en-US" sz="1300" b="1" dirty="0">
                <a:latin typeface="David" panose="020E0502060401010101" pitchFamily="34" charset="-79"/>
                <a:cs typeface="David" panose="020E0502060401010101" pitchFamily="34" charset="-79"/>
              </a:rPr>
              <a:t>W9</a:t>
            </a:r>
          </a:p>
          <a:p>
            <a:r>
              <a:rPr lang="en-US" sz="1300" b="1" dirty="0">
                <a:latin typeface="David" panose="020E0502060401010101" pitchFamily="34" charset="-79"/>
                <a:cs typeface="David" panose="020E0502060401010101" pitchFamily="34" charset="-79"/>
              </a:rPr>
              <a:t>General Services Agreement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99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 rot="19734907">
            <a:off x="-416775" y="644415"/>
            <a:ext cx="2676941" cy="6496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rgbClr val="346492">
                    <a:lumMod val="60000"/>
                    <a:lumOff val="40000"/>
                  </a:srgbClr>
                </a:solidFill>
              </a:rPr>
              <a:t>Hospitality </a:t>
            </a:r>
          </a:p>
          <a:p>
            <a:pPr algn="ctr"/>
            <a:r>
              <a:rPr lang="en-US" sz="3000" dirty="0">
                <a:solidFill>
                  <a:srgbClr val="346492">
                    <a:lumMod val="60000"/>
                    <a:lumOff val="40000"/>
                  </a:srgbClr>
                </a:solidFill>
              </a:rPr>
              <a:t>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20" y="92194"/>
            <a:ext cx="3528060" cy="49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547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Other important A/P information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14351" y="1276350"/>
            <a:ext cx="7796030" cy="2754589"/>
          </a:xfrm>
        </p:spPr>
        <p:txBody>
          <a:bodyPr>
            <a:normAutofit/>
          </a:bodyPr>
          <a:lstStyle/>
          <a:p>
            <a:r>
              <a:rPr lang="en-US" sz="1800" b="1" u="sng" dirty="0">
                <a:latin typeface="David" panose="020E0502060401010101" pitchFamily="34" charset="-79"/>
                <a:cs typeface="David" panose="020E0502060401010101" pitchFamily="34" charset="-79"/>
              </a:rPr>
              <a:t>W-9 forms</a:t>
            </a:r>
            <a:r>
              <a:rPr lang="en-US" sz="135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r>
              <a:rPr lang="en-US" sz="1350" dirty="0">
                <a:latin typeface="David" panose="020E0502060401010101" pitchFamily="34" charset="-79"/>
                <a:cs typeface="David" panose="020E0502060401010101" pitchFamily="34" charset="-79"/>
              </a:rPr>
              <a:t>Most recent version from the IRS is dated December 2019.</a:t>
            </a:r>
          </a:p>
          <a:p>
            <a:r>
              <a:rPr lang="en-US" sz="1350" dirty="0">
                <a:latin typeface="David" panose="020E0502060401010101" pitchFamily="34" charset="-79"/>
                <a:cs typeface="David" panose="020E0502060401010101" pitchFamily="34" charset="-79"/>
              </a:rPr>
              <a:t>The form is available on our website at</a:t>
            </a:r>
          </a:p>
          <a:p>
            <a:pPr lvl="1"/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http://www.msubillings.edu/boffice/Forms.html</a:t>
            </a:r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r>
              <a:rPr lang="en-US" sz="1350" dirty="0">
                <a:latin typeface="David" panose="020E0502060401010101" pitchFamily="34" charset="-79"/>
                <a:cs typeface="David" panose="020E0502060401010101" pitchFamily="34" charset="-79"/>
              </a:rPr>
              <a:t>If you have a W-9 saved, please make sure it is the most recent version.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6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270524"/>
            <a:ext cx="3816536" cy="2483392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Student Accounts</a:t>
            </a:r>
          </a:p>
          <a:p>
            <a:pPr lvl="1"/>
            <a:r>
              <a:rPr lang="en-US" sz="2100" dirty="0">
                <a:latin typeface="David" panose="020E0502060401010101" pitchFamily="34" charset="-79"/>
                <a:cs typeface="David" panose="020E0502060401010101" pitchFamily="34" charset="-79"/>
              </a:rPr>
              <a:t>Mike Morgan  </a:t>
            </a:r>
            <a:r>
              <a:rPr lang="en-US" sz="1300" dirty="0">
                <a:latin typeface="David" panose="020E0502060401010101" pitchFamily="34" charset="-79"/>
                <a:cs typeface="David" panose="020E0502060401010101" pitchFamily="34" charset="-79"/>
              </a:rPr>
              <a:t>657-1711</a:t>
            </a:r>
          </a:p>
          <a:p>
            <a:pPr lvl="1"/>
            <a:r>
              <a:rPr lang="en-US" sz="2100" dirty="0">
                <a:latin typeface="David" panose="020E0502060401010101" pitchFamily="34" charset="-79"/>
                <a:cs typeface="David" panose="020E0502060401010101" pitchFamily="34" charset="-79"/>
              </a:rPr>
              <a:t>Renee Haefer </a:t>
            </a:r>
            <a:r>
              <a:rPr lang="en-US" sz="1300" dirty="0">
                <a:latin typeface="David" panose="020E0502060401010101" pitchFamily="34" charset="-79"/>
                <a:cs typeface="David" panose="020E0502060401010101" pitchFamily="34" charset="-79"/>
              </a:rPr>
              <a:t>657-1707</a:t>
            </a:r>
          </a:p>
          <a:p>
            <a:pPr lvl="1"/>
            <a:r>
              <a:rPr lang="en-US" sz="2100" dirty="0">
                <a:latin typeface="David" panose="020E0502060401010101" pitchFamily="34" charset="-79"/>
                <a:cs typeface="David" panose="020E0502060401010101" pitchFamily="34" charset="-79"/>
              </a:rPr>
              <a:t>Misty Shelato </a:t>
            </a:r>
            <a:r>
              <a:rPr lang="en-US" sz="1300" dirty="0">
                <a:latin typeface="David" panose="020E0502060401010101" pitchFamily="34" charset="-79"/>
                <a:cs typeface="David" panose="020E0502060401010101" pitchFamily="34" charset="-79"/>
              </a:rPr>
              <a:t>657-1709</a:t>
            </a:r>
          </a:p>
          <a:p>
            <a:pPr marL="457200" lvl="1" indent="0">
              <a:buNone/>
            </a:pPr>
            <a:endParaRPr lang="en-US" sz="13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System Analyst</a:t>
            </a:r>
          </a:p>
          <a:p>
            <a:pPr lvl="1"/>
            <a:r>
              <a:rPr lang="en-US" sz="1900" dirty="0">
                <a:latin typeface="David" panose="020E0502060401010101" pitchFamily="34" charset="-79"/>
                <a:cs typeface="David" panose="020E0502060401010101" pitchFamily="34" charset="-79"/>
              </a:rPr>
              <a:t>Connie Rohrdanz  </a:t>
            </a:r>
            <a:r>
              <a:rPr lang="en-US" sz="1200" dirty="0">
                <a:latin typeface="David" panose="020E0502060401010101" pitchFamily="34" charset="-79"/>
                <a:cs typeface="David" panose="020E0502060401010101" pitchFamily="34" charset="-79"/>
              </a:rPr>
              <a:t>657-2138</a:t>
            </a:r>
          </a:p>
          <a:p>
            <a:pPr lvl="1"/>
            <a:endParaRPr lang="en-US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Parking Services</a:t>
            </a:r>
          </a:p>
          <a:p>
            <a:pPr lvl="1"/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Tessa Eliason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7109" y="1303443"/>
            <a:ext cx="3814904" cy="2483392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>
                <a:latin typeface="David" panose="020E0502060401010101" pitchFamily="34" charset="-79"/>
                <a:cs typeface="David" panose="020E0502060401010101" pitchFamily="34" charset="-79"/>
              </a:rPr>
              <a:t>Account Payable/Travel</a:t>
            </a:r>
          </a:p>
          <a:p>
            <a:pPr lvl="1"/>
            <a:r>
              <a:rPr 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Jill Brown  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657-2151</a:t>
            </a:r>
          </a:p>
          <a:p>
            <a:pPr lvl="1"/>
            <a:r>
              <a:rPr 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Vacant (Travel) 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657-2301</a:t>
            </a:r>
          </a:p>
          <a:p>
            <a:pPr lvl="1"/>
            <a:r>
              <a:rPr 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Rachel Kramer  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657-1706</a:t>
            </a:r>
          </a:p>
          <a:p>
            <a:pPr lvl="1"/>
            <a:r>
              <a:rPr 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JoAnn Rhodes  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657-1683</a:t>
            </a:r>
          </a:p>
          <a:p>
            <a:pPr marL="457200" lvl="1" indent="0">
              <a:buNone/>
            </a:pPr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2900" dirty="0">
                <a:latin typeface="David" panose="020E0502060401010101" pitchFamily="34" charset="-79"/>
                <a:cs typeface="David" panose="020E0502060401010101" pitchFamily="34" charset="-79"/>
              </a:rPr>
              <a:t>Mailroom</a:t>
            </a:r>
          </a:p>
          <a:p>
            <a:pPr lvl="1"/>
            <a:r>
              <a:rPr 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Sammy Oxendahl  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657-2241</a:t>
            </a:r>
          </a:p>
          <a:p>
            <a:pPr lvl="1"/>
            <a:r>
              <a:rPr 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Patrick Eller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 657-2241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2619" y="3813770"/>
            <a:ext cx="3504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cap="al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Barb Shafer Director  657-1710</a:t>
            </a:r>
            <a:endParaRPr lang="en-US" sz="1400" cap="al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6B5BB-9610-45EA-AD15-97065870CE6B}"/>
              </a:ext>
            </a:extLst>
          </p:cNvPr>
          <p:cNvSpPr txBox="1"/>
          <p:nvPr/>
        </p:nvSpPr>
        <p:spPr>
          <a:xfrm>
            <a:off x="3436375" y="4099747"/>
            <a:ext cx="612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https://www.msubillings.edu/intranet/boffice/index.htm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9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56" y="3721116"/>
            <a:ext cx="7797662" cy="868605"/>
          </a:xfrm>
        </p:spPr>
        <p:txBody>
          <a:bodyPr>
            <a:normAutofit/>
          </a:bodyPr>
          <a:lstStyle/>
          <a:p>
            <a:pPr algn="ctr"/>
            <a:r>
              <a:rPr lang="en-US" sz="2100" dirty="0"/>
              <a:t>*** Non-Allowable reimbursements are not limited to this list ***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241919"/>
            <a:ext cx="3816536" cy="248339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Personal Expenses</a:t>
            </a:r>
          </a:p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Cash</a:t>
            </a:r>
          </a:p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Gifts or Awards</a:t>
            </a:r>
          </a:p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Gift Cards</a:t>
            </a:r>
          </a:p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Flowers</a:t>
            </a:r>
          </a:p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Cards</a:t>
            </a:r>
          </a:p>
          <a:p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Parking Decals or Fines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7109" y="1241919"/>
            <a:ext cx="3814904" cy="2483392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Graduation Regalia or other clothing</a:t>
            </a: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Office Treats</a:t>
            </a: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Lunches or Snacks for Dept. Meetings</a:t>
            </a: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Office Supplies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Coffee, Plates, Napkins, Tissue, etc.</a:t>
            </a: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Donations</a:t>
            </a: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Drugs or Alcohol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1" y="308113"/>
            <a:ext cx="7797662" cy="86860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>
                <a:solidFill>
                  <a:srgbClr val="346492">
                    <a:lumMod val="60000"/>
                    <a:lumOff val="40000"/>
                  </a:srgbClr>
                </a:solidFill>
              </a:rPr>
              <a:t>Don’t forget what is not allowed!</a:t>
            </a:r>
            <a:endParaRPr lang="en-US" sz="3300" dirty="0">
              <a:solidFill>
                <a:srgbClr val="34649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94078326"/>
              </p:ext>
            </p:extLst>
          </p:nvPr>
        </p:nvGraphicFramePr>
        <p:xfrm>
          <a:off x="514350" y="1547813"/>
          <a:ext cx="7796213" cy="248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795069-9184-4CDE-AAE4-90BFE9A7794F}"/>
              </a:ext>
            </a:extLst>
          </p:cNvPr>
          <p:cNvSpPr txBox="1"/>
          <p:nvPr/>
        </p:nvSpPr>
        <p:spPr>
          <a:xfrm>
            <a:off x="3564191" y="4041520"/>
            <a:ext cx="6494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https://www.msubillings.edu/intranet/boffice/travel.htm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34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420" y="381000"/>
            <a:ext cx="5596287" cy="4488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364696">
            <a:off x="-481151" y="3211111"/>
            <a:ext cx="4665626" cy="863974"/>
          </a:xfrm>
        </p:spPr>
        <p:txBody>
          <a:bodyPr/>
          <a:lstStyle/>
          <a:p>
            <a:r>
              <a:rPr lang="en-US" dirty="0"/>
              <a:t>Prior to Traveling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617594"/>
            <a:ext cx="7796030" cy="24133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" y="849604"/>
            <a:ext cx="30861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7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711E-203E-2397-742B-4F3C5682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4671"/>
            <a:ext cx="3829665" cy="1474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Student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Travel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Authorizations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693C27-A596-F1AA-4B95-E2D8D3BF43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660492" y="115388"/>
            <a:ext cx="3657600" cy="4912723"/>
          </a:xfrm>
        </p:spPr>
      </p:pic>
    </p:spTree>
    <p:extLst>
      <p:ext uri="{BB962C8B-B14F-4D97-AF65-F5344CB8AC3E}">
        <p14:creationId xmlns:p14="http://schemas.microsoft.com/office/powerpoint/2010/main" val="3740021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Reservations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360734"/>
            <a:ext cx="7796030" cy="2994956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University </a:t>
            </a:r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Pcard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Extra Insurance is allowed for cancellations. 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Collect Receipts</a:t>
            </a:r>
          </a:p>
          <a:p>
            <a:pPr lvl="1"/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Check the travel Policy for changes in High Cost Cities for hotels</a:t>
            </a:r>
          </a:p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Rental Cars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Use the University Pcard for additional Insurance</a:t>
            </a:r>
          </a:p>
          <a:p>
            <a:pPr lvl="1"/>
            <a:r>
              <a:rPr lang="en-US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https://www.msubillings.edu/boffice/rental_car.htm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Trip Insurance is now considered an acceptable expense by the State. 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80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Collect all receipts for every expense, except meals</a:t>
            </a:r>
          </a:p>
          <a:p>
            <a:pPr marL="0" indent="0">
              <a:buNone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Meals are a set Per Diem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Do not use a </a:t>
            </a:r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Pcard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for Meals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Out-of-state Meal Rates as of October 1</a:t>
            </a:r>
            <a:r>
              <a:rPr lang="en-US" baseline="30000" dirty="0">
                <a:latin typeface="David" panose="020E0502060401010101" pitchFamily="34" charset="-79"/>
                <a:cs typeface="David" panose="020E0502060401010101" pitchFamily="34" charset="-79"/>
              </a:rPr>
              <a:t>st	</a:t>
            </a:r>
          </a:p>
          <a:p>
            <a:pPr lvl="2"/>
            <a:r>
              <a:rPr lang="en-US" baseline="30000" dirty="0">
                <a:latin typeface="David" panose="020E0502060401010101" pitchFamily="34" charset="-79"/>
                <a:cs typeface="David" panose="020E0502060401010101" pitchFamily="34" charset="-79"/>
              </a:rPr>
              <a:t>Morning $13</a:t>
            </a:r>
          </a:p>
          <a:p>
            <a:pPr lvl="2"/>
            <a:r>
              <a:rPr lang="en-US" baseline="30000" dirty="0">
                <a:latin typeface="David" panose="020E0502060401010101" pitchFamily="34" charset="-79"/>
                <a:cs typeface="David" panose="020E0502060401010101" pitchFamily="34" charset="-79"/>
              </a:rPr>
              <a:t>Lunch $15</a:t>
            </a:r>
          </a:p>
          <a:p>
            <a:pPr lvl="2"/>
            <a:r>
              <a:rPr lang="en-US" baseline="30000" dirty="0">
                <a:latin typeface="David" panose="020E0502060401010101" pitchFamily="34" charset="-79"/>
                <a:cs typeface="David" panose="020E0502060401010101" pitchFamily="34" charset="-79"/>
              </a:rPr>
              <a:t>Dinner $26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455916"/>
            <a:ext cx="3498532" cy="14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Travel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Travel Pre-Approval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Minimum of 2 weeks prior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And before any expenses occur</a:t>
            </a:r>
          </a:p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Documents required 	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Participants List and All Emergency Contact Information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Travel Itinerary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Copy of Travelers Passport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6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A71CA-D281-48F3-813D-457CC3C6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903"/>
            <a:ext cx="8686800" cy="857250"/>
          </a:xfrm>
        </p:spPr>
        <p:txBody>
          <a:bodyPr>
            <a:normAutofit/>
          </a:bodyPr>
          <a:lstStyle/>
          <a:p>
            <a:r>
              <a:rPr lang="en-US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https://montana.studioabroad.com/index.cfm?FuseAction=Security.AngLogin</a:t>
            </a:r>
            <a:r>
              <a:rPr lang="en-US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41320B7C-4399-4C50-844F-06128EB1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1259153"/>
            <a:ext cx="4567237" cy="37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55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9581" y="510542"/>
            <a:ext cx="5774553" cy="4547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Policy &amp; Procedures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887069"/>
            <a:ext cx="7796030" cy="31438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http://www.msubillings.edu/boffice/Policy%20&amp;%20Procedures.htm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Accounts Payable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Travel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Purchasing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Accounts Receivable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Biz hub (mailroom &amp; printing)</a:t>
            </a:r>
          </a:p>
          <a:p>
            <a:pPr lvl="1"/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Misc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2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Relocation</a:t>
            </a:r>
          </a:p>
          <a:p>
            <a:pPr lvl="2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Document retention</a:t>
            </a:r>
          </a:p>
          <a:p>
            <a:pPr lvl="2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Cash Account &amp; Deposit</a:t>
            </a:r>
          </a:p>
          <a:p>
            <a:pPr lvl="2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Raffle Prizes</a:t>
            </a:r>
          </a:p>
          <a:p>
            <a:pPr marL="914400" lvl="2" indent="0">
              <a:buNone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Recruitment Policy is in the process of being updated</a:t>
            </a:r>
          </a:p>
        </p:txBody>
      </p:sp>
    </p:spTree>
    <p:extLst>
      <p:ext uri="{BB962C8B-B14F-4D97-AF65-F5344CB8AC3E}">
        <p14:creationId xmlns:p14="http://schemas.microsoft.com/office/powerpoint/2010/main" val="673122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" y="302419"/>
            <a:ext cx="6256020" cy="1102519"/>
          </a:xfrm>
        </p:spPr>
        <p:txBody>
          <a:bodyPr/>
          <a:lstStyle/>
          <a:p>
            <a:r>
              <a:rPr lang="en-US" dirty="0"/>
              <a:t>Chrome River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39" y="1531620"/>
            <a:ext cx="8527763" cy="269748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a typeface="+mj-ea"/>
                <a:cs typeface="+mj-cs"/>
              </a:rPr>
              <a:t>The Travel and Purchasing Card expense management tool </a:t>
            </a:r>
            <a:endParaRPr lang="en-US" sz="2400" dirty="0">
              <a:solidFill>
                <a:schemeClr val="tx1"/>
              </a:solidFill>
              <a:ea typeface="+mj-ea"/>
              <a:cs typeface="+mj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hlinkClick r:id="rId3"/>
            </a:endParaRPr>
          </a:p>
          <a:p>
            <a:pPr algn="l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hlinkClick r:id="rId4"/>
              </a:rPr>
              <a:t>https://www.msubillings.edu/intranet/boffice/chromeriver.htm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6000" dirty="0"/>
          </a:p>
          <a:p>
            <a:pPr algn="l"/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0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65B7-905A-472E-A1E8-31804F2C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3613" y="264251"/>
            <a:ext cx="8229600" cy="857250"/>
          </a:xfrm>
        </p:spPr>
        <p:txBody>
          <a:bodyPr/>
          <a:lstStyle/>
          <a:p>
            <a:r>
              <a:rPr lang="en-US" dirty="0"/>
              <a:t>Parking Transition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D034-8269-3E56-A8D3-017C0F552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70000" lnSpcReduction="20000"/>
          </a:bodyPr>
          <a:lstStyle/>
          <a:p>
            <a:pPr algn="ctr"/>
            <a:r>
              <a:rPr lang="en-US" sz="2400" dirty="0"/>
              <a:t>Administration</a:t>
            </a:r>
          </a:p>
          <a:p>
            <a:pPr marL="0" indent="0" algn="ctr">
              <a:buNone/>
            </a:pPr>
            <a:r>
              <a:rPr lang="en-US" sz="1800" dirty="0"/>
              <a:t>(Business Services)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Parking Permit Sales</a:t>
            </a:r>
          </a:p>
          <a:p>
            <a:pPr marL="0" indent="0" algn="ctr">
              <a:buNone/>
            </a:pPr>
            <a:r>
              <a:rPr lang="en-US" dirty="0"/>
              <a:t>Visitor Permit Sales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Citation Payments &amp; Appeals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sz="2400" dirty="0"/>
              <a:t>Maintenance</a:t>
            </a:r>
          </a:p>
          <a:p>
            <a:pPr marL="0" indent="0" algn="ctr">
              <a:buNone/>
            </a:pPr>
            <a:r>
              <a:rPr lang="en-US" sz="1800" dirty="0"/>
              <a:t>(Facility Services)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Lot Maintenance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October 16th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Security</a:t>
            </a:r>
          </a:p>
          <a:p>
            <a:pPr marL="0" indent="0" algn="ctr">
              <a:buNone/>
            </a:pPr>
            <a:r>
              <a:rPr lang="en-US" sz="1800" dirty="0"/>
              <a:t>(University Police)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Security &amp; Citation Enforcement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53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512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Chrome River Quick Help Guides</a:t>
            </a:r>
            <a:br>
              <a:rPr lang="en-US" dirty="0"/>
            </a:br>
            <a:r>
              <a:rPr lang="en-US" sz="2200" dirty="0">
                <a:hlinkClick r:id="rId3"/>
              </a:rPr>
              <a:t>https://www.msubillings.edu/intranet/boffice/chromeriver.htm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Getting Started </a:t>
            </a:r>
          </a:p>
          <a:p>
            <a:pPr>
              <a:lnSpc>
                <a:spcPct val="170000"/>
              </a:lnSpc>
            </a:pPr>
            <a:r>
              <a:rPr lang="en-US" dirty="0"/>
              <a:t>Create a Travel Pre-Approval  </a:t>
            </a:r>
          </a:p>
          <a:p>
            <a:pPr>
              <a:lnSpc>
                <a:spcPct val="170000"/>
              </a:lnSpc>
            </a:pPr>
            <a:r>
              <a:rPr lang="en-US" dirty="0"/>
              <a:t>Create a Travel Expense Report from Pre-Approval </a:t>
            </a:r>
          </a:p>
          <a:p>
            <a:pPr>
              <a:lnSpc>
                <a:spcPct val="170000"/>
              </a:lnSpc>
            </a:pPr>
            <a:r>
              <a:rPr lang="en-US" dirty="0"/>
              <a:t>Create a Mileage Expense (Travel) </a:t>
            </a:r>
          </a:p>
          <a:p>
            <a:pPr>
              <a:lnSpc>
                <a:spcPct val="170000"/>
              </a:lnSpc>
            </a:pPr>
            <a:r>
              <a:rPr lang="en-US" dirty="0"/>
              <a:t>Create a Non-Travel Expense Report </a:t>
            </a:r>
            <a:br>
              <a:rPr lang="en-US" dirty="0"/>
            </a:b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Approvals 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Approval Reassign 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Approvals Via Email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Approval Email not Functioning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Hotel Itemization</a:t>
            </a:r>
          </a:p>
          <a:p>
            <a:pPr>
              <a:lnSpc>
                <a:spcPct val="170000"/>
              </a:lnSpc>
            </a:pPr>
            <a:r>
              <a:rPr lang="en-US" dirty="0"/>
              <a:t>Uploading and Attaching Receipts </a:t>
            </a:r>
          </a:p>
          <a:p>
            <a:pPr>
              <a:lnSpc>
                <a:spcPct val="170000"/>
              </a:lnSpc>
            </a:pPr>
            <a:r>
              <a:rPr lang="en-US" dirty="0"/>
              <a:t>Use the P-Card Itemization Tile</a:t>
            </a:r>
          </a:p>
          <a:p>
            <a:pPr>
              <a:lnSpc>
                <a:spcPct val="170000"/>
              </a:lnSpc>
            </a:pPr>
            <a:r>
              <a:rPr lang="en-US" dirty="0"/>
              <a:t>Recall a Report </a:t>
            </a:r>
          </a:p>
          <a:p>
            <a:pPr>
              <a:lnSpc>
                <a:spcPct val="170000"/>
              </a:lnSpc>
            </a:pPr>
            <a:r>
              <a:rPr lang="en-US" dirty="0"/>
              <a:t>Editing Header Information </a:t>
            </a:r>
          </a:p>
          <a:p>
            <a:pPr>
              <a:lnSpc>
                <a:spcPct val="170000"/>
              </a:lnSpc>
            </a:pPr>
            <a:r>
              <a:rPr lang="en-US" dirty="0"/>
              <a:t>Dealing with Fraudulent Charges </a:t>
            </a:r>
          </a:p>
          <a:p>
            <a:pPr>
              <a:lnSpc>
                <a:spcPct val="170000"/>
              </a:lnSpc>
            </a:pPr>
            <a:r>
              <a:rPr lang="en-US" dirty="0"/>
              <a:t>Personal &amp; Non-Reimbursable Charges (Travel) </a:t>
            </a:r>
          </a:p>
          <a:p>
            <a:pPr>
              <a:lnSpc>
                <a:spcPct val="170000"/>
              </a:lnSpc>
            </a:pPr>
            <a:r>
              <a:rPr lang="en-US" dirty="0"/>
              <a:t>Personal &amp; Non-Reimbursable Charges (Non-Travel) 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60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3160643"/>
            <a:ext cx="7715250" cy="87029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Suggested Future training items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Please email 	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bshafer@msubillings.edu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-4763" y="1311966"/>
            <a:ext cx="8835888" cy="1593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Thank You </a:t>
            </a:r>
          </a:p>
          <a:p>
            <a:pPr marL="0" indent="0" algn="ctr">
              <a:buNone/>
            </a:pP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Barb Shafer  657-1710</a:t>
            </a:r>
          </a:p>
          <a:p>
            <a:pPr marL="0" indent="0" algn="ctr">
              <a:buNone/>
            </a:pP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Jill Brown  657-2151</a:t>
            </a:r>
          </a:p>
        </p:txBody>
      </p:sp>
    </p:spTree>
    <p:extLst>
      <p:ext uri="{BB962C8B-B14F-4D97-AF65-F5344CB8AC3E}">
        <p14:creationId xmlns:p14="http://schemas.microsoft.com/office/powerpoint/2010/main" val="288276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366"/>
            <a:ext cx="45720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Purchasing &amp; Delegation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buClr>
                <a:srgbClr val="990033"/>
              </a:buClr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Total Contract Value (TCV)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Clr>
                <a:srgbClr val="990033"/>
              </a:buClr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All possible renewals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Clr>
                <a:srgbClr val="990033"/>
              </a:buClr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Maintenance/Warranty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Clr>
                <a:srgbClr val="990033"/>
              </a:buClr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Etc. 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990033"/>
              </a:buClr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715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E823-5F70-4F01-B5AF-DBD45B0A1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253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Department Purchases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0D40-1AE4-4C10-80D2-214CFE0D1F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buClr>
                <a:srgbClr val="990033"/>
              </a:buClr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Purchases up to $10,000 </a:t>
            </a:r>
          </a:p>
          <a:p>
            <a:pPr lvl="1"/>
            <a:r>
              <a:rPr lang="en-US" dirty="0"/>
              <a:t>Office Supplies</a:t>
            </a:r>
          </a:p>
          <a:p>
            <a:pPr lvl="1"/>
            <a:r>
              <a:rPr lang="en-US" dirty="0"/>
              <a:t>Equipment including shipping, maintenance, etc. </a:t>
            </a:r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94688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355" y="264054"/>
            <a:ext cx="3562296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</a:t>
            </a:r>
            <a:br>
              <a:rPr lang="en-US" dirty="0"/>
            </a:br>
            <a:r>
              <a:rPr lang="en-US" dirty="0"/>
              <a:t>Purchase Order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553" y="59736"/>
            <a:ext cx="3961221" cy="500852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05684" y="1547547"/>
            <a:ext cx="4902839" cy="2483392"/>
          </a:xfrm>
        </p:spPr>
        <p:txBody>
          <a:bodyPr/>
          <a:lstStyle/>
          <a:p>
            <a:r>
              <a:rPr lang="en-US" dirty="0"/>
              <a:t>Department Purchases over $10k </a:t>
            </a:r>
          </a:p>
          <a:p>
            <a:endParaRPr lang="en-US" dirty="0"/>
          </a:p>
          <a:p>
            <a:r>
              <a:rPr lang="en-US" dirty="0"/>
              <a:t>Routes to Purchasing </a:t>
            </a:r>
          </a:p>
        </p:txBody>
      </p:sp>
    </p:spTree>
    <p:extLst>
      <p:ext uri="{BB962C8B-B14F-4D97-AF65-F5344CB8AC3E}">
        <p14:creationId xmlns:p14="http://schemas.microsoft.com/office/powerpoint/2010/main" val="141695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E1E2-42CD-44A4-8DF4-8B85D91E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Informal Bids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4D5DD-A1F8-4ECF-B237-EFE25F39C2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buClr>
                <a:srgbClr val="990033"/>
              </a:buClr>
              <a:buFont typeface="Arial" panose="020B0604020202020204" pitchFamily="34" charset="0"/>
              <a:buChar char="•"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$10,000 - $100,000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990033"/>
              </a:buClr>
              <a:buFont typeface="Arial" panose="020B0604020202020204" pitchFamily="34" charset="0"/>
              <a:buChar char="•"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Required to be processed through Purchasing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3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8BB1-9D6E-7894-2665-4E033F68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Bids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9CCF7-2273-A86F-37D3-463173641E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$100,000 +</a:t>
            </a:r>
          </a:p>
          <a:p>
            <a:pPr lvl="1"/>
            <a:r>
              <a:rPr lang="en-US" dirty="0"/>
              <a:t>Requires Purchasing Department to process the appropriate</a:t>
            </a:r>
          </a:p>
          <a:p>
            <a:pPr lvl="2"/>
            <a:r>
              <a:rPr lang="en-US" dirty="0"/>
              <a:t>IFB “Information for Bid”</a:t>
            </a:r>
          </a:p>
          <a:p>
            <a:pPr lvl="2"/>
            <a:r>
              <a:rPr lang="en-US" dirty="0"/>
              <a:t>RFP “ Request for Proposal”</a:t>
            </a:r>
          </a:p>
        </p:txBody>
      </p:sp>
    </p:spTree>
    <p:extLst>
      <p:ext uri="{BB962C8B-B14F-4D97-AF65-F5344CB8AC3E}">
        <p14:creationId xmlns:p14="http://schemas.microsoft.com/office/powerpoint/2010/main" val="6704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Approvals &amp; Data Governance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7796030" cy="298091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Contact the IT department before you buy any software or hardware.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will review all contractual agreements for security and legal considerations.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will be able to guarantee compatibility with our systems.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may be able to save you money!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may already own something similar.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you need help, you’ll call IT. We need to be able to support the software/hardware. 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is required by policy to shut down any system that has an adverse impact on another system.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https://www.msubillings.edu/intranet/data-governance-council/</a:t>
            </a:r>
            <a:endParaRPr lang="en-US" sz="1800" dirty="0"/>
          </a:p>
          <a:p>
            <a:pPr marL="0" indent="0">
              <a:buNone/>
            </a:pPr>
            <a:endParaRPr lang="en-US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44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713A2429-5A57-EB49-9F12-4D4509783E30}" vid="{92E074C4-5852-134B-9899-551844CDC1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msub_newlogo_template (4)</Template>
  <TotalTime>57541</TotalTime>
  <Words>3335</Words>
  <Application>Microsoft Office PowerPoint</Application>
  <PresentationFormat>On-screen Show (16:9)</PresentationFormat>
  <Paragraphs>565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Adobe Hebrew</vt:lpstr>
      <vt:lpstr>Arial</vt:lpstr>
      <vt:lpstr>Calibri</vt:lpstr>
      <vt:lpstr>Courier New</vt:lpstr>
      <vt:lpstr>David</vt:lpstr>
      <vt:lpstr>Symbol</vt:lpstr>
      <vt:lpstr>Trebuchet MS</vt:lpstr>
      <vt:lpstr>Office Theme</vt:lpstr>
      <vt:lpstr>Business Services</vt:lpstr>
      <vt:lpstr>Staff</vt:lpstr>
      <vt:lpstr>Parking Transition Update</vt:lpstr>
      <vt:lpstr>Purchasing &amp; Delegation Authority</vt:lpstr>
      <vt:lpstr>Department Purchases  </vt:lpstr>
      <vt:lpstr>Department Purchase Order</vt:lpstr>
      <vt:lpstr>Informal Bids</vt:lpstr>
      <vt:lpstr>Formal Bids</vt:lpstr>
      <vt:lpstr>IT Approvals &amp; Data Governance Council</vt:lpstr>
      <vt:lpstr>Contracted Agreements</vt:lpstr>
      <vt:lpstr>PowerPoint Presentation</vt:lpstr>
      <vt:lpstr>Amazon Business</vt:lpstr>
      <vt:lpstr>State EMACs program</vt:lpstr>
      <vt:lpstr>Purchasing Card or PCARD</vt:lpstr>
      <vt:lpstr>Item’s that are not allowed!</vt:lpstr>
      <vt:lpstr>Paying Vendors</vt:lpstr>
      <vt:lpstr>What needs to be included with the BPA?? </vt:lpstr>
      <vt:lpstr>PowerPoint Presentation</vt:lpstr>
      <vt:lpstr>Other important A/P information</vt:lpstr>
      <vt:lpstr>*** Non-Allowable reimbursements are not limited to this list ***</vt:lpstr>
      <vt:lpstr>Travel </vt:lpstr>
      <vt:lpstr>Prior to Traveling</vt:lpstr>
      <vt:lpstr>Student  Travel   Authorizations</vt:lpstr>
      <vt:lpstr>Making Reservations  </vt:lpstr>
      <vt:lpstr>Traveling </vt:lpstr>
      <vt:lpstr>Foreign Travel </vt:lpstr>
      <vt:lpstr>https://montana.studioabroad.com/index.cfm?FuseAction=Security.AngLogin </vt:lpstr>
      <vt:lpstr>Policy &amp; Procedures </vt:lpstr>
      <vt:lpstr>Chrome River</vt:lpstr>
      <vt:lpstr>Chrome River Quick Help Guides https://www.msubillings.edu/intranet/boffice/chromeriver.htm </vt:lpstr>
      <vt:lpstr>Questions</vt:lpstr>
    </vt:vector>
  </TitlesOfParts>
  <Manager/>
  <Company>Montana State University Billings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Shafer, Barb</dc:creator>
  <cp:keywords/>
  <dc:description/>
  <cp:lastModifiedBy>Shafer, Barb</cp:lastModifiedBy>
  <cp:revision>102</cp:revision>
  <cp:lastPrinted>2023-03-30T15:55:15Z</cp:lastPrinted>
  <dcterms:created xsi:type="dcterms:W3CDTF">2021-02-18T23:25:38Z</dcterms:created>
  <dcterms:modified xsi:type="dcterms:W3CDTF">2023-10-11T20:25:25Z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