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06" r:id="rId2"/>
    <p:sldId id="407" r:id="rId3"/>
    <p:sldId id="443" r:id="rId4"/>
    <p:sldId id="444" r:id="rId5"/>
    <p:sldId id="432" r:id="rId6"/>
    <p:sldId id="410" r:id="rId7"/>
    <p:sldId id="419" r:id="rId8"/>
    <p:sldId id="428" r:id="rId9"/>
    <p:sldId id="434" r:id="rId10"/>
    <p:sldId id="429" r:id="rId11"/>
    <p:sldId id="417" r:id="rId12"/>
    <p:sldId id="427" r:id="rId13"/>
    <p:sldId id="433" r:id="rId14"/>
    <p:sldId id="440" r:id="rId15"/>
    <p:sldId id="437" r:id="rId16"/>
    <p:sldId id="438" r:id="rId17"/>
    <p:sldId id="411" r:id="rId18"/>
    <p:sldId id="423" r:id="rId19"/>
    <p:sldId id="426" r:id="rId20"/>
    <p:sldId id="422" r:id="rId21"/>
    <p:sldId id="449" r:id="rId22"/>
    <p:sldId id="424" r:id="rId23"/>
    <p:sldId id="450" r:id="rId24"/>
    <p:sldId id="415" r:id="rId25"/>
  </p:sldIdLst>
  <p:sldSz cx="9144000" cy="6858000" type="screen4x3"/>
  <p:notesSz cx="6858000" cy="919956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E97D3"/>
    <a:srgbClr val="00FF00"/>
    <a:srgbClr val="34349E"/>
    <a:srgbClr val="000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22482" autoAdjust="0"/>
    <p:restoredTop sz="94570" autoAdjust="0"/>
  </p:normalViewPr>
  <p:slideViewPr>
    <p:cSldViewPr snapToGrid="0">
      <p:cViewPr>
        <p:scale>
          <a:sx n="100" d="100"/>
          <a:sy n="100" d="100"/>
        </p:scale>
        <p:origin x="-88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56" y="-96"/>
      </p:cViewPr>
      <p:guideLst>
        <p:guide orient="horz" pos="289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ebarfield\Desktop\Origin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40"/>
      <c:depthPercent val="100"/>
      <c:rAngAx val="1"/>
    </c:view3D>
    <c:floor>
      <c:thickness val="0"/>
      <c:spPr>
        <a:noFill/>
      </c:spPr>
    </c:floor>
    <c:sideWall>
      <c:thickness val="0"/>
      <c:spPr>
        <a:noFill/>
        <a:ln w="25400">
          <a:noFill/>
        </a:ln>
        <a:scene3d>
          <a:camera prst="orthographicFront"/>
          <a:lightRig rig="threePt" dir="t"/>
        </a:scene3d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7.0043680306505818E-2"/>
          <c:y val="0.23007975999316946"/>
          <c:w val="0.6971368847530538"/>
          <c:h val="0.6463093903116794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Yellowstone County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solidFill>
                <a:schemeClr val="bg2"/>
              </a:solidFill>
            </a:ln>
          </c:spPr>
          <c:invertIfNegative val="0"/>
          <c:cat>
            <c:numRef>
              <c:f>Sheet1!$B$11:$N$11</c:f>
              <c:numCache>
                <c:formatCode>General</c:formatCode>
                <c:ptCount val="13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</c:numCache>
            </c:numRef>
          </c:cat>
          <c:val>
            <c:numRef>
              <c:f>Sheet1!$B$12:$N$12</c:f>
              <c:numCache>
                <c:formatCode>0</c:formatCode>
                <c:ptCount val="13"/>
                <c:pt idx="0">
                  <c:v>2785</c:v>
                </c:pt>
                <c:pt idx="1">
                  <c:v>2637</c:v>
                </c:pt>
                <c:pt idx="2">
                  <c:v>2518</c:v>
                </c:pt>
                <c:pt idx="3">
                  <c:v>2533</c:v>
                </c:pt>
                <c:pt idx="4">
                  <c:v>2671</c:v>
                </c:pt>
                <c:pt idx="5">
                  <c:v>2723</c:v>
                </c:pt>
                <c:pt idx="6">
                  <c:v>2711</c:v>
                </c:pt>
                <c:pt idx="7">
                  <c:v>2595</c:v>
                </c:pt>
                <c:pt idx="8" formatCode="General">
                  <c:v>2683</c:v>
                </c:pt>
                <c:pt idx="9" formatCode="General">
                  <c:v>2587</c:v>
                </c:pt>
                <c:pt idx="10" formatCode="General">
                  <c:v>2835</c:v>
                </c:pt>
                <c:pt idx="11" formatCode="General">
                  <c:v>3025</c:v>
                </c:pt>
                <c:pt idx="12" formatCode="General">
                  <c:v>2852</c:v>
                </c:pt>
              </c:numCache>
            </c:numRef>
          </c:val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Other MT Counties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2"/>
              </a:solidFill>
            </a:ln>
          </c:spPr>
          <c:invertIfNegative val="0"/>
          <c:cat>
            <c:numRef>
              <c:f>Sheet1!$B$11:$N$11</c:f>
              <c:numCache>
                <c:formatCode>General</c:formatCode>
                <c:ptCount val="13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</c:numCache>
            </c:numRef>
          </c:cat>
          <c:val>
            <c:numRef>
              <c:f>Sheet1!$B$13:$N$13</c:f>
              <c:numCache>
                <c:formatCode>0</c:formatCode>
                <c:ptCount val="13"/>
                <c:pt idx="0">
                  <c:v>1207</c:v>
                </c:pt>
                <c:pt idx="1">
                  <c:v>1337</c:v>
                </c:pt>
                <c:pt idx="2">
                  <c:v>1452</c:v>
                </c:pt>
                <c:pt idx="3">
                  <c:v>1471</c:v>
                </c:pt>
                <c:pt idx="4">
                  <c:v>1585</c:v>
                </c:pt>
                <c:pt idx="5">
                  <c:v>1551</c:v>
                </c:pt>
                <c:pt idx="6">
                  <c:v>1638</c:v>
                </c:pt>
                <c:pt idx="7">
                  <c:v>1681</c:v>
                </c:pt>
                <c:pt idx="8" formatCode="General">
                  <c:v>1696</c:v>
                </c:pt>
                <c:pt idx="9" formatCode="General">
                  <c:v>1616</c:v>
                </c:pt>
                <c:pt idx="10" formatCode="General">
                  <c:v>1688</c:v>
                </c:pt>
                <c:pt idx="11" formatCode="General">
                  <c:v>1753</c:v>
                </c:pt>
                <c:pt idx="12" formatCode="General">
                  <c:v>1801</c:v>
                </c:pt>
              </c:numCache>
            </c:numRef>
          </c:val>
        </c:ser>
        <c:ser>
          <c:idx val="2"/>
          <c:order val="2"/>
          <c:tx>
            <c:strRef>
              <c:f>Sheet1!$A$14</c:f>
              <c:strCache>
                <c:ptCount val="1"/>
                <c:pt idx="0">
                  <c:v>Out of State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c:spPr>
          <c:invertIfNegative val="0"/>
          <c:cat>
            <c:numRef>
              <c:f>Sheet1!$B$11:$N$11</c:f>
              <c:numCache>
                <c:formatCode>General</c:formatCode>
                <c:ptCount val="13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</c:numCache>
            </c:numRef>
          </c:cat>
          <c:val>
            <c:numRef>
              <c:f>Sheet1!$B$14:$N$14</c:f>
              <c:numCache>
                <c:formatCode>0</c:formatCode>
                <c:ptCount val="13"/>
                <c:pt idx="0">
                  <c:v>260</c:v>
                </c:pt>
                <c:pt idx="1">
                  <c:v>300</c:v>
                </c:pt>
                <c:pt idx="2">
                  <c:v>342</c:v>
                </c:pt>
                <c:pt idx="3">
                  <c:v>377</c:v>
                </c:pt>
                <c:pt idx="4">
                  <c:v>394</c:v>
                </c:pt>
                <c:pt idx="5">
                  <c:v>393</c:v>
                </c:pt>
                <c:pt idx="6">
                  <c:v>481</c:v>
                </c:pt>
                <c:pt idx="7">
                  <c:v>473</c:v>
                </c:pt>
                <c:pt idx="8" formatCode="General">
                  <c:v>488</c:v>
                </c:pt>
                <c:pt idx="9" formatCode="General">
                  <c:v>481</c:v>
                </c:pt>
                <c:pt idx="10" formatCode="General">
                  <c:v>484</c:v>
                </c:pt>
                <c:pt idx="11" formatCode="General">
                  <c:v>515</c:v>
                </c:pt>
                <c:pt idx="12" formatCode="General">
                  <c:v>500</c:v>
                </c:pt>
              </c:numCache>
            </c:numRef>
          </c:val>
        </c:ser>
        <c:ser>
          <c:idx val="3"/>
          <c:order val="3"/>
          <c:tx>
            <c:strRef>
              <c:f>Sheet1!$A$15</c:f>
              <c:strCache>
                <c:ptCount val="1"/>
                <c:pt idx="0">
                  <c:v>International Students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invertIfNegative val="0"/>
          <c:cat>
            <c:numRef>
              <c:f>Sheet1!$B$11:$N$11</c:f>
              <c:numCache>
                <c:formatCode>General</c:formatCode>
                <c:ptCount val="13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</c:numCache>
            </c:numRef>
          </c:cat>
          <c:val>
            <c:numRef>
              <c:f>Sheet1!$B$15:$N$15</c:f>
              <c:numCache>
                <c:formatCode>0</c:formatCode>
                <c:ptCount val="13"/>
                <c:pt idx="0">
                  <c:v>27</c:v>
                </c:pt>
                <c:pt idx="1">
                  <c:v>22</c:v>
                </c:pt>
                <c:pt idx="2">
                  <c:v>31</c:v>
                </c:pt>
                <c:pt idx="3">
                  <c:v>26</c:v>
                </c:pt>
                <c:pt idx="4">
                  <c:v>20</c:v>
                </c:pt>
                <c:pt idx="5">
                  <c:v>35</c:v>
                </c:pt>
                <c:pt idx="6">
                  <c:v>42</c:v>
                </c:pt>
                <c:pt idx="7">
                  <c:v>50</c:v>
                </c:pt>
                <c:pt idx="8" formatCode="General">
                  <c:v>45</c:v>
                </c:pt>
                <c:pt idx="9" formatCode="General">
                  <c:v>41</c:v>
                </c:pt>
                <c:pt idx="10" formatCode="General">
                  <c:v>34</c:v>
                </c:pt>
                <c:pt idx="11" formatCode="General">
                  <c:v>42</c:v>
                </c:pt>
                <c:pt idx="12" formatCode="General">
                  <c:v>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3980544"/>
        <c:axId val="303982080"/>
        <c:axId val="0"/>
      </c:bar3DChart>
      <c:catAx>
        <c:axId val="303980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 i="1" baseline="0">
                <a:solidFill>
                  <a:srgbClr val="0070C0"/>
                </a:solidFill>
                <a:latin typeface="Calibri" pitchFamily="34" charset="0"/>
              </a:defRPr>
            </a:pPr>
            <a:endParaRPr lang="en-US"/>
          </a:p>
        </c:txPr>
        <c:crossAx val="303982080"/>
        <c:crosses val="autoZero"/>
        <c:auto val="1"/>
        <c:lblAlgn val="ctr"/>
        <c:lblOffset val="100"/>
        <c:noMultiLvlLbl val="0"/>
      </c:catAx>
      <c:valAx>
        <c:axId val="30398208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00" b="1" i="1" baseline="0">
                <a:solidFill>
                  <a:srgbClr val="0070C0"/>
                </a:solidFill>
                <a:latin typeface="Calibri" pitchFamily="34" charset="0"/>
              </a:defRPr>
            </a:pPr>
            <a:endParaRPr lang="en-US"/>
          </a:p>
        </c:txPr>
        <c:crossAx val="3039805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33505040841858"/>
          <c:y val="0.22937203177925189"/>
          <c:w val="0.55835543766578244"/>
          <c:h val="0.55391120507399583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04010752"/>
        <c:axId val="304012288"/>
      </c:barChart>
      <c:catAx>
        <c:axId val="304010752"/>
        <c:scaling>
          <c:orientation val="minMax"/>
        </c:scaling>
        <c:delete val="0"/>
        <c:axPos val="b"/>
        <c:majorTickMark val="out"/>
        <c:minorTickMark val="none"/>
        <c:tickLblPos val="nextTo"/>
        <c:crossAx val="304012288"/>
        <c:crosses val="autoZero"/>
        <c:auto val="1"/>
        <c:lblAlgn val="ctr"/>
        <c:lblOffset val="100"/>
        <c:noMultiLvlLbl val="0"/>
      </c:catAx>
      <c:valAx>
        <c:axId val="304012288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304010752"/>
        <c:crosses val="autoZero"/>
        <c:crossBetween val="between"/>
      </c:valAx>
    </c:plotArea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  <a:sp3d>
      <a:bevelB/>
    </a:sp3d>
  </c:spPr>
  <c:txPr>
    <a:bodyPr/>
    <a:lstStyle/>
    <a:p>
      <a:pPr>
        <a:defRPr sz="1800" b="0" i="1" u="none" strike="noStrike" baseline="0">
          <a:solidFill>
            <a:srgbClr val="0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2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666666666666667"/>
          <c:y val="5.0925925925925923E-2"/>
          <c:w val="0.75277777777777777"/>
          <c:h val="0.72222222222222221"/>
        </c:manualLayout>
      </c:layout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rgbClr val="0070C0"/>
              </a:solidFill>
            </c:spPr>
          </c:dPt>
          <c:val>
            <c:numRef>
              <c:f>Sheet1!$N$2:$N$3</c:f>
              <c:numCache>
                <c:formatCode>General</c:formatCode>
                <c:ptCount val="2"/>
                <c:pt idx="0">
                  <c:v>4663</c:v>
                </c:pt>
                <c:pt idx="1">
                  <c:v>611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55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04301075268817"/>
          <c:y val="4.367967591007646E-2"/>
          <c:w val="0.75277777777777777"/>
          <c:h val="0.72222222222222221"/>
        </c:manualLayout>
      </c:layout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rgbClr val="0070C0"/>
              </a:solidFill>
            </c:spPr>
          </c:dPt>
          <c:val>
            <c:numRef>
              <c:f>Sheet1!$N$2:$N$3</c:f>
              <c:numCache>
                <c:formatCode>General</c:formatCode>
                <c:ptCount val="2"/>
                <c:pt idx="0">
                  <c:v>3660</c:v>
                </c:pt>
                <c:pt idx="1">
                  <c:v>1614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0.29778</cdr:x>
      <cdr:y>0.67579</cdr:y>
    </cdr:from>
    <cdr:to>
      <cdr:x>0.53537</cdr:x>
      <cdr:y>0.73975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667000" y="4343400"/>
          <a:ext cx="2127914" cy="411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i="1" baseline="0" dirty="0">
              <a:solidFill>
                <a:srgbClr val="00206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Yellowstone</a:t>
          </a:r>
          <a:r>
            <a:rPr lang="en-US" sz="1800" b="1" i="1" baseline="0" dirty="0">
              <a:solidFill>
                <a:srgbClr val="0070C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 </a:t>
          </a:r>
          <a:r>
            <a:rPr lang="en-US" sz="1800" b="1" i="1" baseline="0" dirty="0">
              <a:solidFill>
                <a:srgbClr val="00206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County</a:t>
          </a:r>
        </a:p>
      </cdr:txBody>
    </cdr:sp>
  </cdr:relSizeAnchor>
  <cdr:relSizeAnchor xmlns:cdr="http://schemas.openxmlformats.org/drawingml/2006/chartDrawing">
    <cdr:from>
      <cdr:x>0.35734</cdr:x>
      <cdr:y>0.37939</cdr:y>
    </cdr:from>
    <cdr:to>
      <cdr:x>0.5141</cdr:x>
      <cdr:y>0.44335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200400" y="2438400"/>
          <a:ext cx="1403981" cy="411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i="1" baseline="0" dirty="0">
              <a:solidFill>
                <a:srgbClr val="00206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Out of State</a:t>
          </a:r>
        </a:p>
      </cdr:txBody>
    </cdr:sp>
  </cdr:relSizeAnchor>
  <cdr:relSizeAnchor xmlns:cdr="http://schemas.openxmlformats.org/drawingml/2006/chartDrawing">
    <cdr:from>
      <cdr:x>0.32331</cdr:x>
      <cdr:y>0.47424</cdr:y>
    </cdr:from>
    <cdr:to>
      <cdr:x>0.52231</cdr:x>
      <cdr:y>0.53819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895600" y="3048000"/>
          <a:ext cx="1782294" cy="411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i="1" baseline="0" dirty="0">
              <a:solidFill>
                <a:srgbClr val="00206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Other</a:t>
          </a:r>
          <a:r>
            <a:rPr lang="en-US" sz="1800" b="1" i="1" baseline="0" dirty="0">
              <a:solidFill>
                <a:srgbClr val="0070C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 </a:t>
          </a:r>
          <a:r>
            <a:rPr lang="en-US" sz="1800" b="1" i="1" baseline="0" dirty="0">
              <a:solidFill>
                <a:srgbClr val="00206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Montana</a:t>
          </a:r>
        </a:p>
      </cdr:txBody>
    </cdr:sp>
  </cdr:relSizeAnchor>
  <cdr:relSizeAnchor xmlns:cdr="http://schemas.openxmlformats.org/drawingml/2006/chartDrawing">
    <cdr:from>
      <cdr:x>0.58705</cdr:x>
      <cdr:y>0.24897</cdr:y>
    </cdr:from>
    <cdr:to>
      <cdr:x>0.75649</cdr:x>
      <cdr:y>0.31293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5257800" y="1600200"/>
          <a:ext cx="1517547" cy="4110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i="1" baseline="0" dirty="0">
              <a:solidFill>
                <a:srgbClr val="002060"/>
              </a:solidFill>
              <a:effectLst>
                <a:outerShdw blurRad="50800" dist="50800" dir="5400000" algn="ctr" rotWithShape="0">
                  <a:srgbClr val="FFC000">
                    <a:alpha val="50000"/>
                  </a:srgbClr>
                </a:outerShdw>
              </a:effectLst>
            </a:rPr>
            <a:t>International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0.25421</cdr:x>
      <cdr:y>0.10706</cdr:y>
    </cdr:from>
    <cdr:to>
      <cdr:x>0.65795</cdr:x>
      <cdr:y>0.24981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90800" y="685800"/>
          <a:ext cx="4114817" cy="9143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36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Enrollment</a:t>
          </a:r>
          <a:endParaRPr lang="en-US" sz="3600" b="1" i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0.25806</cdr:x>
      <cdr:y>0.78261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1371600"/>
          <a:ext cx="17526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Campus Housing</a:t>
          </a:r>
          <a:endParaRPr lang="en-US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0.48387</cdr:x>
      <cdr:y>0.47826</cdr:y>
    </cdr:from>
    <cdr:to>
      <cdr:x>0.74194</cdr:x>
      <cdr:y>0.69565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43000" y="838200"/>
          <a:ext cx="6096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Off</a:t>
          </a:r>
          <a:endParaRPr lang="en-US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0.48387</cdr:x>
      <cdr:y>0.04348</cdr:y>
    </cdr:from>
    <cdr:to>
      <cdr:x>0.70968</cdr:x>
      <cdr:y>0.30435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43000" y="76200"/>
          <a:ext cx="533409" cy="4572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On</a:t>
          </a:r>
          <a:endParaRPr lang="en-US" sz="18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0.41935</cdr:x>
      <cdr:y>0.78261</cdr:y>
    </cdr:from>
    <cdr:to>
      <cdr:x>0.87097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0600" y="1371600"/>
          <a:ext cx="1066811" cy="380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Students</a:t>
          </a:r>
          <a:endParaRPr lang="en-US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0.6129</cdr:x>
      <cdr:y>0.47826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7800" y="914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dirty="0"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0.48387</cdr:x>
      <cdr:y>0.47826</cdr:y>
    </cdr:from>
    <cdr:to>
      <cdr:x>0.74194</cdr:x>
      <cdr:y>0.69565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43000" y="838200"/>
          <a:ext cx="6096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Full</a:t>
          </a:r>
          <a:endParaRPr lang="en-US" sz="18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0.48387</cdr:x>
      <cdr:y>0.04348</cdr:y>
    </cdr:from>
    <cdr:to>
      <cdr:x>0.70968</cdr:x>
      <cdr:y>0.26087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43000" y="76200"/>
          <a:ext cx="533408" cy="38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Part</a:t>
          </a:r>
          <a:endParaRPr lang="en-US" sz="18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>
            <a:lvl1pPr algn="l" defTabSz="900113"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b" anchorCtr="0" compatLnSpc="1">
            <a:prstTxWarp prst="textNoShape">
              <a:avLst/>
            </a:prstTxWarp>
          </a:bodyPr>
          <a:lstStyle>
            <a:lvl1pPr algn="l" defTabSz="900113">
              <a:defRPr sz="12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fld id="{B127F91F-2380-410D-A05C-1E2541381F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90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>
            <a:lvl1pPr algn="l" defTabSz="900113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8713" y="688975"/>
            <a:ext cx="4602162" cy="3451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b" anchorCtr="0" compatLnSpc="1">
            <a:prstTxWarp prst="textNoShape">
              <a:avLst/>
            </a:prstTxWarp>
          </a:bodyPr>
          <a:lstStyle>
            <a:lvl1pPr algn="l" defTabSz="900113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41" tIns="45020" rIns="90041" bIns="45020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fld id="{454BA910-1781-40D5-90F9-C7CD5157E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BA910-1781-40D5-90F9-C7CD5157EEB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BA910-1781-40D5-90F9-C7CD5157EEB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BA910-1781-40D5-90F9-C7CD5157EEB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6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3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1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090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0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2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7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18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66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1143000"/>
            <a:ext cx="8229600" cy="76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0000B5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676400" y="6096000"/>
            <a:ext cx="7467600" cy="76200"/>
          </a:xfrm>
          <a:prstGeom prst="rect">
            <a:avLst/>
          </a:prstGeom>
          <a:gradFill rotWithShape="0">
            <a:gsLst>
              <a:gs pos="0">
                <a:srgbClr val="0000B5">
                  <a:alpha val="0"/>
                </a:srgbClr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BA141F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BA212B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BA212B"/>
        </a:buClr>
        <a:buSzPct val="9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BA212B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BA212B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A212B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A212B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A212B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A212B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package" Target="../embeddings/Microsoft_PowerPoint_Presentation1.ppt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package" Target="../embeddings/Microsoft_PowerPoint_Presentation13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png"/><Relationship Id="rId5" Type="http://schemas.openxmlformats.org/officeDocument/2006/relationships/image" Target="../media/image22.emf"/><Relationship Id="rId4" Type="http://schemas.openxmlformats.org/officeDocument/2006/relationships/package" Target="../embeddings/Microsoft_PowerPoint_Presentation14.ppt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package" Target="../embeddings/Microsoft_PowerPoint_Presentation15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package" Target="../embeddings/Microsoft_PowerPoint_Presentation16.ppt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package" Target="../embeddings/Microsoft_PowerPoint_Presentation17.ppt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package" Target="../embeddings/Microsoft_PowerPoint_Presentation18.ppt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package" Target="../embeddings/Microsoft_PowerPoint_Presentation19.ppt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package" Target="../embeddings/Microsoft_PowerPoint_Presentation20.ppt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package" Target="../embeddings/Microsoft_PowerPoint_Presentation21.ppt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package" Target="../embeddings/Microsoft_PowerPoint_Presentation22.ppt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package" Target="../embeddings/Microsoft_PowerPoint_Presentation2.ppt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package" Target="../embeddings/Microsoft_PowerPoint_Presentation23.ppt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package" Target="../embeddings/Microsoft_PowerPoint_Presentation24.ppt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package" Target="../embeddings/Microsoft_PowerPoint_Presentation25.ppt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package" Target="../embeddings/Microsoft_PowerPoint_Presentation26.ppt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package" Target="../embeddings/Microsoft_PowerPoint_Presentation27.pptx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package" Target="../embeddings/Microsoft_PowerPoint_Presentation3.pptx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PowerPoint_Presentation4.pptx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PowerPoint_Presentation5.pptx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package" Target="../embeddings/Microsoft_PowerPoint_Presentation6.pptx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.jpeg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PowerPoint_Presentation7.pptx"/><Relationship Id="rId10" Type="http://schemas.openxmlformats.org/officeDocument/2006/relationships/chart" Target="../charts/chart4.xml"/><Relationship Id="rId4" Type="http://schemas.openxmlformats.org/officeDocument/2006/relationships/oleObject" Target="../embeddings/oleObject7.bin"/><Relationship Id="rId9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package" Target="../embeddings/Microsoft_PowerPoint_Presentation11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png"/><Relationship Id="rId5" Type="http://schemas.openxmlformats.org/officeDocument/2006/relationships/image" Target="../media/image18.emf"/><Relationship Id="rId4" Type="http://schemas.openxmlformats.org/officeDocument/2006/relationships/package" Target="../embeddings/Microsoft_PowerPoint_Presentation12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114273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67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0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209800"/>
            <a:ext cx="846137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673" y="228600"/>
            <a:ext cx="59426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2E97D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Montana State University Billings</a:t>
            </a:r>
          </a:p>
          <a:p>
            <a:r>
              <a:rPr lang="en-US" b="1" i="1" dirty="0" smtClean="0">
                <a:solidFill>
                  <a:srgbClr val="2E97D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Master Plan</a:t>
            </a:r>
          </a:p>
          <a:p>
            <a:r>
              <a:rPr lang="en-US" b="1" i="1" dirty="0" smtClean="0">
                <a:solidFill>
                  <a:srgbClr val="2E97D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2012</a:t>
            </a:r>
            <a:endParaRPr lang="en-US" b="1" i="1" dirty="0">
              <a:solidFill>
                <a:srgbClr val="2E97D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119874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65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2639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17430" r="49345" b="32380"/>
          <a:stretch/>
        </p:blipFill>
        <p:spPr bwMode="auto">
          <a:xfrm>
            <a:off x="752476" y="819150"/>
            <a:ext cx="7440614" cy="4752975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7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683428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02" name="Presentation" r:id="rId4" imgW="8980961" imgH="6736102" progId="PowerPoint.Show.12">
                  <p:embed/>
                </p:oleObj>
              </mc:Choice>
              <mc:Fallback>
                <p:oleObj name="Presentation" r:id="rId4" imgW="8980961" imgH="67361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762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6215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15159" r="654" b="3523"/>
          <a:stretch/>
        </p:blipFill>
        <p:spPr bwMode="auto">
          <a:xfrm>
            <a:off x="276221" y="1911637"/>
            <a:ext cx="7113043" cy="4367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Donut 10"/>
          <p:cNvSpPr/>
          <p:nvPr/>
        </p:nvSpPr>
        <p:spPr bwMode="auto">
          <a:xfrm>
            <a:off x="3832743" y="2160150"/>
            <a:ext cx="2971798" cy="3019425"/>
          </a:xfrm>
          <a:prstGeom prst="donut">
            <a:avLst>
              <a:gd name="adj" fmla="val 1495"/>
            </a:avLst>
          </a:prstGeom>
          <a:solidFill>
            <a:srgbClr val="00B050">
              <a:alpha val="38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62159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2763" r="4047" b="14590"/>
          <a:stretch/>
        </p:blipFill>
        <p:spPr bwMode="auto">
          <a:xfrm>
            <a:off x="5524500" y="609600"/>
            <a:ext cx="3343275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onut 1"/>
          <p:cNvSpPr/>
          <p:nvPr/>
        </p:nvSpPr>
        <p:spPr bwMode="auto">
          <a:xfrm>
            <a:off x="1143001" y="2552700"/>
            <a:ext cx="2971798" cy="3019425"/>
          </a:xfrm>
          <a:prstGeom prst="donut">
            <a:avLst>
              <a:gd name="adj" fmla="val 1495"/>
            </a:avLst>
          </a:prstGeom>
          <a:solidFill>
            <a:schemeClr val="tx1">
              <a:alpha val="3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Donut 11"/>
          <p:cNvSpPr/>
          <p:nvPr/>
        </p:nvSpPr>
        <p:spPr bwMode="auto">
          <a:xfrm>
            <a:off x="3276600" y="3266895"/>
            <a:ext cx="2971798" cy="3019425"/>
          </a:xfrm>
          <a:prstGeom prst="donut">
            <a:avLst>
              <a:gd name="adj" fmla="val 1169"/>
            </a:avLst>
          </a:prstGeom>
          <a:solidFill>
            <a:srgbClr val="FF0000">
              <a:alpha val="38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Donut 12"/>
          <p:cNvSpPr/>
          <p:nvPr/>
        </p:nvSpPr>
        <p:spPr bwMode="auto">
          <a:xfrm>
            <a:off x="2997490" y="2362200"/>
            <a:ext cx="2234618" cy="2175450"/>
          </a:xfrm>
          <a:prstGeom prst="donut">
            <a:avLst>
              <a:gd name="adj" fmla="val 1782"/>
            </a:avLst>
          </a:prstGeom>
          <a:solidFill>
            <a:srgbClr val="0070C0">
              <a:alpha val="38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277" y="29718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211</a:t>
            </a:r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1208" y="3964602"/>
            <a:ext cx="5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899</a:t>
            </a:r>
            <a:endPara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081" y="435298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1,022</a:t>
            </a:r>
            <a:endParaRPr 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8135" y="291077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711</a:t>
            </a:r>
            <a:endParaRPr lang="en-US" sz="1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9075" y="25585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426</a:t>
            </a:r>
            <a:endParaRPr lang="en-US" sz="1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6679" y="762000"/>
            <a:ext cx="5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670</a:t>
            </a:r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8600" y="35052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48600" y="334113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7169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28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31037" cy="481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47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438801"/>
              </p:ext>
            </p:extLst>
          </p:nvPr>
        </p:nvGraphicFramePr>
        <p:xfrm>
          <a:off x="0" y="3175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0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175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42" name="Picture 2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18884" r="8156" b="3618"/>
          <a:stretch/>
        </p:blipFill>
        <p:spPr bwMode="auto">
          <a:xfrm>
            <a:off x="266701" y="2047875"/>
            <a:ext cx="7158482" cy="4301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53" name="Picture 3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4" t="16095" r="22901" b="4513"/>
          <a:stretch/>
        </p:blipFill>
        <p:spPr bwMode="auto">
          <a:xfrm>
            <a:off x="6086475" y="419100"/>
            <a:ext cx="2771774" cy="2612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5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171582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11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38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9048" r="8155" b="3714"/>
          <a:stretch/>
        </p:blipFill>
        <p:spPr bwMode="auto">
          <a:xfrm>
            <a:off x="247650" y="2047875"/>
            <a:ext cx="7246284" cy="4333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4" t="16095" r="22901" b="4513"/>
          <a:stretch/>
        </p:blipFill>
        <p:spPr bwMode="auto">
          <a:xfrm>
            <a:off x="6086475" y="419100"/>
            <a:ext cx="2771774" cy="2612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050782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3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6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9048" r="8094" b="3714"/>
          <a:stretch/>
        </p:blipFill>
        <p:spPr bwMode="auto">
          <a:xfrm>
            <a:off x="257175" y="2047876"/>
            <a:ext cx="7324725" cy="4377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4" t="16095" r="22901" b="4513"/>
          <a:stretch/>
        </p:blipFill>
        <p:spPr bwMode="auto">
          <a:xfrm>
            <a:off x="6086475" y="419100"/>
            <a:ext cx="2771774" cy="2612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8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425473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8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20095" r="7857" b="2571"/>
          <a:stretch/>
        </p:blipFill>
        <p:spPr bwMode="auto">
          <a:xfrm>
            <a:off x="238125" y="2057400"/>
            <a:ext cx="7162376" cy="4276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31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19429" r="24702" b="2381"/>
          <a:stretch/>
        </p:blipFill>
        <p:spPr bwMode="auto">
          <a:xfrm>
            <a:off x="6181726" y="428627"/>
            <a:ext cx="2581274" cy="2562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7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308597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84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523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371600"/>
            <a:ext cx="7669213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292984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89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1371600"/>
            <a:ext cx="6230937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656347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06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609600"/>
            <a:ext cx="4860925" cy="29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4418012" cy="2842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48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305739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89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1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926623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094006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17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5509" name="Picture 5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31048" r="9412" b="9775"/>
          <a:stretch/>
        </p:blipFill>
        <p:spPr bwMode="auto">
          <a:xfrm>
            <a:off x="479906" y="1019175"/>
            <a:ext cx="8163626" cy="4591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2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0996"/>
              </p:ext>
            </p:extLst>
          </p:nvPr>
        </p:nvGraphicFramePr>
        <p:xfrm>
          <a:off x="1270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23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311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18952" r="9030" b="4128"/>
          <a:stretch/>
        </p:blipFill>
        <p:spPr bwMode="auto">
          <a:xfrm>
            <a:off x="704851" y="1024069"/>
            <a:ext cx="7658100" cy="46147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3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278084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64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7554" name="Picture 5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24667" r="30535" b="31429"/>
          <a:stretch/>
        </p:blipFill>
        <p:spPr bwMode="auto">
          <a:xfrm>
            <a:off x="866774" y="923925"/>
            <a:ext cx="7287285" cy="47382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6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02326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8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7506" name="Picture 2" descr="C:\Users\ebarfield\AppData\Local\Microsoft\Windows\Temporary Internet Files\Content.Outlook\WYG6U7WQ\science bldg 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375"/>
            <a:ext cx="8528498" cy="37939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708516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42" name="Presentation" r:id="rId4" imgW="8980961" imgH="6736102" progId="PowerPoint.Show.12">
                  <p:embed/>
                </p:oleObj>
              </mc:Choice>
              <mc:Fallback>
                <p:oleObj name="Presentation" r:id="rId4" imgW="8980961" imgH="67361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632980"/>
              </p:ext>
            </p:extLst>
          </p:nvPr>
        </p:nvGraphicFramePr>
        <p:xfrm>
          <a:off x="12700" y="-1905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40" name="Presentation" r:id="rId5" imgW="8980961" imgH="6736102" progId="PowerPoint.Show.12">
                  <p:embed/>
                </p:oleObj>
              </mc:Choice>
              <mc:Fallback>
                <p:oleObj name="Presentation" r:id="rId5" imgW="8980961" imgH="67361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00" y="-1905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762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32073" y="3829050"/>
            <a:ext cx="88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Current</a:t>
            </a:r>
          </a:p>
        </p:txBody>
      </p:sp>
      <p:pic>
        <p:nvPicPr>
          <p:cNvPr id="29081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7143" r="4226" b="8762"/>
          <a:stretch/>
        </p:blipFill>
        <p:spPr bwMode="auto">
          <a:xfrm>
            <a:off x="295274" y="1870458"/>
            <a:ext cx="7165838" cy="4358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18733" r="9821" b="6762"/>
          <a:stretch/>
        </p:blipFill>
        <p:spPr bwMode="auto">
          <a:xfrm>
            <a:off x="5534412" y="606075"/>
            <a:ext cx="3342888" cy="195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500356"/>
              </p:ext>
            </p:extLst>
          </p:nvPr>
        </p:nvGraphicFramePr>
        <p:xfrm>
          <a:off x="12700" y="-1905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18" name="Presentation" r:id="rId5" imgW="8980961" imgH="6736102" progId="PowerPoint.Show.12">
                  <p:embed/>
                </p:oleObj>
              </mc:Choice>
              <mc:Fallback>
                <p:oleObj name="Presentation" r:id="rId5" imgW="8980961" imgH="67361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00" y="-1905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762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74690" y="3829050"/>
            <a:ext cx="119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Current</a:t>
            </a:r>
          </a:p>
          <a:p>
            <a:r>
              <a:rPr lang="en-US" sz="18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Authorized</a:t>
            </a:r>
          </a:p>
        </p:txBody>
      </p:sp>
      <p:pic>
        <p:nvPicPr>
          <p:cNvPr id="2897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20068" r="12857" b="5143"/>
          <a:stretch/>
        </p:blipFill>
        <p:spPr bwMode="auto">
          <a:xfrm>
            <a:off x="333375" y="1876424"/>
            <a:ext cx="7086600" cy="4368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18733" r="9821" b="6762"/>
          <a:stretch/>
        </p:blipFill>
        <p:spPr bwMode="auto">
          <a:xfrm>
            <a:off x="5534412" y="606075"/>
            <a:ext cx="3342888" cy="195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056822"/>
              </p:ext>
            </p:extLst>
          </p:nvPr>
        </p:nvGraphicFramePr>
        <p:xfrm>
          <a:off x="12700" y="-1905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40" name="Presentation" r:id="rId5" imgW="8980961" imgH="6736102" progId="PowerPoint.Show.12">
                  <p:embed/>
                </p:oleObj>
              </mc:Choice>
              <mc:Fallback>
                <p:oleObj name="Presentation" r:id="rId5" imgW="8980961" imgH="67361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00" y="-1905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762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74691" y="3829050"/>
            <a:ext cx="1199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Current</a:t>
            </a:r>
          </a:p>
          <a:p>
            <a:r>
              <a:rPr lang="en-US" sz="18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Authorized</a:t>
            </a:r>
          </a:p>
          <a:p>
            <a:r>
              <a:rPr lang="en-US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Vacate</a:t>
            </a:r>
            <a:endParaRPr lang="en-US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5709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20095" r="13197" b="5020"/>
          <a:stretch/>
        </p:blipFill>
        <p:spPr bwMode="auto">
          <a:xfrm>
            <a:off x="304800" y="1875866"/>
            <a:ext cx="7096125" cy="4382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18733" r="9821" b="6762"/>
          <a:stretch/>
        </p:blipFill>
        <p:spPr bwMode="auto">
          <a:xfrm>
            <a:off x="5534412" y="606075"/>
            <a:ext cx="3342888" cy="195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712679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65" name="Presentation" r:id="rId4" imgW="8892577" imgH="6669159" progId="PowerPoint.Show.12">
                  <p:embed/>
                </p:oleObj>
              </mc:Choice>
              <mc:Fallback>
                <p:oleObj name="Presentation" r:id="rId4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4212" name="Picture 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8776" r="4750" b="7666"/>
          <a:stretch/>
        </p:blipFill>
        <p:spPr bwMode="auto">
          <a:xfrm>
            <a:off x="533400" y="1219200"/>
            <a:ext cx="8039100" cy="4084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5486400"/>
            <a:ext cx="2425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Public</a:t>
            </a:r>
          </a:p>
          <a:p>
            <a:r>
              <a:rPr lang="en-US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Residential 9600</a:t>
            </a:r>
          </a:p>
          <a:p>
            <a:r>
              <a:rPr lang="en-US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Community Commercial</a:t>
            </a:r>
          </a:p>
          <a:p>
            <a:r>
              <a:rPr lang="en-US" sz="18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Residential Multi-Family</a:t>
            </a:r>
            <a:endParaRPr lang="en-US" sz="1800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563961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54" name="Presentation" r:id="rId5" imgW="8892577" imgH="6669159" progId="PowerPoint.Show.12">
                  <p:embed/>
                </p:oleObj>
              </mc:Choice>
              <mc:Fallback>
                <p:oleObj name="Presentation" r:id="rId5" imgW="8892577" imgH="666915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074692"/>
              </p:ext>
            </p:extLst>
          </p:nvPr>
        </p:nvGraphicFramePr>
        <p:xfrm>
          <a:off x="0" y="152400"/>
          <a:ext cx="8956247" cy="642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596852"/>
              </p:ext>
            </p:extLst>
          </p:nvPr>
        </p:nvGraphicFramePr>
        <p:xfrm>
          <a:off x="-228600" y="-228600"/>
          <a:ext cx="10191750" cy="640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057646"/>
              </p:ext>
            </p:extLst>
          </p:nvPr>
        </p:nvGraphicFramePr>
        <p:xfrm>
          <a:off x="6477000" y="1905000"/>
          <a:ext cx="23622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449630"/>
              </p:ext>
            </p:extLst>
          </p:nvPr>
        </p:nvGraphicFramePr>
        <p:xfrm>
          <a:off x="6477000" y="3810000"/>
          <a:ext cx="23622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26060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325262"/>
              </p:ext>
            </p:extLst>
          </p:nvPr>
        </p:nvGraphicFramePr>
        <p:xfrm>
          <a:off x="0" y="1270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52" name="Presentation" r:id="rId4" imgW="8980961" imgH="6736102" progId="PowerPoint.Show.12">
                  <p:embed/>
                </p:oleObj>
              </mc:Choice>
              <mc:Fallback>
                <p:oleObj name="Presentation" r:id="rId4" imgW="8980961" imgH="67361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70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762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6215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17682" r="15908" b="10099"/>
          <a:stretch/>
        </p:blipFill>
        <p:spPr bwMode="auto">
          <a:xfrm>
            <a:off x="857431" y="590550"/>
            <a:ext cx="7246149" cy="5088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Donut 10"/>
          <p:cNvSpPr/>
          <p:nvPr/>
        </p:nvSpPr>
        <p:spPr bwMode="auto">
          <a:xfrm>
            <a:off x="3115870" y="1733370"/>
            <a:ext cx="2740128" cy="2819400"/>
          </a:xfrm>
          <a:prstGeom prst="donut">
            <a:avLst>
              <a:gd name="adj" fmla="val 1654"/>
            </a:avLst>
          </a:prstGeom>
          <a:solidFill>
            <a:srgbClr val="00B050">
              <a:alpha val="38000"/>
            </a:srgb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Donut 1"/>
          <p:cNvSpPr/>
          <p:nvPr/>
        </p:nvSpPr>
        <p:spPr bwMode="auto">
          <a:xfrm>
            <a:off x="2011209" y="590550"/>
            <a:ext cx="4999192" cy="5048250"/>
          </a:xfrm>
          <a:prstGeom prst="donut">
            <a:avLst>
              <a:gd name="adj" fmla="val 1098"/>
            </a:avLst>
          </a:prstGeom>
          <a:solidFill>
            <a:schemeClr val="tx1">
              <a:alpha val="3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2249967"/>
            <a:ext cx="7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 min</a:t>
            </a:r>
            <a:endPara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1929" y="2184719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 </a:t>
            </a:r>
            <a:r>
              <a:rPr lang="en-US" sz="1800" b="1" i="1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</a:t>
            </a:r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1800" b="1" i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min</a:t>
            </a:r>
            <a:endParaRPr lang="en-US" sz="1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8600" y="35052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48600" y="334113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 bwMode="auto">
          <a:xfrm rot="-8100000">
            <a:off x="3949010" y="1965585"/>
            <a:ext cx="1005840" cy="914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>
                <a:alpha val="75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rot="-2700000">
            <a:off x="4350143" y="2169457"/>
            <a:ext cx="2377440" cy="5303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>
                <a:alpha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039659" y="1688871"/>
            <a:ext cx="6123141" cy="36451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>
                <a:alpha val="76000"/>
              </a:srgb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3527994" y="3816637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12 </a:t>
            </a:r>
            <a:r>
              <a:rPr lang="en-US" sz="18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</a:t>
            </a:r>
            <a:r>
              <a:rPr lang="en-US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18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min</a:t>
            </a:r>
            <a:endParaRPr 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981177"/>
              </p:ext>
            </p:extLst>
          </p:nvPr>
        </p:nvGraphicFramePr>
        <p:xfrm>
          <a:off x="12700" y="-19050"/>
          <a:ext cx="91313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79" name="Presentation" r:id="rId4" imgW="8980961" imgH="6736102" progId="PowerPoint.Show.12">
                  <p:embed/>
                </p:oleObj>
              </mc:Choice>
              <mc:Fallback>
                <p:oleObj name="Presentation" r:id="rId4" imgW="8980961" imgH="67361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" y="-19050"/>
                        <a:ext cx="9131300" cy="684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67200" y="7620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62157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15159" r="654" b="3523"/>
          <a:stretch/>
        </p:blipFill>
        <p:spPr bwMode="auto">
          <a:xfrm>
            <a:off x="266699" y="1905000"/>
            <a:ext cx="7113043" cy="4367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2159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2763" r="4047" b="14590"/>
          <a:stretch/>
        </p:blipFill>
        <p:spPr bwMode="auto">
          <a:xfrm>
            <a:off x="5524500" y="609600"/>
            <a:ext cx="3343275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158115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7010400" y="2457450"/>
            <a:ext cx="1733550" cy="9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6915150" y="1990725"/>
            <a:ext cx="95250" cy="4762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71875" y="5362575"/>
            <a:ext cx="266700" cy="5524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04850" y="5343525"/>
            <a:ext cx="2857500" cy="381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4381500" y="5295900"/>
            <a:ext cx="209550" cy="3238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1952625" y="5286375"/>
            <a:ext cx="2428875" cy="190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Freeform 24"/>
          <p:cNvSpPr/>
          <p:nvPr/>
        </p:nvSpPr>
        <p:spPr bwMode="auto">
          <a:xfrm>
            <a:off x="809625" y="2771742"/>
            <a:ext cx="5400675" cy="2571783"/>
          </a:xfrm>
          <a:custGeom>
            <a:avLst/>
            <a:gdLst>
              <a:gd name="connsiteX0" fmla="*/ 0 w 5400675"/>
              <a:gd name="connsiteY0" fmla="*/ 66708 h 2571783"/>
              <a:gd name="connsiteX1" fmla="*/ 676275 w 5400675"/>
              <a:gd name="connsiteY1" fmla="*/ 209583 h 2571783"/>
              <a:gd name="connsiteX2" fmla="*/ 1047750 w 5400675"/>
              <a:gd name="connsiteY2" fmla="*/ 219108 h 2571783"/>
              <a:gd name="connsiteX3" fmla="*/ 1695450 w 5400675"/>
              <a:gd name="connsiteY3" fmla="*/ 85758 h 2571783"/>
              <a:gd name="connsiteX4" fmla="*/ 2286000 w 5400675"/>
              <a:gd name="connsiteY4" fmla="*/ 33 h 2571783"/>
              <a:gd name="connsiteX5" fmla="*/ 3352800 w 5400675"/>
              <a:gd name="connsiteY5" fmla="*/ 76233 h 2571783"/>
              <a:gd name="connsiteX6" fmla="*/ 3648075 w 5400675"/>
              <a:gd name="connsiteY6" fmla="*/ 133383 h 2571783"/>
              <a:gd name="connsiteX7" fmla="*/ 4076700 w 5400675"/>
              <a:gd name="connsiteY7" fmla="*/ 581058 h 2571783"/>
              <a:gd name="connsiteX8" fmla="*/ 4543425 w 5400675"/>
              <a:gd name="connsiteY8" fmla="*/ 1333533 h 2571783"/>
              <a:gd name="connsiteX9" fmla="*/ 5400675 w 5400675"/>
              <a:gd name="connsiteY9" fmla="*/ 2571783 h 257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0675" h="2571783">
                <a:moveTo>
                  <a:pt x="0" y="66708"/>
                </a:moveTo>
                <a:cubicBezTo>
                  <a:pt x="250825" y="125445"/>
                  <a:pt x="501650" y="184183"/>
                  <a:pt x="676275" y="209583"/>
                </a:cubicBezTo>
                <a:cubicBezTo>
                  <a:pt x="850900" y="234983"/>
                  <a:pt x="877888" y="239745"/>
                  <a:pt x="1047750" y="219108"/>
                </a:cubicBezTo>
                <a:cubicBezTo>
                  <a:pt x="1217612" y="198471"/>
                  <a:pt x="1489075" y="122271"/>
                  <a:pt x="1695450" y="85758"/>
                </a:cubicBezTo>
                <a:cubicBezTo>
                  <a:pt x="1901825" y="49245"/>
                  <a:pt x="2009775" y="1620"/>
                  <a:pt x="2286000" y="33"/>
                </a:cubicBezTo>
                <a:cubicBezTo>
                  <a:pt x="2562225" y="-1554"/>
                  <a:pt x="3125788" y="54008"/>
                  <a:pt x="3352800" y="76233"/>
                </a:cubicBezTo>
                <a:cubicBezTo>
                  <a:pt x="3579812" y="98458"/>
                  <a:pt x="3527425" y="49245"/>
                  <a:pt x="3648075" y="133383"/>
                </a:cubicBezTo>
                <a:cubicBezTo>
                  <a:pt x="3768725" y="217521"/>
                  <a:pt x="3927475" y="381033"/>
                  <a:pt x="4076700" y="581058"/>
                </a:cubicBezTo>
                <a:cubicBezTo>
                  <a:pt x="4225925" y="781083"/>
                  <a:pt x="4322763" y="1001746"/>
                  <a:pt x="4543425" y="1333533"/>
                </a:cubicBezTo>
                <a:cubicBezTo>
                  <a:pt x="4764087" y="1665320"/>
                  <a:pt x="5256213" y="2363821"/>
                  <a:pt x="5400675" y="2571783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ysDot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FFCE2E"/>
      </a:dk1>
      <a:lt1>
        <a:srgbClr val="FFFFFF"/>
      </a:lt1>
      <a:dk2>
        <a:srgbClr val="E1B114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DAB026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6631</TotalTime>
  <Words>53</Words>
  <Application>Microsoft Office PowerPoint</Application>
  <PresentationFormat>On-screen Show (4:3)</PresentationFormat>
  <Paragraphs>36</Paragraphs>
  <Slides>24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Blank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University-Billings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Trudy Collins</dc:creator>
  <cp:lastModifiedBy>Barfield, Eakle</cp:lastModifiedBy>
  <cp:revision>295</cp:revision>
  <cp:lastPrinted>2012-03-26T17:04:03Z</cp:lastPrinted>
  <dcterms:created xsi:type="dcterms:W3CDTF">2002-03-28T18:22:38Z</dcterms:created>
  <dcterms:modified xsi:type="dcterms:W3CDTF">2012-04-02T20:49:47Z</dcterms:modified>
</cp:coreProperties>
</file>