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p:sldMasterIdLst>
    <p:sldMasterId id="2147483648" r:id="rId1"/>
    <p:sldMasterId id="2147483742" r:id="rId2"/>
  </p:sldMasterIdLst>
  <p:notesMasterIdLst>
    <p:notesMasterId r:id="rId21"/>
  </p:notesMasterIdLst>
  <p:handoutMasterIdLst>
    <p:handoutMasterId r:id="rId22"/>
  </p:handoutMasterIdLst>
  <p:sldIdLst>
    <p:sldId id="256" r:id="rId3"/>
    <p:sldId id="593" r:id="rId4"/>
    <p:sldId id="598" r:id="rId5"/>
    <p:sldId id="717" r:id="rId6"/>
    <p:sldId id="589" r:id="rId7"/>
    <p:sldId id="594" r:id="rId8"/>
    <p:sldId id="599" r:id="rId9"/>
    <p:sldId id="670" r:id="rId10"/>
    <p:sldId id="595" r:id="rId11"/>
    <p:sldId id="666" r:id="rId12"/>
    <p:sldId id="628" r:id="rId13"/>
    <p:sldId id="668" r:id="rId14"/>
    <p:sldId id="667" r:id="rId15"/>
    <p:sldId id="669" r:id="rId16"/>
    <p:sldId id="659" r:id="rId17"/>
    <p:sldId id="716" r:id="rId18"/>
    <p:sldId id="713" r:id="rId19"/>
    <p:sldId id="714" r:id="rId20"/>
  </p:sldIdLst>
  <p:sldSz cx="9144000" cy="6858000" type="screen4x3"/>
  <p:notesSz cx="7010400" cy="9236075"/>
  <p:custDataLst>
    <p:tags r:id="rId23"/>
  </p:custDataLst>
  <p:defaultTextStyle>
    <a:defPPr>
      <a:defRPr lang="en-US"/>
    </a:defPPr>
    <a:lvl1pPr algn="l" rtl="0" eaLnBrk="0" fontAlgn="base" hangingPunct="0">
      <a:spcBef>
        <a:spcPct val="0"/>
      </a:spcBef>
      <a:spcAft>
        <a:spcPct val="0"/>
      </a:spcAft>
      <a:defRPr sz="2400" i="1" kern="1200">
        <a:solidFill>
          <a:schemeClr val="tx1"/>
        </a:solidFill>
        <a:latin typeface="Arial" charset="0"/>
        <a:ea typeface="ＭＳ Ｐゴシック" pitchFamily="1" charset="-128"/>
        <a:cs typeface="+mn-cs"/>
      </a:defRPr>
    </a:lvl1pPr>
    <a:lvl2pPr marL="457200" algn="l" rtl="0" eaLnBrk="0" fontAlgn="base" hangingPunct="0">
      <a:spcBef>
        <a:spcPct val="0"/>
      </a:spcBef>
      <a:spcAft>
        <a:spcPct val="0"/>
      </a:spcAft>
      <a:defRPr sz="2400" i="1" kern="1200">
        <a:solidFill>
          <a:schemeClr val="tx1"/>
        </a:solidFill>
        <a:latin typeface="Arial" charset="0"/>
        <a:ea typeface="ＭＳ Ｐゴシック" pitchFamily="1" charset="-128"/>
        <a:cs typeface="+mn-cs"/>
      </a:defRPr>
    </a:lvl2pPr>
    <a:lvl3pPr marL="914400" algn="l" rtl="0" eaLnBrk="0" fontAlgn="base" hangingPunct="0">
      <a:spcBef>
        <a:spcPct val="0"/>
      </a:spcBef>
      <a:spcAft>
        <a:spcPct val="0"/>
      </a:spcAft>
      <a:defRPr sz="2400" i="1" kern="1200">
        <a:solidFill>
          <a:schemeClr val="tx1"/>
        </a:solidFill>
        <a:latin typeface="Arial" charset="0"/>
        <a:ea typeface="ＭＳ Ｐゴシック" pitchFamily="1" charset="-128"/>
        <a:cs typeface="+mn-cs"/>
      </a:defRPr>
    </a:lvl3pPr>
    <a:lvl4pPr marL="1371600" algn="l" rtl="0" eaLnBrk="0" fontAlgn="base" hangingPunct="0">
      <a:spcBef>
        <a:spcPct val="0"/>
      </a:spcBef>
      <a:spcAft>
        <a:spcPct val="0"/>
      </a:spcAft>
      <a:defRPr sz="2400" i="1" kern="1200">
        <a:solidFill>
          <a:schemeClr val="tx1"/>
        </a:solidFill>
        <a:latin typeface="Arial" charset="0"/>
        <a:ea typeface="ＭＳ Ｐゴシック" pitchFamily="1" charset="-128"/>
        <a:cs typeface="+mn-cs"/>
      </a:defRPr>
    </a:lvl4pPr>
    <a:lvl5pPr marL="1828800" algn="l" rtl="0" eaLnBrk="0" fontAlgn="base" hangingPunct="0">
      <a:spcBef>
        <a:spcPct val="0"/>
      </a:spcBef>
      <a:spcAft>
        <a:spcPct val="0"/>
      </a:spcAft>
      <a:defRPr sz="2400" i="1" kern="1200">
        <a:solidFill>
          <a:schemeClr val="tx1"/>
        </a:solidFill>
        <a:latin typeface="Arial" charset="0"/>
        <a:ea typeface="ＭＳ Ｐゴシック" pitchFamily="1" charset="-128"/>
        <a:cs typeface="+mn-cs"/>
      </a:defRPr>
    </a:lvl5pPr>
    <a:lvl6pPr marL="2286000" algn="l" defTabSz="914400" rtl="0" eaLnBrk="1" latinLnBrk="0" hangingPunct="1">
      <a:defRPr sz="2400" i="1" kern="1200">
        <a:solidFill>
          <a:schemeClr val="tx1"/>
        </a:solidFill>
        <a:latin typeface="Arial" charset="0"/>
        <a:ea typeface="ＭＳ Ｐゴシック" pitchFamily="1" charset="-128"/>
        <a:cs typeface="+mn-cs"/>
      </a:defRPr>
    </a:lvl6pPr>
    <a:lvl7pPr marL="2743200" algn="l" defTabSz="914400" rtl="0" eaLnBrk="1" latinLnBrk="0" hangingPunct="1">
      <a:defRPr sz="2400" i="1" kern="1200">
        <a:solidFill>
          <a:schemeClr val="tx1"/>
        </a:solidFill>
        <a:latin typeface="Arial" charset="0"/>
        <a:ea typeface="ＭＳ Ｐゴシック" pitchFamily="1" charset="-128"/>
        <a:cs typeface="+mn-cs"/>
      </a:defRPr>
    </a:lvl7pPr>
    <a:lvl8pPr marL="3200400" algn="l" defTabSz="914400" rtl="0" eaLnBrk="1" latinLnBrk="0" hangingPunct="1">
      <a:defRPr sz="2400" i="1" kern="1200">
        <a:solidFill>
          <a:schemeClr val="tx1"/>
        </a:solidFill>
        <a:latin typeface="Arial" charset="0"/>
        <a:ea typeface="ＭＳ Ｐゴシック" pitchFamily="1" charset="-128"/>
        <a:cs typeface="+mn-cs"/>
      </a:defRPr>
    </a:lvl8pPr>
    <a:lvl9pPr marL="3657600" algn="l" defTabSz="914400" rtl="0" eaLnBrk="1" latinLnBrk="0" hangingPunct="1">
      <a:defRPr sz="2400" i="1" kern="1200">
        <a:solidFill>
          <a:schemeClr val="tx1"/>
        </a:solidFill>
        <a:latin typeface="Arial" charset="0"/>
        <a:ea typeface="ＭＳ Ｐゴシック" pitchFamily="1" charset="-128"/>
        <a:cs typeface="+mn-cs"/>
      </a:defRPr>
    </a:lvl9pPr>
  </p:defaultTextStyle>
  <p:extLst>
    <p:ext uri="{EFAFB233-063F-42B5-8137-9DF3F51BA10A}">
      <p15:sldGuideLst xmlns:p15="http://schemas.microsoft.com/office/powerpoint/2012/main">
        <p15:guide id="1" orient="horz" pos="2160">
          <p15:clr>
            <a:srgbClr val="A4A3A4"/>
          </p15:clr>
        </p15:guide>
        <p15:guide id="2" pos="209">
          <p15:clr>
            <a:srgbClr val="A4A3A4"/>
          </p15:clr>
        </p15:guide>
      </p15:sldGuideLst>
    </p:ext>
    <p:ext uri="{2D200454-40CA-4A62-9FC3-DE9A4176ACB9}">
      <p15:notesGuideLst xmlns:p15="http://schemas.microsoft.com/office/powerpoint/2012/main">
        <p15:guide id="1" orient="horz" pos="2909">
          <p15:clr>
            <a:srgbClr val="A4A3A4"/>
          </p15:clr>
        </p15:guide>
        <p15:guide id="2" pos="2208">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D110C"/>
    <a:srgbClr val="66687E"/>
    <a:srgbClr val="6D6E70"/>
    <a:srgbClr val="A9C9FF"/>
    <a:srgbClr val="F3F3F3"/>
    <a:srgbClr val="F8F3D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9859" autoAdjust="0"/>
    <p:restoredTop sz="91078" autoAdjust="0"/>
  </p:normalViewPr>
  <p:slideViewPr>
    <p:cSldViewPr>
      <p:cViewPr varScale="1">
        <p:scale>
          <a:sx n="105" d="100"/>
          <a:sy n="105" d="100"/>
        </p:scale>
        <p:origin x="1554" y="102"/>
      </p:cViewPr>
      <p:guideLst>
        <p:guide orient="horz" pos="2160"/>
        <p:guide pos="209"/>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9162"/>
    </p:cViewPr>
  </p:sorterViewPr>
  <p:notesViewPr>
    <p:cSldViewPr>
      <p:cViewPr varScale="1">
        <p:scale>
          <a:sx n="85" d="100"/>
          <a:sy n="85" d="100"/>
        </p:scale>
        <p:origin x="-3744" y="-72"/>
      </p:cViewPr>
      <p:guideLst>
        <p:guide orient="horz" pos="2909"/>
        <p:guide pos="2208"/>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theme" Target="theme/theme1.xml"/><Relationship Id="rId3" Type="http://schemas.openxmlformats.org/officeDocument/2006/relationships/slide" Target="slides/slide1.xml"/><Relationship Id="rId21" Type="http://schemas.openxmlformats.org/officeDocument/2006/relationships/notesMaster" Target="notesMasters/notesMaster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presProps" Target="pres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tags" Target="tags/tag1.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handoutMaster" Target="handoutMasters/handoutMaster1.xml"/><Relationship Id="rId27"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2" y="1"/>
            <a:ext cx="3809998" cy="462120"/>
          </a:xfrm>
          <a:prstGeom prst="rect">
            <a:avLst/>
          </a:prstGeom>
        </p:spPr>
        <p:txBody>
          <a:bodyPr vert="horz" lIns="91440" tIns="45720" rIns="91440" bIns="45720" rtlCol="0"/>
          <a:lstStyle>
            <a:lvl1pPr algn="l">
              <a:defRPr sz="1200"/>
            </a:lvl1pPr>
          </a:lstStyle>
          <a:p>
            <a:r>
              <a:rPr lang="en-US" sz="1100" b="1" i="0" dirty="0" smtClean="0"/>
              <a:t>Hansen, Baker</a:t>
            </a:r>
            <a:r>
              <a:rPr lang="en-US" sz="1100" b="1" i="0" dirty="0"/>
              <a:t>, &amp; </a:t>
            </a:r>
            <a:r>
              <a:rPr lang="en-US" sz="1100" b="1" i="0" dirty="0" smtClean="0"/>
              <a:t>Johnson </a:t>
            </a:r>
          </a:p>
          <a:p>
            <a:r>
              <a:rPr lang="en-US" sz="1100" b="1" i="0" dirty="0" smtClean="0"/>
              <a:t>Implementing and Assessing High Impact Practices	</a:t>
            </a:r>
            <a:endParaRPr lang="en-US" sz="1100" b="1" i="0" dirty="0"/>
          </a:p>
        </p:txBody>
      </p:sp>
      <p:sp>
        <p:nvSpPr>
          <p:cNvPr id="3" name="Date Placeholder 2"/>
          <p:cNvSpPr>
            <a:spLocks noGrp="1"/>
          </p:cNvSpPr>
          <p:nvPr>
            <p:ph type="dt" sz="quarter" idx="1"/>
          </p:nvPr>
        </p:nvSpPr>
        <p:spPr>
          <a:xfrm>
            <a:off x="3970339" y="1"/>
            <a:ext cx="3038475" cy="462120"/>
          </a:xfrm>
          <a:prstGeom prst="rect">
            <a:avLst/>
          </a:prstGeom>
        </p:spPr>
        <p:txBody>
          <a:bodyPr vert="horz" lIns="91440" tIns="45720" rIns="91440" bIns="45720" rtlCol="0"/>
          <a:lstStyle>
            <a:lvl1pPr algn="r">
              <a:defRPr sz="1200"/>
            </a:lvl1pPr>
          </a:lstStyle>
          <a:p>
            <a:r>
              <a:rPr lang="en-US" b="1" i="0" dirty="0" smtClean="0"/>
              <a:t>October 27, 2013</a:t>
            </a:r>
            <a:endParaRPr lang="en-US" b="1" i="0" dirty="0"/>
          </a:p>
        </p:txBody>
      </p:sp>
      <p:sp>
        <p:nvSpPr>
          <p:cNvPr id="4" name="Footer Placeholder 3"/>
          <p:cNvSpPr>
            <a:spLocks noGrp="1"/>
          </p:cNvSpPr>
          <p:nvPr>
            <p:ph type="ftr" sz="quarter" idx="2"/>
          </p:nvPr>
        </p:nvSpPr>
        <p:spPr>
          <a:xfrm>
            <a:off x="2" y="8772378"/>
            <a:ext cx="3038475" cy="46212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70339" y="8772378"/>
            <a:ext cx="3038475" cy="462120"/>
          </a:xfrm>
          <a:prstGeom prst="rect">
            <a:avLst/>
          </a:prstGeom>
        </p:spPr>
        <p:txBody>
          <a:bodyPr vert="horz" lIns="91440" tIns="45720" rIns="91440" bIns="45720" rtlCol="0" anchor="b"/>
          <a:lstStyle>
            <a:lvl1pPr algn="r">
              <a:defRPr sz="1200"/>
            </a:lvl1pPr>
          </a:lstStyle>
          <a:p>
            <a:fld id="{1A76D183-83C0-48B2-B2B2-3A43B1663144}" type="slidenum">
              <a:rPr lang="en-US" smtClean="0"/>
              <a:pPr/>
              <a:t>‹#›</a:t>
            </a:fld>
            <a:endParaRPr lang="en-US" dirty="0"/>
          </a:p>
        </p:txBody>
      </p:sp>
    </p:spTree>
    <p:extLst>
      <p:ext uri="{BB962C8B-B14F-4D97-AF65-F5344CB8AC3E}">
        <p14:creationId xmlns:p14="http://schemas.microsoft.com/office/powerpoint/2010/main" val="336209298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170" name="Rectangle 2"/>
          <p:cNvSpPr>
            <a:spLocks noGrp="1" noChangeArrowheads="1"/>
          </p:cNvSpPr>
          <p:nvPr>
            <p:ph type="hdr" sz="quarter"/>
          </p:nvPr>
        </p:nvSpPr>
        <p:spPr bwMode="auto">
          <a:xfrm>
            <a:off x="0" y="0"/>
            <a:ext cx="3037840" cy="461804"/>
          </a:xfrm>
          <a:prstGeom prst="rect">
            <a:avLst/>
          </a:prstGeom>
          <a:noFill/>
          <a:ln w="9525">
            <a:noFill/>
            <a:miter lim="800000"/>
            <a:headEnd/>
            <a:tailEnd/>
          </a:ln>
        </p:spPr>
        <p:txBody>
          <a:bodyPr vert="horz" wrap="square" lIns="93177" tIns="46589" rIns="93177" bIns="46589" numCol="1" anchor="t" anchorCtr="0" compatLnSpc="1">
            <a:prstTxWarp prst="textNoShape">
              <a:avLst/>
            </a:prstTxWarp>
          </a:bodyPr>
          <a:lstStyle>
            <a:lvl1pPr>
              <a:defRPr sz="1200" i="0"/>
            </a:lvl1pPr>
          </a:lstStyle>
          <a:p>
            <a:pPr>
              <a:defRPr/>
            </a:pPr>
            <a:endParaRPr lang="en-US" dirty="0"/>
          </a:p>
        </p:txBody>
      </p:sp>
      <p:sp>
        <p:nvSpPr>
          <p:cNvPr id="7171" name="Rectangle 3"/>
          <p:cNvSpPr>
            <a:spLocks noGrp="1" noChangeArrowheads="1"/>
          </p:cNvSpPr>
          <p:nvPr>
            <p:ph type="dt" idx="1"/>
          </p:nvPr>
        </p:nvSpPr>
        <p:spPr bwMode="auto">
          <a:xfrm>
            <a:off x="3972560" y="0"/>
            <a:ext cx="3037840" cy="461804"/>
          </a:xfrm>
          <a:prstGeom prst="rect">
            <a:avLst/>
          </a:prstGeom>
          <a:noFill/>
          <a:ln w="9525">
            <a:noFill/>
            <a:miter lim="800000"/>
            <a:headEnd/>
            <a:tailEnd/>
          </a:ln>
        </p:spPr>
        <p:txBody>
          <a:bodyPr vert="horz" wrap="square" lIns="93177" tIns="46589" rIns="93177" bIns="46589" numCol="1" anchor="t" anchorCtr="0" compatLnSpc="1">
            <a:prstTxWarp prst="textNoShape">
              <a:avLst/>
            </a:prstTxWarp>
          </a:bodyPr>
          <a:lstStyle>
            <a:lvl1pPr algn="r">
              <a:defRPr sz="1200" i="0"/>
            </a:lvl1pPr>
          </a:lstStyle>
          <a:p>
            <a:pPr>
              <a:defRPr/>
            </a:pPr>
            <a:endParaRPr lang="en-US" dirty="0"/>
          </a:p>
        </p:txBody>
      </p:sp>
      <p:sp>
        <p:nvSpPr>
          <p:cNvPr id="15364" name="Rectangle 4"/>
          <p:cNvSpPr>
            <a:spLocks noGrp="1" noRot="1" noChangeAspect="1" noChangeArrowheads="1" noTextEdit="1"/>
          </p:cNvSpPr>
          <p:nvPr>
            <p:ph type="sldImg" idx="2"/>
          </p:nvPr>
        </p:nvSpPr>
        <p:spPr bwMode="auto">
          <a:xfrm>
            <a:off x="1196975" y="692150"/>
            <a:ext cx="4616450" cy="3463925"/>
          </a:xfrm>
          <a:prstGeom prst="rect">
            <a:avLst/>
          </a:prstGeom>
          <a:noFill/>
          <a:ln w="9525">
            <a:solidFill>
              <a:srgbClr val="000000"/>
            </a:solidFill>
            <a:miter lim="800000"/>
            <a:headEnd/>
            <a:tailEnd/>
          </a:ln>
        </p:spPr>
      </p:sp>
      <p:sp>
        <p:nvSpPr>
          <p:cNvPr id="7173" name="Rectangle 5"/>
          <p:cNvSpPr>
            <a:spLocks noGrp="1" noChangeArrowheads="1"/>
          </p:cNvSpPr>
          <p:nvPr>
            <p:ph type="body" sz="quarter" idx="3"/>
          </p:nvPr>
        </p:nvSpPr>
        <p:spPr bwMode="auto">
          <a:xfrm>
            <a:off x="934720" y="4387136"/>
            <a:ext cx="5140960" cy="4156234"/>
          </a:xfrm>
          <a:prstGeom prst="rect">
            <a:avLst/>
          </a:prstGeom>
          <a:noFill/>
          <a:ln w="9525">
            <a:noFill/>
            <a:miter lim="800000"/>
            <a:headEnd/>
            <a:tailEnd/>
          </a:ln>
        </p:spPr>
        <p:txBody>
          <a:bodyPr vert="horz" wrap="square" lIns="93177" tIns="46589" rIns="93177" bIns="46589"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7174" name="Rectangle 6"/>
          <p:cNvSpPr>
            <a:spLocks noGrp="1" noChangeArrowheads="1"/>
          </p:cNvSpPr>
          <p:nvPr>
            <p:ph type="ftr" sz="quarter" idx="4"/>
          </p:nvPr>
        </p:nvSpPr>
        <p:spPr bwMode="auto">
          <a:xfrm>
            <a:off x="0" y="8774271"/>
            <a:ext cx="3037840" cy="461804"/>
          </a:xfrm>
          <a:prstGeom prst="rect">
            <a:avLst/>
          </a:prstGeom>
          <a:noFill/>
          <a:ln w="9525">
            <a:noFill/>
            <a:miter lim="800000"/>
            <a:headEnd/>
            <a:tailEnd/>
          </a:ln>
        </p:spPr>
        <p:txBody>
          <a:bodyPr vert="horz" wrap="square" lIns="93177" tIns="46589" rIns="93177" bIns="46589" numCol="1" anchor="b" anchorCtr="0" compatLnSpc="1">
            <a:prstTxWarp prst="textNoShape">
              <a:avLst/>
            </a:prstTxWarp>
          </a:bodyPr>
          <a:lstStyle>
            <a:lvl1pPr>
              <a:defRPr sz="1200" i="0"/>
            </a:lvl1pPr>
          </a:lstStyle>
          <a:p>
            <a:pPr>
              <a:defRPr/>
            </a:pPr>
            <a:endParaRPr lang="en-US" dirty="0"/>
          </a:p>
        </p:txBody>
      </p:sp>
      <p:sp>
        <p:nvSpPr>
          <p:cNvPr id="7175" name="Rectangle 7"/>
          <p:cNvSpPr>
            <a:spLocks noGrp="1" noChangeArrowheads="1"/>
          </p:cNvSpPr>
          <p:nvPr>
            <p:ph type="sldNum" sz="quarter" idx="5"/>
          </p:nvPr>
        </p:nvSpPr>
        <p:spPr bwMode="auto">
          <a:xfrm>
            <a:off x="3972560" y="8774271"/>
            <a:ext cx="3037840" cy="461804"/>
          </a:xfrm>
          <a:prstGeom prst="rect">
            <a:avLst/>
          </a:prstGeom>
          <a:noFill/>
          <a:ln w="9525">
            <a:noFill/>
            <a:miter lim="800000"/>
            <a:headEnd/>
            <a:tailEnd/>
          </a:ln>
        </p:spPr>
        <p:txBody>
          <a:bodyPr vert="horz" wrap="square" lIns="93177" tIns="46589" rIns="93177" bIns="46589" numCol="1" anchor="b" anchorCtr="0" compatLnSpc="1">
            <a:prstTxWarp prst="textNoShape">
              <a:avLst/>
            </a:prstTxWarp>
          </a:bodyPr>
          <a:lstStyle>
            <a:lvl1pPr algn="r">
              <a:defRPr sz="1200" i="0"/>
            </a:lvl1pPr>
          </a:lstStyle>
          <a:p>
            <a:pPr>
              <a:defRPr/>
            </a:pPr>
            <a:fld id="{6824E0B3-6B15-4C97-A14E-73051445C901}" type="slidenum">
              <a:rPr lang="en-US"/>
              <a:pPr>
                <a:defRPr/>
              </a:pPr>
              <a:t>‹#›</a:t>
            </a:fld>
            <a:endParaRPr lang="en-US" dirty="0"/>
          </a:p>
        </p:txBody>
      </p:sp>
    </p:spTree>
    <p:extLst>
      <p:ext uri="{BB962C8B-B14F-4D97-AF65-F5344CB8AC3E}">
        <p14:creationId xmlns:p14="http://schemas.microsoft.com/office/powerpoint/2010/main" val="4064117990"/>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ＭＳ Ｐゴシック" pitchFamily="1" charset="-128"/>
        <a:cs typeface="+mn-cs"/>
      </a:defRPr>
    </a:lvl1pPr>
    <a:lvl2pPr marL="457200" algn="l" rtl="0" eaLnBrk="0" fontAlgn="base" hangingPunct="0">
      <a:spcBef>
        <a:spcPct val="30000"/>
      </a:spcBef>
      <a:spcAft>
        <a:spcPct val="0"/>
      </a:spcAft>
      <a:defRPr sz="1200" kern="1200">
        <a:solidFill>
          <a:schemeClr val="tx1"/>
        </a:solidFill>
        <a:latin typeface="Arial" charset="0"/>
        <a:ea typeface="ＭＳ Ｐゴシック" pitchFamily="1" charset="-128"/>
        <a:cs typeface="+mn-cs"/>
      </a:defRPr>
    </a:lvl2pPr>
    <a:lvl3pPr marL="914400" algn="l" rtl="0" eaLnBrk="0" fontAlgn="base" hangingPunct="0">
      <a:spcBef>
        <a:spcPct val="30000"/>
      </a:spcBef>
      <a:spcAft>
        <a:spcPct val="0"/>
      </a:spcAft>
      <a:defRPr sz="1200" kern="1200">
        <a:solidFill>
          <a:schemeClr val="tx1"/>
        </a:solidFill>
        <a:latin typeface="Arial" charset="0"/>
        <a:ea typeface="ＭＳ Ｐゴシック" pitchFamily="1" charset="-128"/>
        <a:cs typeface="+mn-cs"/>
      </a:defRPr>
    </a:lvl3pPr>
    <a:lvl4pPr marL="1371600" algn="l" rtl="0" eaLnBrk="0" fontAlgn="base" hangingPunct="0">
      <a:spcBef>
        <a:spcPct val="30000"/>
      </a:spcBef>
      <a:spcAft>
        <a:spcPct val="0"/>
      </a:spcAft>
      <a:defRPr sz="1200" kern="1200">
        <a:solidFill>
          <a:schemeClr val="tx1"/>
        </a:solidFill>
        <a:latin typeface="Arial" charset="0"/>
        <a:ea typeface="ＭＳ Ｐゴシック" pitchFamily="1" charset="-128"/>
        <a:cs typeface="+mn-cs"/>
      </a:defRPr>
    </a:lvl4pPr>
    <a:lvl5pPr marL="1828800" algn="l" rtl="0" eaLnBrk="0" fontAlgn="base" hangingPunct="0">
      <a:spcBef>
        <a:spcPct val="30000"/>
      </a:spcBef>
      <a:spcAft>
        <a:spcPct val="0"/>
      </a:spcAft>
      <a:defRPr sz="1200" kern="1200">
        <a:solidFill>
          <a:schemeClr val="tx1"/>
        </a:solidFill>
        <a:latin typeface="Arial" charset="0"/>
        <a:ea typeface="ＭＳ Ｐゴシック" pitchFamily="1" charset="-128"/>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7"/>
          <p:cNvSpPr>
            <a:spLocks noGrp="1" noChangeArrowheads="1"/>
          </p:cNvSpPr>
          <p:nvPr>
            <p:ph type="sldNum" sz="quarter" idx="5"/>
          </p:nvPr>
        </p:nvSpPr>
        <p:spPr>
          <a:noFill/>
        </p:spPr>
        <p:txBody>
          <a:bodyPr/>
          <a:lstStyle/>
          <a:p>
            <a:fld id="{7CE6B432-228B-4952-9B53-41BA72F2102E}" type="slidenum">
              <a:rPr lang="en-US" smtClean="0"/>
              <a:pPr/>
              <a:t>1</a:t>
            </a:fld>
            <a:endParaRPr lang="en-US" dirty="0" smtClean="0"/>
          </a:p>
        </p:txBody>
      </p:sp>
      <p:sp>
        <p:nvSpPr>
          <p:cNvPr id="16387" name="Rectangle 2"/>
          <p:cNvSpPr>
            <a:spLocks noGrp="1" noRot="1" noChangeAspect="1" noChangeArrowheads="1" noTextEdit="1"/>
          </p:cNvSpPr>
          <p:nvPr>
            <p:ph type="sldImg"/>
          </p:nvPr>
        </p:nvSpPr>
        <p:spPr>
          <a:xfrm>
            <a:off x="1196975" y="692150"/>
            <a:ext cx="4616450" cy="3463925"/>
          </a:xfrm>
          <a:ln/>
        </p:spPr>
      </p:sp>
      <p:sp>
        <p:nvSpPr>
          <p:cNvPr id="16388" name="Rectangle 3"/>
          <p:cNvSpPr>
            <a:spLocks noGrp="1" noChangeArrowheads="1"/>
          </p:cNvSpPr>
          <p:nvPr>
            <p:ph type="body" idx="1"/>
          </p:nvPr>
        </p:nvSpPr>
        <p:spPr>
          <a:noFill/>
          <a:ln/>
        </p:spPr>
        <p:txBody>
          <a:bodyPr/>
          <a:lstStyle/>
          <a:p>
            <a:pPr eaLnBrk="1" hangingPunct="1"/>
            <a:r>
              <a:rPr lang="en-US" dirty="0" smtClean="0"/>
              <a:t>Introductions - all</a:t>
            </a:r>
          </a:p>
        </p:txBody>
      </p:sp>
    </p:spTree>
    <p:extLst>
      <p:ext uri="{BB962C8B-B14F-4D97-AF65-F5344CB8AC3E}">
        <p14:creationId xmlns:p14="http://schemas.microsoft.com/office/powerpoint/2010/main" val="395205382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96975" y="692150"/>
            <a:ext cx="4616450" cy="3463925"/>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6824E0B3-6B15-4C97-A14E-73051445C901}" type="slidenum">
              <a:rPr lang="en-US" smtClean="0"/>
              <a:pPr>
                <a:defRPr/>
              </a:pPr>
              <a:t>10</a:t>
            </a:fld>
            <a:endParaRPr lang="en-US" dirty="0"/>
          </a:p>
        </p:txBody>
      </p:sp>
    </p:spTree>
    <p:extLst>
      <p:ext uri="{BB962C8B-B14F-4D97-AF65-F5344CB8AC3E}">
        <p14:creationId xmlns:p14="http://schemas.microsoft.com/office/powerpoint/2010/main" val="169264773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96975" y="692150"/>
            <a:ext cx="4616450" cy="3463925"/>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6824E0B3-6B15-4C97-A14E-73051445C901}" type="slidenum">
              <a:rPr lang="en-US" smtClean="0"/>
              <a:pPr>
                <a:defRPr/>
              </a:pPr>
              <a:t>11</a:t>
            </a:fld>
            <a:endParaRPr lang="en-US" dirty="0"/>
          </a:p>
        </p:txBody>
      </p:sp>
    </p:spTree>
    <p:extLst>
      <p:ext uri="{BB962C8B-B14F-4D97-AF65-F5344CB8AC3E}">
        <p14:creationId xmlns:p14="http://schemas.microsoft.com/office/powerpoint/2010/main" val="132833447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96975" y="692150"/>
            <a:ext cx="4616450" cy="3463925"/>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6824E0B3-6B15-4C97-A14E-73051445C901}" type="slidenum">
              <a:rPr lang="en-US" smtClean="0"/>
              <a:pPr>
                <a:defRPr/>
              </a:pPr>
              <a:t>12</a:t>
            </a:fld>
            <a:endParaRPr lang="en-US" dirty="0"/>
          </a:p>
        </p:txBody>
      </p:sp>
    </p:spTree>
    <p:extLst>
      <p:ext uri="{BB962C8B-B14F-4D97-AF65-F5344CB8AC3E}">
        <p14:creationId xmlns:p14="http://schemas.microsoft.com/office/powerpoint/2010/main" val="198537364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96975" y="692150"/>
            <a:ext cx="4616450" cy="3463925"/>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6824E0B3-6B15-4C97-A14E-73051445C901}" type="slidenum">
              <a:rPr lang="en-US" smtClean="0"/>
              <a:pPr>
                <a:defRPr/>
              </a:pPr>
              <a:t>13</a:t>
            </a:fld>
            <a:endParaRPr lang="en-US" dirty="0"/>
          </a:p>
        </p:txBody>
      </p:sp>
    </p:spTree>
    <p:extLst>
      <p:ext uri="{BB962C8B-B14F-4D97-AF65-F5344CB8AC3E}">
        <p14:creationId xmlns:p14="http://schemas.microsoft.com/office/powerpoint/2010/main" val="89793974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96975" y="692150"/>
            <a:ext cx="4616450" cy="3463925"/>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6824E0B3-6B15-4C97-A14E-73051445C901}" type="slidenum">
              <a:rPr lang="en-US" smtClean="0"/>
              <a:pPr>
                <a:defRPr/>
              </a:pPr>
              <a:t>14</a:t>
            </a:fld>
            <a:endParaRPr lang="en-US" dirty="0"/>
          </a:p>
        </p:txBody>
      </p:sp>
    </p:spTree>
    <p:extLst>
      <p:ext uri="{BB962C8B-B14F-4D97-AF65-F5344CB8AC3E}">
        <p14:creationId xmlns:p14="http://schemas.microsoft.com/office/powerpoint/2010/main" val="368427507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96975" y="692150"/>
            <a:ext cx="4616450" cy="3463925"/>
          </a:xfrm>
        </p:spPr>
      </p:sp>
      <p:sp>
        <p:nvSpPr>
          <p:cNvPr id="3" name="Notes Placeholder 2"/>
          <p:cNvSpPr>
            <a:spLocks noGrp="1"/>
          </p:cNvSpPr>
          <p:nvPr>
            <p:ph type="body" idx="1"/>
          </p:nvPr>
        </p:nvSpPr>
        <p:spPr/>
        <p:txBody>
          <a:bodyPr/>
          <a:lstStyle/>
          <a:p>
            <a:r>
              <a:rPr lang="en-US" dirty="0" smtClean="0"/>
              <a:t>Scaffold experiences leading up to final research product –paper or poster, conference presentation.  Mentoring, quality interactional with faculty key! </a:t>
            </a:r>
            <a:endParaRPr lang="en-US" dirty="0"/>
          </a:p>
        </p:txBody>
      </p:sp>
      <p:sp>
        <p:nvSpPr>
          <p:cNvPr id="4" name="Slide Number Placeholder 3"/>
          <p:cNvSpPr>
            <a:spLocks noGrp="1"/>
          </p:cNvSpPr>
          <p:nvPr>
            <p:ph type="sldNum" sz="quarter" idx="10"/>
          </p:nvPr>
        </p:nvSpPr>
        <p:spPr/>
        <p:txBody>
          <a:bodyPr/>
          <a:lstStyle/>
          <a:p>
            <a:pPr>
              <a:defRPr/>
            </a:pPr>
            <a:fld id="{6824E0B3-6B15-4C97-A14E-73051445C901}" type="slidenum">
              <a:rPr lang="en-US" smtClean="0"/>
              <a:pPr>
                <a:defRPr/>
              </a:pPr>
              <a:t>15</a:t>
            </a:fld>
            <a:endParaRPr lang="en-US" dirty="0"/>
          </a:p>
        </p:txBody>
      </p:sp>
    </p:spTree>
    <p:extLst>
      <p:ext uri="{BB962C8B-B14F-4D97-AF65-F5344CB8AC3E}">
        <p14:creationId xmlns:p14="http://schemas.microsoft.com/office/powerpoint/2010/main" val="233244695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err="1" smtClean="0"/>
              <a:t>Tiesd</a:t>
            </a:r>
            <a:r>
              <a:rPr lang="en-US" dirty="0" smtClean="0"/>
              <a:t> to course assignment, allow time and space for reflections, making meaning of experiences. Organized, faculty involved with creating appropriate service sights. Found that students do not really enjoy </a:t>
            </a:r>
            <a:r>
              <a:rPr lang="en-US" dirty="0" err="1" smtClean="0"/>
              <a:t>servicve</a:t>
            </a:r>
            <a:r>
              <a:rPr lang="en-US" dirty="0" smtClean="0"/>
              <a:t> like picking up trash on road as much as actual helping others at homeless shelters, reading to elementary school children, etc.. </a:t>
            </a:r>
            <a:endParaRPr lang="en-US" dirty="0"/>
          </a:p>
        </p:txBody>
      </p:sp>
      <p:sp>
        <p:nvSpPr>
          <p:cNvPr id="4" name="Slide Number Placeholder 3"/>
          <p:cNvSpPr>
            <a:spLocks noGrp="1"/>
          </p:cNvSpPr>
          <p:nvPr>
            <p:ph type="sldNum" sz="quarter" idx="10"/>
          </p:nvPr>
        </p:nvSpPr>
        <p:spPr/>
        <p:txBody>
          <a:bodyPr/>
          <a:lstStyle/>
          <a:p>
            <a:pPr>
              <a:defRPr/>
            </a:pPr>
            <a:fld id="{6824E0B3-6B15-4C97-A14E-73051445C901}" type="slidenum">
              <a:rPr lang="en-US" smtClean="0"/>
              <a:pPr>
                <a:defRPr/>
              </a:pPr>
              <a:t>16</a:t>
            </a:fld>
            <a:endParaRPr lang="en-US" dirty="0"/>
          </a:p>
        </p:txBody>
      </p:sp>
    </p:spTree>
    <p:extLst>
      <p:ext uri="{BB962C8B-B14F-4D97-AF65-F5344CB8AC3E}">
        <p14:creationId xmlns:p14="http://schemas.microsoft.com/office/powerpoint/2010/main" val="373556670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Help provide students with the foundations skills they need to be effective in college and make sure they understand how particular assignments contribute to these foundations skills, we found in FGs of FYSs that if they did not see the purpose of assignments, faculty did not make intended SLOs explicit, perceived them as busy work and waste of time. </a:t>
            </a:r>
            <a:endParaRPr lang="en-US" dirty="0"/>
          </a:p>
        </p:txBody>
      </p:sp>
      <p:sp>
        <p:nvSpPr>
          <p:cNvPr id="4" name="Slide Number Placeholder 3"/>
          <p:cNvSpPr>
            <a:spLocks noGrp="1"/>
          </p:cNvSpPr>
          <p:nvPr>
            <p:ph type="sldNum" sz="quarter" idx="10"/>
          </p:nvPr>
        </p:nvSpPr>
        <p:spPr/>
        <p:txBody>
          <a:bodyPr/>
          <a:lstStyle/>
          <a:p>
            <a:pPr>
              <a:defRPr/>
            </a:pPr>
            <a:fld id="{6824E0B3-6B15-4C97-A14E-73051445C901}" type="slidenum">
              <a:rPr lang="en-US" smtClean="0"/>
              <a:pPr>
                <a:defRPr/>
              </a:pPr>
              <a:t>17</a:t>
            </a:fld>
            <a:endParaRPr lang="en-US" dirty="0"/>
          </a:p>
        </p:txBody>
      </p:sp>
    </p:spTree>
    <p:extLst>
      <p:ext uri="{BB962C8B-B14F-4D97-AF65-F5344CB8AC3E}">
        <p14:creationId xmlns:p14="http://schemas.microsoft.com/office/powerpoint/2010/main" val="205006890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6824E0B3-6B15-4C97-A14E-73051445C901}" type="slidenum">
              <a:rPr lang="en-US" smtClean="0"/>
              <a:pPr>
                <a:defRPr/>
              </a:pPr>
              <a:t>18</a:t>
            </a:fld>
            <a:endParaRPr lang="en-US" dirty="0"/>
          </a:p>
        </p:txBody>
      </p:sp>
    </p:spTree>
    <p:extLst>
      <p:ext uri="{BB962C8B-B14F-4D97-AF65-F5344CB8AC3E}">
        <p14:creationId xmlns:p14="http://schemas.microsoft.com/office/powerpoint/2010/main" val="46648755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96975" y="692150"/>
            <a:ext cx="4616450" cy="3463925"/>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6824E0B3-6B15-4C97-A14E-73051445C901}" type="slidenum">
              <a:rPr lang="en-US" smtClean="0"/>
              <a:pPr>
                <a:defRPr/>
              </a:pPr>
              <a:t>2</a:t>
            </a:fld>
            <a:endParaRPr lang="en-US" dirty="0"/>
          </a:p>
        </p:txBody>
      </p:sp>
    </p:spTree>
    <p:extLst>
      <p:ext uri="{BB962C8B-B14F-4D97-AF65-F5344CB8AC3E}">
        <p14:creationId xmlns:p14="http://schemas.microsoft.com/office/powerpoint/2010/main" val="379193037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Slide Image Placeholder 1"/>
          <p:cNvSpPr>
            <a:spLocks noGrp="1" noRot="1" noChangeAspect="1"/>
          </p:cNvSpPr>
          <p:nvPr>
            <p:ph type="sldImg"/>
          </p:nvPr>
        </p:nvSpPr>
        <p:spPr bwMode="auto">
          <a:xfrm>
            <a:off x="1196975" y="692150"/>
            <a:ext cx="4616450" cy="3463925"/>
          </a:xfrm>
          <a:noFill/>
          <a:ln>
            <a:solidFill>
              <a:srgbClr val="000000"/>
            </a:solidFill>
            <a:miter lim="800000"/>
            <a:headEnd/>
            <a:tailEnd/>
          </a:ln>
        </p:spPr>
      </p:sp>
      <p:sp>
        <p:nvSpPr>
          <p:cNvPr id="24578"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r>
              <a:rPr lang="en-US" dirty="0" smtClean="0"/>
              <a:t>Experience a context of coherent, academically challenging curriculum</a:t>
            </a:r>
          </a:p>
          <a:p>
            <a:pPr eaLnBrk="1" hangingPunct="1"/>
            <a:endParaRPr lang="en-US" dirty="0" smtClean="0"/>
          </a:p>
          <a:p>
            <a:pPr eaLnBrk="1" hangingPunct="1"/>
            <a:r>
              <a:rPr lang="en-US" b="1" dirty="0" smtClean="0"/>
              <a:t>Intentional</a:t>
            </a:r>
            <a:r>
              <a:rPr lang="en-US" dirty="0" smtClean="0"/>
              <a:t>---carefully conceptualized, planned, and implemented. Go through a planning process and development of assessment plans prior to implementation. Involving key stakeholders faculty, student affairs, academic affairs, advisors, even consider student voices and needs. </a:t>
            </a:r>
          </a:p>
          <a:p>
            <a:pPr eaLnBrk="1" hangingPunct="1"/>
            <a:r>
              <a:rPr lang="en-US" b="1" dirty="0" smtClean="0"/>
              <a:t>Connections/integrations</a:t>
            </a:r>
            <a:r>
              <a:rPr lang="en-US" dirty="0" smtClean="0"/>
              <a:t> – make sure that planned in a way that allows for students to be able to see connections</a:t>
            </a:r>
          </a:p>
          <a:p>
            <a:pPr eaLnBrk="1" hangingPunct="1"/>
            <a:r>
              <a:rPr lang="en-US" dirty="0" smtClean="0"/>
              <a:t>And allow them to make sense of the world and act within it in creative ways. finally about connecting.</a:t>
            </a:r>
          </a:p>
          <a:p>
            <a:pPr eaLnBrk="1" hangingPunct="1"/>
            <a:r>
              <a:rPr lang="en-US" b="1" dirty="0" smtClean="0"/>
              <a:t>Educationally purposeful activities (in and out of class)- </a:t>
            </a:r>
            <a:r>
              <a:rPr lang="en-US" b="0" dirty="0" smtClean="0"/>
              <a:t>provides opportunities for students to see how what they are</a:t>
            </a:r>
          </a:p>
          <a:p>
            <a:pPr eaLnBrk="1" hangingPunct="1"/>
            <a:r>
              <a:rPr lang="en-US" b="0" dirty="0" smtClean="0"/>
              <a:t>learning works in different settings, on and off campus. </a:t>
            </a:r>
          </a:p>
          <a:p>
            <a:pPr eaLnBrk="1" hangingPunct="1"/>
            <a:r>
              <a:rPr lang="en-US" b="1" dirty="0" smtClean="0"/>
              <a:t>Highly interactive - </a:t>
            </a:r>
            <a:r>
              <a:rPr lang="en-US" b="0" dirty="0" smtClean="0"/>
              <a:t>put students in circumstances that allows them to interact with faculty and peers about substantive matters, typically over extended</a:t>
            </a:r>
          </a:p>
          <a:p>
            <a:pPr eaLnBrk="1" hangingPunct="1"/>
            <a:r>
              <a:rPr lang="en-US" b="0" dirty="0" smtClean="0"/>
              <a:t>periods of time. first-year seminar fosters small classes and structure face-to-face</a:t>
            </a:r>
          </a:p>
          <a:p>
            <a:pPr eaLnBrk="1" hangingPunct="1"/>
            <a:r>
              <a:rPr lang="en-US" b="0" dirty="0" smtClean="0"/>
              <a:t>interaction, and fuels feedback. Students who do research with a faculty member spend a fair</a:t>
            </a:r>
          </a:p>
          <a:p>
            <a:pPr eaLnBrk="1" hangingPunct="1"/>
            <a:r>
              <a:rPr lang="en-US" b="0" dirty="0" smtClean="0"/>
              <a:t>amount of time with that faculty member; participating in one or more of these activities increases the likelihood that students will</a:t>
            </a:r>
          </a:p>
          <a:p>
            <a:pPr eaLnBrk="1" hangingPunct="1"/>
            <a:r>
              <a:rPr lang="en-US" b="0" dirty="0" smtClean="0"/>
              <a:t>experience diversity through contact with people who are different from themselves. Study abroad</a:t>
            </a:r>
          </a:p>
          <a:p>
            <a:pPr eaLnBrk="1" hangingPunct="1"/>
            <a:r>
              <a:rPr lang="en-US" b="0" dirty="0" smtClean="0"/>
              <a:t>or other cross-cultural experiences are natural venues for this. But so are learning communities,</a:t>
            </a:r>
          </a:p>
          <a:p>
            <a:pPr eaLnBrk="1" hangingPunct="1"/>
            <a:r>
              <a:rPr lang="en-US" b="0" dirty="0" smtClean="0"/>
              <a:t>courses that feature service learning, and internships and other field placements such as student</a:t>
            </a:r>
          </a:p>
          <a:p>
            <a:pPr eaLnBrk="1" hangingPunct="1"/>
            <a:r>
              <a:rPr lang="en-US" b="0" dirty="0" smtClean="0"/>
              <a:t>teaching.</a:t>
            </a:r>
          </a:p>
          <a:p>
            <a:pPr eaLnBrk="1" hangingPunct="1"/>
            <a:r>
              <a:rPr lang="en-US" b="1" dirty="0" smtClean="0"/>
              <a:t>Deeper approaches to learning – If implemented well, HIPs provide opportunities for students to integrate, synthesize,</a:t>
            </a:r>
          </a:p>
          <a:p>
            <a:pPr eaLnBrk="1" hangingPunct="1"/>
            <a:r>
              <a:rPr lang="en-US" b="1" dirty="0" smtClean="0"/>
              <a:t>and apply knowledge are essential to deep, meaningful learning experiences. </a:t>
            </a:r>
            <a:r>
              <a:rPr lang="en-US" b="0" dirty="0" smtClean="0"/>
              <a:t>Conducted focus groups with students that participated in service learning in their Themed Learning Communities. Students seemed to come away with broader understanding of complex real world social problems – helping at homeless shelter, deeper understanding, I had a broader understanding of what it means to be homeless in Indianapolis from small town and had never interacted with people homeless before.  Affected world view</a:t>
            </a:r>
            <a:r>
              <a:rPr lang="en-US" b="1" dirty="0" smtClean="0"/>
              <a:t>…   </a:t>
            </a:r>
          </a:p>
          <a:p>
            <a:pPr eaLnBrk="1" hangingPunct="1"/>
            <a:endParaRPr lang="en-US" b="1" dirty="0" smtClean="0"/>
          </a:p>
          <a:p>
            <a:pPr eaLnBrk="1" hangingPunct="1"/>
            <a:r>
              <a:rPr lang="en-US" b="1" dirty="0" smtClean="0"/>
              <a:t>Application</a:t>
            </a:r>
          </a:p>
          <a:p>
            <a:pPr eaLnBrk="1" hangingPunct="1"/>
            <a:r>
              <a:rPr lang="en-US" b="1" dirty="0" smtClean="0"/>
              <a:t>Analyzing/synthesizing</a:t>
            </a:r>
          </a:p>
          <a:p>
            <a:pPr eaLnBrk="1" hangingPunct="1"/>
            <a:r>
              <a:rPr lang="en-US" b="1" dirty="0" smtClean="0"/>
              <a:t>Reflection and analysis – </a:t>
            </a:r>
            <a:r>
              <a:rPr lang="en-US" b="0" dirty="0" smtClean="0"/>
              <a:t>provide opportunities for students to reflect on experiences via writing assignments and even oral presentations. Important to allow for time and space for this reflection/analysis to take place.  </a:t>
            </a:r>
          </a:p>
          <a:p>
            <a:pPr eaLnBrk="1" hangingPunct="1"/>
            <a:endParaRPr lang="en-US" dirty="0" smtClean="0"/>
          </a:p>
        </p:txBody>
      </p:sp>
      <p:sp>
        <p:nvSpPr>
          <p:cNvPr id="4" name="Slide Number Placeholder 3"/>
          <p:cNvSpPr>
            <a:spLocks noGrp="1"/>
          </p:cNvSpPr>
          <p:nvPr>
            <p:ph type="sldNum" sz="quarter" idx="5"/>
          </p:nvPr>
        </p:nvSpPr>
        <p:spPr/>
        <p:txBody>
          <a:bodyPr/>
          <a:lstStyle/>
          <a:p>
            <a:pPr>
              <a:defRPr/>
            </a:pPr>
            <a:fld id="{5B958F6E-614D-4660-B2AD-328D5AC658BF}" type="slidenum">
              <a:rPr lang="en-US" smtClean="0"/>
              <a:pPr>
                <a:defRPr/>
              </a:pPr>
              <a:t>3</a:t>
            </a:fld>
            <a:endParaRPr lang="en-US"/>
          </a:p>
        </p:txBody>
      </p:sp>
    </p:spTree>
    <p:extLst>
      <p:ext uri="{BB962C8B-B14F-4D97-AF65-F5344CB8AC3E}">
        <p14:creationId xmlns:p14="http://schemas.microsoft.com/office/powerpoint/2010/main" val="71388031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2E88F95-E1C9-440C-B54A-09DBD1F4DD8B}" type="slidenum">
              <a:rPr lang="en-US" smtClean="0">
                <a:solidFill>
                  <a:prstClr val="black"/>
                </a:solidFill>
              </a:rPr>
              <a:pPr/>
              <a:t>4</a:t>
            </a:fld>
            <a:endParaRPr lang="en-US">
              <a:solidFill>
                <a:prstClr val="black"/>
              </a:solidFill>
            </a:endParaRPr>
          </a:p>
        </p:txBody>
      </p:sp>
    </p:spTree>
    <p:extLst>
      <p:ext uri="{BB962C8B-B14F-4D97-AF65-F5344CB8AC3E}">
        <p14:creationId xmlns:p14="http://schemas.microsoft.com/office/powerpoint/2010/main" val="410667311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96975" y="692150"/>
            <a:ext cx="4616450" cy="3463925"/>
          </a:xfrm>
        </p:spPr>
      </p:sp>
      <p:sp>
        <p:nvSpPr>
          <p:cNvPr id="3" name="Notes Placeholder 2"/>
          <p:cNvSpPr>
            <a:spLocks noGrp="1"/>
          </p:cNvSpPr>
          <p:nvPr>
            <p:ph type="body" idx="1"/>
          </p:nvPr>
        </p:nvSpPr>
        <p:spPr/>
        <p:txBody>
          <a:bodyPr/>
          <a:lstStyle/>
          <a:p>
            <a:r>
              <a:rPr lang="en-US" dirty="0" smtClean="0"/>
              <a:t>Can collect this information using institutional student level data, NSSE and other surveys questionnaires, interviews/focus groups, direct measures of student learning (actual assignments and standardized tests) to asses these outcomes. This workshop designed to allow time for you to engage in assessment planning and a concrete plan that you can take back to your campus. </a:t>
            </a:r>
            <a:endParaRPr lang="en-US" dirty="0"/>
          </a:p>
        </p:txBody>
      </p:sp>
      <p:sp>
        <p:nvSpPr>
          <p:cNvPr id="4" name="Slide Number Placeholder 3"/>
          <p:cNvSpPr>
            <a:spLocks noGrp="1"/>
          </p:cNvSpPr>
          <p:nvPr>
            <p:ph type="sldNum" sz="quarter" idx="10"/>
          </p:nvPr>
        </p:nvSpPr>
        <p:spPr/>
        <p:txBody>
          <a:bodyPr/>
          <a:lstStyle/>
          <a:p>
            <a:pPr>
              <a:defRPr/>
            </a:pPr>
            <a:fld id="{6824E0B3-6B15-4C97-A14E-73051445C901}" type="slidenum">
              <a:rPr lang="en-US" smtClean="0"/>
              <a:pPr>
                <a:defRPr/>
              </a:pPr>
              <a:t>5</a:t>
            </a:fld>
            <a:endParaRPr lang="en-US" dirty="0"/>
          </a:p>
        </p:txBody>
      </p:sp>
    </p:spTree>
    <p:extLst>
      <p:ext uri="{BB962C8B-B14F-4D97-AF65-F5344CB8AC3E}">
        <p14:creationId xmlns:p14="http://schemas.microsoft.com/office/powerpoint/2010/main" val="310156425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96975" y="692150"/>
            <a:ext cx="4616450" cy="3463925"/>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6824E0B3-6B15-4C97-A14E-73051445C901}" type="slidenum">
              <a:rPr lang="en-US" smtClean="0"/>
              <a:pPr>
                <a:defRPr/>
              </a:pPr>
              <a:t>6</a:t>
            </a:fld>
            <a:endParaRPr lang="en-US" dirty="0"/>
          </a:p>
        </p:txBody>
      </p:sp>
    </p:spTree>
    <p:extLst>
      <p:ext uri="{BB962C8B-B14F-4D97-AF65-F5344CB8AC3E}">
        <p14:creationId xmlns:p14="http://schemas.microsoft.com/office/powerpoint/2010/main" val="294985682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96975" y="692150"/>
            <a:ext cx="4616450" cy="3463925"/>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6824E0B3-6B15-4C97-A14E-73051445C901}" type="slidenum">
              <a:rPr lang="en-US" smtClean="0"/>
              <a:pPr>
                <a:defRPr/>
              </a:pPr>
              <a:t>7</a:t>
            </a:fld>
            <a:endParaRPr lang="en-US" dirty="0"/>
          </a:p>
        </p:txBody>
      </p:sp>
    </p:spTree>
    <p:extLst>
      <p:ext uri="{BB962C8B-B14F-4D97-AF65-F5344CB8AC3E}">
        <p14:creationId xmlns:p14="http://schemas.microsoft.com/office/powerpoint/2010/main" val="331454667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96975" y="692150"/>
            <a:ext cx="4616450" cy="3463925"/>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6824E0B3-6B15-4C97-A14E-73051445C901}" type="slidenum">
              <a:rPr lang="en-US" smtClean="0"/>
              <a:pPr>
                <a:defRPr/>
              </a:pPr>
              <a:t>8</a:t>
            </a:fld>
            <a:endParaRPr lang="en-US" dirty="0"/>
          </a:p>
        </p:txBody>
      </p:sp>
    </p:spTree>
    <p:extLst>
      <p:ext uri="{BB962C8B-B14F-4D97-AF65-F5344CB8AC3E}">
        <p14:creationId xmlns:p14="http://schemas.microsoft.com/office/powerpoint/2010/main" val="403081846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96975" y="692150"/>
            <a:ext cx="4616450" cy="3463925"/>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6824E0B3-6B15-4C97-A14E-73051445C901}" type="slidenum">
              <a:rPr lang="en-US" smtClean="0"/>
              <a:pPr>
                <a:defRPr/>
              </a:pPr>
              <a:t>9</a:t>
            </a:fld>
            <a:endParaRPr lang="en-US" dirty="0"/>
          </a:p>
        </p:txBody>
      </p:sp>
    </p:spTree>
    <p:extLst>
      <p:ext uri="{BB962C8B-B14F-4D97-AF65-F5344CB8AC3E}">
        <p14:creationId xmlns:p14="http://schemas.microsoft.com/office/powerpoint/2010/main" val="126534746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ectangle 52"/>
          <p:cNvSpPr>
            <a:spLocks noChangeArrowheads="1"/>
          </p:cNvSpPr>
          <p:nvPr/>
        </p:nvSpPr>
        <p:spPr bwMode="auto">
          <a:xfrm>
            <a:off x="0" y="0"/>
            <a:ext cx="9144000" cy="4648200"/>
          </a:xfrm>
          <a:prstGeom prst="rect">
            <a:avLst/>
          </a:prstGeom>
          <a:solidFill>
            <a:schemeClr val="accent1"/>
          </a:solidFill>
          <a:ln w="9525">
            <a:noFill/>
            <a:miter lim="800000"/>
            <a:headEnd/>
            <a:tailEnd/>
          </a:ln>
        </p:spPr>
        <p:txBody>
          <a:bodyPr wrap="none" anchor="ctr"/>
          <a:lstStyle/>
          <a:p>
            <a:pPr>
              <a:defRPr/>
            </a:pPr>
            <a:endParaRPr lang="en-US" dirty="0"/>
          </a:p>
        </p:txBody>
      </p:sp>
      <p:sp>
        <p:nvSpPr>
          <p:cNvPr id="5" name="Line 24"/>
          <p:cNvSpPr>
            <a:spLocks noChangeShapeType="1"/>
          </p:cNvSpPr>
          <p:nvPr/>
        </p:nvSpPr>
        <p:spPr bwMode="auto">
          <a:xfrm>
            <a:off x="2106613" y="2551113"/>
            <a:ext cx="4903787" cy="0"/>
          </a:xfrm>
          <a:prstGeom prst="line">
            <a:avLst/>
          </a:prstGeom>
          <a:noFill/>
          <a:ln w="9525">
            <a:solidFill>
              <a:schemeClr val="bg1"/>
            </a:solidFill>
            <a:round/>
            <a:headEnd/>
            <a:tailEnd/>
          </a:ln>
        </p:spPr>
        <p:txBody>
          <a:bodyPr wrap="none" anchor="ctr"/>
          <a:lstStyle/>
          <a:p>
            <a:pPr>
              <a:defRPr/>
            </a:pPr>
            <a:endParaRPr lang="en-US" dirty="0"/>
          </a:p>
        </p:txBody>
      </p:sp>
      <p:sp>
        <p:nvSpPr>
          <p:cNvPr id="6" name="Line 53"/>
          <p:cNvSpPr>
            <a:spLocks noChangeShapeType="1"/>
          </p:cNvSpPr>
          <p:nvPr/>
        </p:nvSpPr>
        <p:spPr bwMode="auto">
          <a:xfrm>
            <a:off x="0" y="4648200"/>
            <a:ext cx="9144000" cy="0"/>
          </a:xfrm>
          <a:prstGeom prst="line">
            <a:avLst/>
          </a:prstGeom>
          <a:noFill/>
          <a:ln w="47625">
            <a:solidFill>
              <a:schemeClr val="tx1"/>
            </a:solidFill>
            <a:round/>
            <a:headEnd/>
            <a:tailEnd/>
          </a:ln>
        </p:spPr>
        <p:txBody>
          <a:bodyPr wrap="none" anchor="ctr"/>
          <a:lstStyle/>
          <a:p>
            <a:pPr>
              <a:defRPr/>
            </a:pPr>
            <a:endParaRPr lang="en-US" dirty="0"/>
          </a:p>
        </p:txBody>
      </p:sp>
      <p:sp>
        <p:nvSpPr>
          <p:cNvPr id="3075" name="Rectangle 3"/>
          <p:cNvSpPr>
            <a:spLocks noGrp="1" noChangeArrowheads="1"/>
          </p:cNvSpPr>
          <p:nvPr>
            <p:ph type="subTitle" idx="1"/>
          </p:nvPr>
        </p:nvSpPr>
        <p:spPr>
          <a:xfrm>
            <a:off x="457201" y="1763714"/>
            <a:ext cx="8226425" cy="508000"/>
          </a:xfrm>
        </p:spPr>
        <p:txBody>
          <a:bodyPr anchor="ctr"/>
          <a:lstStyle>
            <a:lvl1pPr marL="0" indent="0" algn="ctr">
              <a:buFontTx/>
              <a:buNone/>
              <a:defRPr>
                <a:solidFill>
                  <a:schemeClr val="bg1"/>
                </a:solidFill>
              </a:defRPr>
            </a:lvl1pPr>
          </a:lstStyle>
          <a:p>
            <a:r>
              <a:rPr lang="en-US"/>
              <a:t>Click to edit Master subtitle style</a:t>
            </a:r>
          </a:p>
        </p:txBody>
      </p:sp>
      <p:sp>
        <p:nvSpPr>
          <p:cNvPr id="3091" name="Rectangle 19"/>
          <p:cNvSpPr>
            <a:spLocks noGrp="1" noChangeArrowheads="1"/>
          </p:cNvSpPr>
          <p:nvPr>
            <p:ph type="ctrTitle" sz="quarter"/>
          </p:nvPr>
        </p:nvSpPr>
        <p:spPr>
          <a:xfrm>
            <a:off x="455614" y="1014414"/>
            <a:ext cx="8226425" cy="776287"/>
          </a:xfrm>
        </p:spPr>
        <p:txBody>
          <a:bodyPr/>
          <a:lstStyle>
            <a:lvl1pPr algn="ctr">
              <a:defRPr sz="4200" b="0">
                <a:solidFill>
                  <a:schemeClr val="bg1"/>
                </a:solidFill>
              </a:defRPr>
            </a:lvl1pPr>
          </a:lstStyle>
          <a:p>
            <a:r>
              <a:rPr lang="en-US"/>
              <a:t>Click to edit Master 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7315200" y="152400"/>
            <a:ext cx="1600200" cy="304800"/>
          </a:xfrm>
          <a:prstGeom prst="rect">
            <a:avLst/>
          </a:prstGeom>
        </p:spPr>
        <p:txBody>
          <a:bodyPr/>
          <a:lstStyle>
            <a:lvl1pPr>
              <a:defRPr/>
            </a:lvl1pPr>
          </a:lstStyle>
          <a:p>
            <a:pPr>
              <a:defRPr/>
            </a:pPr>
            <a:endParaRPr lang="en-US" sz="1400" i="1" dirty="0"/>
          </a:p>
        </p:txBody>
      </p:sp>
      <p:sp>
        <p:nvSpPr>
          <p:cNvPr id="5" name="Footer Placeholder 4"/>
          <p:cNvSpPr>
            <a:spLocks noGrp="1"/>
          </p:cNvSpPr>
          <p:nvPr>
            <p:ph type="ftr" sz="quarter" idx="11"/>
          </p:nvPr>
        </p:nvSpPr>
        <p:spPr>
          <a:xfrm>
            <a:off x="228600" y="152400"/>
            <a:ext cx="4953000" cy="304800"/>
          </a:xfrm>
          <a:prstGeom prst="rect">
            <a:avLst/>
          </a:prstGeom>
        </p:spPr>
        <p:txBody>
          <a:bodyPr/>
          <a:lstStyle>
            <a:lvl1pPr>
              <a:defRPr/>
            </a:lvl1pPr>
          </a:lstStyle>
          <a:p>
            <a:pPr>
              <a:defRPr/>
            </a:pPr>
            <a:endParaRPr lang="en-US" sz="1400" i="1"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811214"/>
            <a:ext cx="1778000" cy="50800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524000" y="811214"/>
            <a:ext cx="5181600" cy="50800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7315200" y="152400"/>
            <a:ext cx="1600200" cy="304800"/>
          </a:xfrm>
          <a:prstGeom prst="rect">
            <a:avLst/>
          </a:prstGeom>
        </p:spPr>
        <p:txBody>
          <a:bodyPr/>
          <a:lstStyle>
            <a:lvl1pPr>
              <a:defRPr/>
            </a:lvl1pPr>
          </a:lstStyle>
          <a:p>
            <a:pPr>
              <a:defRPr/>
            </a:pPr>
            <a:endParaRPr lang="en-US" sz="1400" i="1" dirty="0"/>
          </a:p>
        </p:txBody>
      </p:sp>
      <p:sp>
        <p:nvSpPr>
          <p:cNvPr id="5" name="Footer Placeholder 4"/>
          <p:cNvSpPr>
            <a:spLocks noGrp="1"/>
          </p:cNvSpPr>
          <p:nvPr>
            <p:ph type="ftr" sz="quarter" idx="11"/>
          </p:nvPr>
        </p:nvSpPr>
        <p:spPr>
          <a:xfrm>
            <a:off x="228600" y="152400"/>
            <a:ext cx="4953000" cy="304800"/>
          </a:xfrm>
          <a:prstGeom prst="rect">
            <a:avLst/>
          </a:prstGeom>
        </p:spPr>
        <p:txBody>
          <a:bodyPr/>
          <a:lstStyle>
            <a:lvl1pPr>
              <a:defRPr/>
            </a:lvl1pPr>
          </a:lstStyle>
          <a:p>
            <a:pPr>
              <a:defRPr/>
            </a:pPr>
            <a:endParaRPr lang="en-US" sz="1400" i="1"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6"/>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endParaRPr lang="en-US">
              <a:solidFill>
                <a:prstClr val="black">
                  <a:tint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lvl1pPr>
              <a:defRPr/>
            </a:lvl1pPr>
          </a:lstStyle>
          <a:p>
            <a:pPr>
              <a:defRPr/>
            </a:pPr>
            <a:fld id="{D6DEC3CE-DF5D-485C-B655-CAAC63A79E18}" type="slidenum">
              <a:rPr lang="en-US">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46609560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endParaRPr lang="en-US">
              <a:solidFill>
                <a:prstClr val="black">
                  <a:tint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lvl1pPr>
              <a:defRPr/>
            </a:lvl1pPr>
          </a:lstStyle>
          <a:p>
            <a:pPr>
              <a:defRPr/>
            </a:pPr>
            <a:fld id="{26CE377B-C511-4EAE-A9FB-16392F255578}" type="slidenum">
              <a:rPr lang="en-US">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137689955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4"/>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endParaRPr lang="en-US">
              <a:solidFill>
                <a:prstClr val="black">
                  <a:tint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lvl1pPr>
              <a:defRPr/>
            </a:lvl1pPr>
          </a:lstStyle>
          <a:p>
            <a:pPr>
              <a:defRPr/>
            </a:pPr>
            <a:fld id="{B4171972-8A47-426E-AA2B-A11330CD7B33}" type="slidenum">
              <a:rPr lang="en-US">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121726319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1"/>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1"/>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endParaRPr lang="en-US">
              <a:solidFill>
                <a:prstClr val="black">
                  <a:tint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7" name="Slide Number Placeholder 5"/>
          <p:cNvSpPr>
            <a:spLocks noGrp="1"/>
          </p:cNvSpPr>
          <p:nvPr>
            <p:ph type="sldNum" sz="quarter" idx="12"/>
          </p:nvPr>
        </p:nvSpPr>
        <p:spPr/>
        <p:txBody>
          <a:bodyPr/>
          <a:lstStyle>
            <a:lvl1pPr>
              <a:defRPr/>
            </a:lvl1pPr>
          </a:lstStyle>
          <a:p>
            <a:pPr>
              <a:defRPr/>
            </a:pPr>
            <a:fld id="{B8EE39B4-1FA2-4537-AF19-2F8BF4764279}" type="slidenum">
              <a:rPr lang="en-US">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25581652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1"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1"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6"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6"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endParaRPr lang="en-US">
              <a:solidFill>
                <a:prstClr val="black">
                  <a:tint val="75000"/>
                </a:prstClr>
              </a:solidFill>
            </a:endParaRPr>
          </a:p>
        </p:txBody>
      </p:sp>
      <p:sp>
        <p:nvSpPr>
          <p:cNvPr id="8"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9" name="Slide Number Placeholder 5"/>
          <p:cNvSpPr>
            <a:spLocks noGrp="1"/>
          </p:cNvSpPr>
          <p:nvPr>
            <p:ph type="sldNum" sz="quarter" idx="12"/>
          </p:nvPr>
        </p:nvSpPr>
        <p:spPr/>
        <p:txBody>
          <a:bodyPr/>
          <a:lstStyle>
            <a:lvl1pPr>
              <a:defRPr/>
            </a:lvl1pPr>
          </a:lstStyle>
          <a:p>
            <a:pPr>
              <a:defRPr/>
            </a:pPr>
            <a:fld id="{B9D5EBC8-EA66-4DE0-8941-E6F104136A30}" type="slidenum">
              <a:rPr lang="en-US">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153171740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endParaRPr lang="en-US">
              <a:solidFill>
                <a:prstClr val="black">
                  <a:tint val="75000"/>
                </a:prstClr>
              </a:solidFill>
            </a:endParaRPr>
          </a:p>
        </p:txBody>
      </p:sp>
      <p:sp>
        <p:nvSpPr>
          <p:cNvPr id="4"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5" name="Slide Number Placeholder 5"/>
          <p:cNvSpPr>
            <a:spLocks noGrp="1"/>
          </p:cNvSpPr>
          <p:nvPr>
            <p:ph type="sldNum" sz="quarter" idx="12"/>
          </p:nvPr>
        </p:nvSpPr>
        <p:spPr/>
        <p:txBody>
          <a:bodyPr/>
          <a:lstStyle>
            <a:lvl1pPr>
              <a:defRPr/>
            </a:lvl1pPr>
          </a:lstStyle>
          <a:p>
            <a:pPr>
              <a:defRPr/>
            </a:pPr>
            <a:fld id="{020EF7A0-86F2-41DE-8C6D-0470F5537C78}" type="slidenum">
              <a:rPr lang="en-US">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120923611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endParaRPr lang="en-US">
              <a:solidFill>
                <a:prstClr val="black">
                  <a:tint val="75000"/>
                </a:prstClr>
              </a:solidFill>
            </a:endParaRPr>
          </a:p>
        </p:txBody>
      </p:sp>
      <p:sp>
        <p:nvSpPr>
          <p:cNvPr id="3"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4" name="Slide Number Placeholder 5"/>
          <p:cNvSpPr>
            <a:spLocks noGrp="1"/>
          </p:cNvSpPr>
          <p:nvPr>
            <p:ph type="sldNum" sz="quarter" idx="12"/>
          </p:nvPr>
        </p:nvSpPr>
        <p:spPr/>
        <p:txBody>
          <a:bodyPr/>
          <a:lstStyle>
            <a:lvl1pPr>
              <a:defRPr/>
            </a:lvl1pPr>
          </a:lstStyle>
          <a:p>
            <a:pPr>
              <a:defRPr/>
            </a:pPr>
            <a:fld id="{56945774-478C-4F2E-B3F4-000CF80B97C3}" type="slidenum">
              <a:rPr lang="en-US">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108658929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1"/>
            <a:ext cx="5111751"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1" y="1435101"/>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endParaRPr lang="en-US">
              <a:solidFill>
                <a:prstClr val="black">
                  <a:tint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7" name="Slide Number Placeholder 5"/>
          <p:cNvSpPr>
            <a:spLocks noGrp="1"/>
          </p:cNvSpPr>
          <p:nvPr>
            <p:ph type="sldNum" sz="quarter" idx="12"/>
          </p:nvPr>
        </p:nvSpPr>
        <p:spPr/>
        <p:txBody>
          <a:bodyPr/>
          <a:lstStyle>
            <a:lvl1pPr>
              <a:defRPr/>
            </a:lvl1pPr>
          </a:lstStyle>
          <a:p>
            <a:pPr>
              <a:defRPr/>
            </a:pPr>
            <a:fld id="{9E653AA9-F450-4B8F-BFCF-AEF3ADD74868}" type="slidenum">
              <a:rPr lang="en-US">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118018939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0" y="609600"/>
            <a:ext cx="8458200" cy="1143000"/>
          </a:xfrm>
        </p:spPr>
        <p:txBody>
          <a:bodyPr/>
          <a:lstStyle/>
          <a:p>
            <a:r>
              <a:rPr lang="en-US" smtClean="0"/>
              <a:t>Click to edit Master title style</a:t>
            </a:r>
            <a:endParaRPr lang="en-US"/>
          </a:p>
        </p:txBody>
      </p:sp>
      <p:sp>
        <p:nvSpPr>
          <p:cNvPr id="3" name="Content Placeholder 2"/>
          <p:cNvSpPr>
            <a:spLocks noGrp="1"/>
          </p:cNvSpPr>
          <p:nvPr>
            <p:ph idx="1"/>
          </p:nvPr>
        </p:nvSpPr>
        <p:spPr>
          <a:xfrm>
            <a:off x="381000" y="1752600"/>
            <a:ext cx="8077200" cy="40386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1"/>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9"/>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endParaRPr lang="en-US">
              <a:solidFill>
                <a:prstClr val="black">
                  <a:tint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7" name="Slide Number Placeholder 5"/>
          <p:cNvSpPr>
            <a:spLocks noGrp="1"/>
          </p:cNvSpPr>
          <p:nvPr>
            <p:ph type="sldNum" sz="quarter" idx="12"/>
          </p:nvPr>
        </p:nvSpPr>
        <p:spPr/>
        <p:txBody>
          <a:bodyPr/>
          <a:lstStyle>
            <a:lvl1pPr>
              <a:defRPr/>
            </a:lvl1pPr>
          </a:lstStyle>
          <a:p>
            <a:pPr>
              <a:defRPr/>
            </a:pPr>
            <a:fld id="{A3DB2794-A610-4996-AB64-BA2C836EB802}" type="slidenum">
              <a:rPr lang="en-US">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229926670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endParaRPr lang="en-US">
              <a:solidFill>
                <a:prstClr val="black">
                  <a:tint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lvl1pPr>
              <a:defRPr/>
            </a:lvl1pPr>
          </a:lstStyle>
          <a:p>
            <a:pPr>
              <a:defRPr/>
            </a:pPr>
            <a:fld id="{DB547F70-82F6-4858-8924-861DAD5B38BC}" type="slidenum">
              <a:rPr lang="en-US">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119060281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9"/>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endParaRPr lang="en-US">
              <a:solidFill>
                <a:prstClr val="black">
                  <a:tint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lvl1pPr>
              <a:defRPr/>
            </a:lvl1pPr>
          </a:lstStyle>
          <a:p>
            <a:pPr>
              <a:defRPr/>
            </a:pPr>
            <a:fld id="{6B887B3D-E357-4680-A88C-8C9C0B9A3A48}" type="slidenum">
              <a:rPr lang="en-US">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11129476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4"/>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a:xfrm>
            <a:off x="7315200" y="152400"/>
            <a:ext cx="1600200" cy="304800"/>
          </a:xfrm>
          <a:prstGeom prst="rect">
            <a:avLst/>
          </a:prstGeom>
        </p:spPr>
        <p:txBody>
          <a:bodyPr/>
          <a:lstStyle>
            <a:lvl1pPr>
              <a:defRPr/>
            </a:lvl1pPr>
          </a:lstStyle>
          <a:p>
            <a:pPr>
              <a:defRPr/>
            </a:pPr>
            <a:endParaRPr lang="en-US" sz="1400" i="1" dirty="0"/>
          </a:p>
        </p:txBody>
      </p:sp>
      <p:sp>
        <p:nvSpPr>
          <p:cNvPr id="5" name="Footer Placeholder 4"/>
          <p:cNvSpPr>
            <a:spLocks noGrp="1"/>
          </p:cNvSpPr>
          <p:nvPr>
            <p:ph type="ftr" sz="quarter" idx="11"/>
          </p:nvPr>
        </p:nvSpPr>
        <p:spPr>
          <a:xfrm>
            <a:off x="228600" y="152400"/>
            <a:ext cx="4953000" cy="304800"/>
          </a:xfrm>
          <a:prstGeom prst="rect">
            <a:avLst/>
          </a:prstGeom>
        </p:spPr>
        <p:txBody>
          <a:bodyPr/>
          <a:lstStyle>
            <a:lvl1pPr>
              <a:defRPr/>
            </a:lvl1pPr>
          </a:lstStyle>
          <a:p>
            <a:pPr>
              <a:defRPr/>
            </a:pPr>
            <a:endParaRPr lang="en-US" sz="1400" i="1"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0" y="609600"/>
            <a:ext cx="7110413" cy="1143000"/>
          </a:xfrm>
        </p:spPr>
        <p:txBody>
          <a:bodyPr/>
          <a:lstStyle/>
          <a:p>
            <a:r>
              <a:rPr lang="en-US" smtClean="0"/>
              <a:t>Click to edit Master title style</a:t>
            </a:r>
            <a:endParaRPr lang="en-US"/>
          </a:p>
        </p:txBody>
      </p:sp>
      <p:sp>
        <p:nvSpPr>
          <p:cNvPr id="3" name="Content Placeholder 2"/>
          <p:cNvSpPr>
            <a:spLocks noGrp="1"/>
          </p:cNvSpPr>
          <p:nvPr>
            <p:ph sz="half" idx="1"/>
          </p:nvPr>
        </p:nvSpPr>
        <p:spPr>
          <a:xfrm>
            <a:off x="1" y="1752600"/>
            <a:ext cx="3478212" cy="4038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156200" y="1852613"/>
            <a:ext cx="3479800" cy="4038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a:xfrm>
            <a:off x="7315200" y="152400"/>
            <a:ext cx="1600200" cy="304800"/>
          </a:xfrm>
          <a:prstGeom prst="rect">
            <a:avLst/>
          </a:prstGeom>
        </p:spPr>
        <p:txBody>
          <a:bodyPr/>
          <a:lstStyle>
            <a:lvl1pPr>
              <a:defRPr/>
            </a:lvl1pPr>
          </a:lstStyle>
          <a:p>
            <a:pPr>
              <a:defRPr/>
            </a:pPr>
            <a:endParaRPr lang="en-US" sz="1400" i="1" dirty="0"/>
          </a:p>
        </p:txBody>
      </p:sp>
      <p:sp>
        <p:nvSpPr>
          <p:cNvPr id="6" name="Footer Placeholder 5"/>
          <p:cNvSpPr>
            <a:spLocks noGrp="1"/>
          </p:cNvSpPr>
          <p:nvPr>
            <p:ph type="ftr" sz="quarter" idx="11"/>
          </p:nvPr>
        </p:nvSpPr>
        <p:spPr>
          <a:xfrm>
            <a:off x="228600" y="152400"/>
            <a:ext cx="4953000" cy="304800"/>
          </a:xfrm>
          <a:prstGeom prst="rect">
            <a:avLst/>
          </a:prstGeom>
        </p:spPr>
        <p:txBody>
          <a:bodyPr/>
          <a:lstStyle>
            <a:lvl1pPr>
              <a:defRPr/>
            </a:lvl1pPr>
          </a:lstStyle>
          <a:p>
            <a:pPr>
              <a:defRPr/>
            </a:pPr>
            <a:endParaRPr lang="en-US" sz="1400" i="1"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1"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1"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6"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6"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a:xfrm>
            <a:off x="7315200" y="152400"/>
            <a:ext cx="1600200" cy="304800"/>
          </a:xfrm>
          <a:prstGeom prst="rect">
            <a:avLst/>
          </a:prstGeom>
        </p:spPr>
        <p:txBody>
          <a:bodyPr/>
          <a:lstStyle>
            <a:lvl1pPr>
              <a:defRPr/>
            </a:lvl1pPr>
          </a:lstStyle>
          <a:p>
            <a:pPr>
              <a:defRPr/>
            </a:pPr>
            <a:endParaRPr lang="en-US" sz="1400" i="1" dirty="0"/>
          </a:p>
        </p:txBody>
      </p:sp>
      <p:sp>
        <p:nvSpPr>
          <p:cNvPr id="8" name="Footer Placeholder 7"/>
          <p:cNvSpPr>
            <a:spLocks noGrp="1"/>
          </p:cNvSpPr>
          <p:nvPr>
            <p:ph type="ftr" sz="quarter" idx="11"/>
          </p:nvPr>
        </p:nvSpPr>
        <p:spPr>
          <a:xfrm>
            <a:off x="228600" y="152400"/>
            <a:ext cx="4953000" cy="304800"/>
          </a:xfrm>
          <a:prstGeom prst="rect">
            <a:avLst/>
          </a:prstGeom>
        </p:spPr>
        <p:txBody>
          <a:bodyPr/>
          <a:lstStyle>
            <a:lvl1pPr>
              <a:defRPr/>
            </a:lvl1pPr>
          </a:lstStyle>
          <a:p>
            <a:pPr>
              <a:defRPr/>
            </a:pPr>
            <a:endParaRPr lang="en-US" sz="1400" i="1"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0" y="685800"/>
            <a:ext cx="7110413" cy="1143000"/>
          </a:xfrm>
        </p:spPr>
        <p:txBody>
          <a:bodyPr/>
          <a:lstStyle/>
          <a:p>
            <a:r>
              <a:rPr lang="en-US" smtClean="0"/>
              <a:t>Click to edit Master title style</a:t>
            </a:r>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1"/>
            <a:ext cx="5111751"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1" y="1435101"/>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7315200" y="152400"/>
            <a:ext cx="1600200" cy="304800"/>
          </a:xfrm>
          <a:prstGeom prst="rect">
            <a:avLst/>
          </a:prstGeom>
        </p:spPr>
        <p:txBody>
          <a:bodyPr/>
          <a:lstStyle>
            <a:lvl1pPr>
              <a:defRPr/>
            </a:lvl1pPr>
          </a:lstStyle>
          <a:p>
            <a:pPr>
              <a:defRPr/>
            </a:pPr>
            <a:endParaRPr lang="en-US" sz="1400" i="1" dirty="0"/>
          </a:p>
        </p:txBody>
      </p:sp>
      <p:sp>
        <p:nvSpPr>
          <p:cNvPr id="6" name="Footer Placeholder 5"/>
          <p:cNvSpPr>
            <a:spLocks noGrp="1"/>
          </p:cNvSpPr>
          <p:nvPr>
            <p:ph type="ftr" sz="quarter" idx="11"/>
          </p:nvPr>
        </p:nvSpPr>
        <p:spPr>
          <a:xfrm>
            <a:off x="228600" y="152400"/>
            <a:ext cx="4953000" cy="304800"/>
          </a:xfrm>
          <a:prstGeom prst="rect">
            <a:avLst/>
          </a:prstGeom>
        </p:spPr>
        <p:txBody>
          <a:bodyPr/>
          <a:lstStyle>
            <a:lvl1pPr>
              <a:defRPr/>
            </a:lvl1pPr>
          </a:lstStyle>
          <a:p>
            <a:pPr>
              <a:defRPr/>
            </a:pPr>
            <a:endParaRPr lang="en-US" sz="1400" i="1"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1"/>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smtClean="0"/>
          </a:p>
        </p:txBody>
      </p:sp>
      <p:sp>
        <p:nvSpPr>
          <p:cNvPr id="4" name="Text Placeholder 3"/>
          <p:cNvSpPr>
            <a:spLocks noGrp="1"/>
          </p:cNvSpPr>
          <p:nvPr>
            <p:ph type="body" sz="half" idx="2"/>
          </p:nvPr>
        </p:nvSpPr>
        <p:spPr>
          <a:xfrm>
            <a:off x="1792288" y="5367339"/>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7315200" y="152400"/>
            <a:ext cx="1600200" cy="304800"/>
          </a:xfrm>
          <a:prstGeom prst="rect">
            <a:avLst/>
          </a:prstGeom>
        </p:spPr>
        <p:txBody>
          <a:bodyPr/>
          <a:lstStyle>
            <a:lvl1pPr>
              <a:defRPr/>
            </a:lvl1pPr>
          </a:lstStyle>
          <a:p>
            <a:pPr>
              <a:defRPr/>
            </a:pPr>
            <a:endParaRPr lang="en-US" sz="1400" i="1" dirty="0"/>
          </a:p>
        </p:txBody>
      </p:sp>
      <p:sp>
        <p:nvSpPr>
          <p:cNvPr id="6" name="Footer Placeholder 5"/>
          <p:cNvSpPr>
            <a:spLocks noGrp="1"/>
          </p:cNvSpPr>
          <p:nvPr>
            <p:ph type="ftr" sz="quarter" idx="11"/>
          </p:nvPr>
        </p:nvSpPr>
        <p:spPr>
          <a:xfrm>
            <a:off x="228600" y="152400"/>
            <a:ext cx="4953000" cy="304800"/>
          </a:xfrm>
          <a:prstGeom prst="rect">
            <a:avLst/>
          </a:prstGeom>
        </p:spPr>
        <p:txBody>
          <a:bodyPr/>
          <a:lstStyle>
            <a:lvl1pPr>
              <a:defRPr/>
            </a:lvl1pPr>
          </a:lstStyle>
          <a:p>
            <a:pPr>
              <a:defRPr/>
            </a:pPr>
            <a:endParaRPr lang="en-US" sz="1400" i="1"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63" name="Rectangle 39"/>
          <p:cNvSpPr>
            <a:spLocks noChangeArrowheads="1"/>
          </p:cNvSpPr>
          <p:nvPr/>
        </p:nvSpPr>
        <p:spPr bwMode="auto">
          <a:xfrm>
            <a:off x="533400" y="6172200"/>
            <a:ext cx="8610600" cy="685800"/>
          </a:xfrm>
          <a:prstGeom prst="rect">
            <a:avLst/>
          </a:prstGeom>
          <a:solidFill>
            <a:schemeClr val="bg1"/>
          </a:solidFill>
          <a:ln w="9525">
            <a:noFill/>
            <a:miter lim="800000"/>
            <a:headEnd/>
            <a:tailEnd/>
          </a:ln>
        </p:spPr>
        <p:txBody>
          <a:bodyPr wrap="none" anchor="ctr"/>
          <a:lstStyle/>
          <a:p>
            <a:pPr>
              <a:defRPr/>
            </a:pPr>
            <a:endParaRPr lang="en-US" dirty="0"/>
          </a:p>
        </p:txBody>
      </p:sp>
      <p:sp>
        <p:nvSpPr>
          <p:cNvPr id="1027" name="Rectangle 2"/>
          <p:cNvSpPr>
            <a:spLocks noGrp="1" noChangeArrowheads="1"/>
          </p:cNvSpPr>
          <p:nvPr>
            <p:ph type="title"/>
          </p:nvPr>
        </p:nvSpPr>
        <p:spPr bwMode="auto">
          <a:xfrm>
            <a:off x="1524000" y="811213"/>
            <a:ext cx="7110413"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dirty="0" smtClean="0"/>
              <a:t>Click to edit Master title style</a:t>
            </a:r>
          </a:p>
        </p:txBody>
      </p:sp>
      <p:sp>
        <p:nvSpPr>
          <p:cNvPr id="1028" name="Rectangle 3"/>
          <p:cNvSpPr>
            <a:spLocks noGrp="1" noChangeArrowheads="1"/>
          </p:cNvSpPr>
          <p:nvPr>
            <p:ph type="body" idx="1"/>
          </p:nvPr>
        </p:nvSpPr>
        <p:spPr bwMode="auto">
          <a:xfrm>
            <a:off x="1525589" y="1852613"/>
            <a:ext cx="7110412" cy="40386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p:txBody>
      </p:sp>
      <p:sp>
        <p:nvSpPr>
          <p:cNvPr id="1060" name="Line 36"/>
          <p:cNvSpPr>
            <a:spLocks noChangeShapeType="1"/>
          </p:cNvSpPr>
          <p:nvPr/>
        </p:nvSpPr>
        <p:spPr bwMode="auto">
          <a:xfrm>
            <a:off x="0" y="442913"/>
            <a:ext cx="9144000" cy="0"/>
          </a:xfrm>
          <a:prstGeom prst="line">
            <a:avLst/>
          </a:prstGeom>
          <a:noFill/>
          <a:ln w="9525">
            <a:solidFill>
              <a:schemeClr val="bg2"/>
            </a:solidFill>
            <a:round/>
            <a:headEnd/>
            <a:tailEnd/>
          </a:ln>
        </p:spPr>
        <p:txBody>
          <a:bodyPr wrap="none" anchor="ctr"/>
          <a:lstStyle/>
          <a:p>
            <a:pPr>
              <a:defRPr/>
            </a:pPr>
            <a:endParaRPr lang="en-US" dirty="0"/>
          </a:p>
        </p:txBody>
      </p:sp>
      <p:sp>
        <p:nvSpPr>
          <p:cNvPr id="1061" name="Line 37"/>
          <p:cNvSpPr>
            <a:spLocks noChangeShapeType="1"/>
          </p:cNvSpPr>
          <p:nvPr/>
        </p:nvSpPr>
        <p:spPr bwMode="auto">
          <a:xfrm>
            <a:off x="0" y="6156325"/>
            <a:ext cx="9144000" cy="0"/>
          </a:xfrm>
          <a:prstGeom prst="line">
            <a:avLst/>
          </a:prstGeom>
          <a:noFill/>
          <a:ln w="47625">
            <a:solidFill>
              <a:schemeClr val="accent2"/>
            </a:solidFill>
            <a:round/>
            <a:headEnd/>
            <a:tailEnd/>
          </a:ln>
        </p:spPr>
        <p:txBody>
          <a:bodyPr wrap="none" anchor="ctr"/>
          <a:lstStyle/>
          <a:p>
            <a:pPr>
              <a:defRPr/>
            </a:pPr>
            <a:endParaRPr lang="en-US" dirty="0"/>
          </a:p>
        </p:txBody>
      </p:sp>
    </p:spTree>
  </p:cSld>
  <p:clrMap bg1="lt1" tx1="dk1" bg2="lt2" tx2="dk2" accent1="accent1" accent2="accent2" accent3="accent3" accent4="accent4" accent5="accent5" accent6="accent6" hlink="hlink" folHlink="folHlink"/>
  <p:sldLayoutIdLst>
    <p:sldLayoutId id="2147483693" r:id="rId1"/>
    <p:sldLayoutId id="2147483694" r:id="rId2"/>
    <p:sldLayoutId id="2147483695" r:id="rId3"/>
    <p:sldLayoutId id="2147483696" r:id="rId4"/>
    <p:sldLayoutId id="2147483697" r:id="rId5"/>
    <p:sldLayoutId id="2147483698" r:id="rId6"/>
    <p:sldLayoutId id="2147483699" r:id="rId7"/>
    <p:sldLayoutId id="2147483700" r:id="rId8"/>
    <p:sldLayoutId id="2147483701" r:id="rId9"/>
    <p:sldLayoutId id="2147483702" r:id="rId10"/>
    <p:sldLayoutId id="2147483703" r:id="rId11"/>
  </p:sldLayoutIdLst>
  <p:hf hdr="0" ftr="0" dt="0"/>
  <p:txStyles>
    <p:titleStyle>
      <a:lvl1pPr algn="l" rtl="0" eaLnBrk="0" fontAlgn="base" hangingPunct="0">
        <a:spcBef>
          <a:spcPct val="0"/>
        </a:spcBef>
        <a:spcAft>
          <a:spcPct val="0"/>
        </a:spcAft>
        <a:defRPr sz="3400" b="1">
          <a:solidFill>
            <a:schemeClr val="tx1"/>
          </a:solidFill>
          <a:latin typeface="+mj-lt"/>
          <a:ea typeface="+mj-ea"/>
          <a:cs typeface="+mj-cs"/>
        </a:defRPr>
      </a:lvl1pPr>
      <a:lvl2pPr algn="l" rtl="0" eaLnBrk="0" fontAlgn="base" hangingPunct="0">
        <a:spcBef>
          <a:spcPct val="0"/>
        </a:spcBef>
        <a:spcAft>
          <a:spcPct val="0"/>
        </a:spcAft>
        <a:defRPr sz="3400" b="1">
          <a:solidFill>
            <a:schemeClr val="accent1"/>
          </a:solidFill>
          <a:latin typeface="Arial" charset="0"/>
          <a:ea typeface="ＭＳ Ｐゴシック" pitchFamily="1" charset="-128"/>
        </a:defRPr>
      </a:lvl2pPr>
      <a:lvl3pPr algn="l" rtl="0" eaLnBrk="0" fontAlgn="base" hangingPunct="0">
        <a:spcBef>
          <a:spcPct val="0"/>
        </a:spcBef>
        <a:spcAft>
          <a:spcPct val="0"/>
        </a:spcAft>
        <a:defRPr sz="3400" b="1">
          <a:solidFill>
            <a:schemeClr val="accent1"/>
          </a:solidFill>
          <a:latin typeface="Arial" charset="0"/>
          <a:ea typeface="ＭＳ Ｐゴシック" pitchFamily="1" charset="-128"/>
        </a:defRPr>
      </a:lvl3pPr>
      <a:lvl4pPr algn="l" rtl="0" eaLnBrk="0" fontAlgn="base" hangingPunct="0">
        <a:spcBef>
          <a:spcPct val="0"/>
        </a:spcBef>
        <a:spcAft>
          <a:spcPct val="0"/>
        </a:spcAft>
        <a:defRPr sz="3400" b="1">
          <a:solidFill>
            <a:schemeClr val="accent1"/>
          </a:solidFill>
          <a:latin typeface="Arial" charset="0"/>
          <a:ea typeface="ＭＳ Ｐゴシック" pitchFamily="1" charset="-128"/>
        </a:defRPr>
      </a:lvl4pPr>
      <a:lvl5pPr algn="l" rtl="0" eaLnBrk="0" fontAlgn="base" hangingPunct="0">
        <a:spcBef>
          <a:spcPct val="0"/>
        </a:spcBef>
        <a:spcAft>
          <a:spcPct val="0"/>
        </a:spcAft>
        <a:defRPr sz="3400" b="1">
          <a:solidFill>
            <a:schemeClr val="accent1"/>
          </a:solidFill>
          <a:latin typeface="Arial" charset="0"/>
          <a:ea typeface="ＭＳ Ｐゴシック" pitchFamily="1" charset="-128"/>
        </a:defRPr>
      </a:lvl5pPr>
      <a:lvl6pPr marL="457200" algn="l" rtl="0" fontAlgn="base">
        <a:spcBef>
          <a:spcPct val="0"/>
        </a:spcBef>
        <a:spcAft>
          <a:spcPct val="0"/>
        </a:spcAft>
        <a:defRPr sz="3400" b="1">
          <a:solidFill>
            <a:schemeClr val="accent1"/>
          </a:solidFill>
          <a:latin typeface="Arial" charset="0"/>
          <a:ea typeface="ＭＳ Ｐゴシック" pitchFamily="1" charset="-128"/>
        </a:defRPr>
      </a:lvl6pPr>
      <a:lvl7pPr marL="914400" algn="l" rtl="0" fontAlgn="base">
        <a:spcBef>
          <a:spcPct val="0"/>
        </a:spcBef>
        <a:spcAft>
          <a:spcPct val="0"/>
        </a:spcAft>
        <a:defRPr sz="3400" b="1">
          <a:solidFill>
            <a:schemeClr val="accent1"/>
          </a:solidFill>
          <a:latin typeface="Arial" charset="0"/>
          <a:ea typeface="ＭＳ Ｐゴシック" pitchFamily="1" charset="-128"/>
        </a:defRPr>
      </a:lvl7pPr>
      <a:lvl8pPr marL="1371600" algn="l" rtl="0" fontAlgn="base">
        <a:spcBef>
          <a:spcPct val="0"/>
        </a:spcBef>
        <a:spcAft>
          <a:spcPct val="0"/>
        </a:spcAft>
        <a:defRPr sz="3400" b="1">
          <a:solidFill>
            <a:schemeClr val="accent1"/>
          </a:solidFill>
          <a:latin typeface="Arial" charset="0"/>
          <a:ea typeface="ＭＳ Ｐゴシック" pitchFamily="1" charset="-128"/>
        </a:defRPr>
      </a:lvl8pPr>
      <a:lvl9pPr marL="1828800" algn="l" rtl="0" fontAlgn="base">
        <a:spcBef>
          <a:spcPct val="0"/>
        </a:spcBef>
        <a:spcAft>
          <a:spcPct val="0"/>
        </a:spcAft>
        <a:defRPr sz="3400" b="1">
          <a:solidFill>
            <a:schemeClr val="accent1"/>
          </a:solidFill>
          <a:latin typeface="Arial" charset="0"/>
          <a:ea typeface="ＭＳ Ｐゴシック" pitchFamily="1" charset="-128"/>
        </a:defRPr>
      </a:lvl9pPr>
    </p:titleStyle>
    <p:bodyStyle>
      <a:lvl1pPr marL="342900" indent="-342900" algn="l" rtl="0" eaLnBrk="0" fontAlgn="base" hangingPunct="0">
        <a:spcBef>
          <a:spcPct val="20000"/>
        </a:spcBef>
        <a:spcAft>
          <a:spcPct val="0"/>
        </a:spcAft>
        <a:buChar char="•"/>
        <a:defRPr sz="28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ea typeface="+mn-ea"/>
        </a:defRPr>
      </a:lvl2pPr>
      <a:lvl3pPr marL="1143000" indent="-228600" algn="l" rtl="0" eaLnBrk="0" fontAlgn="base" hangingPunct="0">
        <a:spcBef>
          <a:spcPct val="20000"/>
        </a:spcBef>
        <a:spcAft>
          <a:spcPct val="0"/>
        </a:spcAft>
        <a:buChar char="•"/>
        <a:defRPr sz="2400">
          <a:solidFill>
            <a:schemeClr val="tx1"/>
          </a:solidFill>
          <a:latin typeface="+mn-lt"/>
          <a:ea typeface="+mn-ea"/>
        </a:defRPr>
      </a:lvl3pPr>
      <a:lvl4pPr marL="1600200" indent="-228600" algn="l" rtl="0" eaLnBrk="0" fontAlgn="base" hangingPunct="0">
        <a:spcBef>
          <a:spcPct val="20000"/>
        </a:spcBef>
        <a:spcAft>
          <a:spcPct val="0"/>
        </a:spcAft>
        <a:buChar char="–"/>
        <a:defRPr sz="2000">
          <a:solidFill>
            <a:schemeClr val="tx1"/>
          </a:solidFill>
          <a:latin typeface="+mn-lt"/>
          <a:ea typeface="+mn-ea"/>
        </a:defRPr>
      </a:lvl4pPr>
      <a:lvl5pPr marL="2057400" indent="-228600" algn="l" rtl="0" eaLnBrk="0" fontAlgn="base" hangingPunct="0">
        <a:spcBef>
          <a:spcPct val="20000"/>
        </a:spcBef>
        <a:spcAft>
          <a:spcPct val="0"/>
        </a:spcAft>
        <a:buChar char="»"/>
        <a:defRPr sz="2000">
          <a:solidFill>
            <a:schemeClr val="tx1"/>
          </a:solidFill>
          <a:latin typeface="+mn-lt"/>
          <a:ea typeface="+mn-ea"/>
        </a:defRPr>
      </a:lvl5pPr>
      <a:lvl6pPr marL="2514600" indent="-228600" algn="l" rtl="0" fontAlgn="base">
        <a:spcBef>
          <a:spcPct val="20000"/>
        </a:spcBef>
        <a:spcAft>
          <a:spcPct val="0"/>
        </a:spcAft>
        <a:buChar char="»"/>
        <a:defRPr sz="2000">
          <a:solidFill>
            <a:schemeClr val="tx1"/>
          </a:solidFill>
          <a:latin typeface="+mn-lt"/>
          <a:ea typeface="+mn-ea"/>
        </a:defRPr>
      </a:lvl6pPr>
      <a:lvl7pPr marL="2971800" indent="-228600" algn="l" rtl="0" fontAlgn="base">
        <a:spcBef>
          <a:spcPct val="20000"/>
        </a:spcBef>
        <a:spcAft>
          <a:spcPct val="0"/>
        </a:spcAft>
        <a:buChar char="»"/>
        <a:defRPr sz="2000">
          <a:solidFill>
            <a:schemeClr val="tx1"/>
          </a:solidFill>
          <a:latin typeface="+mn-lt"/>
          <a:ea typeface="+mn-ea"/>
        </a:defRPr>
      </a:lvl7pPr>
      <a:lvl8pPr marL="3429000" indent="-228600" algn="l" rtl="0" fontAlgn="base">
        <a:spcBef>
          <a:spcPct val="20000"/>
        </a:spcBef>
        <a:spcAft>
          <a:spcPct val="0"/>
        </a:spcAft>
        <a:buChar char="»"/>
        <a:defRPr sz="2000">
          <a:solidFill>
            <a:schemeClr val="tx1"/>
          </a:solidFill>
          <a:latin typeface="+mn-lt"/>
          <a:ea typeface="+mn-ea"/>
        </a:defRPr>
      </a:lvl8pPr>
      <a:lvl9pPr marL="3886200" indent="-228600" algn="l" rtl="0" fontAlgn="base">
        <a:spcBef>
          <a:spcPct val="20000"/>
        </a:spcBef>
        <a:spcAft>
          <a:spcPct val="0"/>
        </a:spcAft>
        <a:buChar char="»"/>
        <a:defRPr sz="2000">
          <a:solidFill>
            <a:schemeClr val="tx1"/>
          </a:solidFill>
          <a:latin typeface="+mn-lt"/>
          <a:ea typeface="+mn-ea"/>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Text Placeholder 2"/>
          <p:cNvSpPr>
            <a:spLocks noGrp="1"/>
          </p:cNvSpPr>
          <p:nvPr>
            <p:ph type="body" idx="1"/>
          </p:nvPr>
        </p:nvSpPr>
        <p:spPr bwMode="auto">
          <a:xfrm>
            <a:off x="457200" y="1600201"/>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1"/>
            <a:ext cx="2133600" cy="365125"/>
          </a:xfrm>
          <a:prstGeom prst="rect">
            <a:avLst/>
          </a:prstGeom>
        </p:spPr>
        <p:txBody>
          <a:bodyPr vert="horz" lIns="91440" tIns="45720" rIns="91440" bIns="45720" rtlCol="0" anchor="ctr"/>
          <a:lstStyle>
            <a:lvl1pPr algn="l" fontAlgn="auto">
              <a:spcBef>
                <a:spcPts val="0"/>
              </a:spcBef>
              <a:spcAft>
                <a:spcPts val="0"/>
              </a:spcAft>
              <a:defRPr sz="1200" smtClean="0">
                <a:solidFill>
                  <a:schemeClr val="tx1">
                    <a:tint val="75000"/>
                  </a:schemeClr>
                </a:solidFill>
                <a:latin typeface="+mn-lt"/>
              </a:defRPr>
            </a:lvl1pPr>
          </a:lstStyle>
          <a:p>
            <a:pPr eaLnBrk="1" hangingPunct="1">
              <a:defRPr/>
            </a:pPr>
            <a:endParaRPr lang="en-US" i="0">
              <a:solidFill>
                <a:prstClr val="black">
                  <a:tint val="75000"/>
                </a:prstClr>
              </a:solidFill>
              <a:ea typeface="+mn-ea"/>
            </a:endParaRPr>
          </a:p>
        </p:txBody>
      </p:sp>
      <p:sp>
        <p:nvSpPr>
          <p:cNvPr id="5" name="Footer Placeholder 4"/>
          <p:cNvSpPr>
            <a:spLocks noGrp="1"/>
          </p:cNvSpPr>
          <p:nvPr>
            <p:ph type="ftr" sz="quarter" idx="3"/>
          </p:nvPr>
        </p:nvSpPr>
        <p:spPr>
          <a:xfrm>
            <a:off x="3124200" y="6356351"/>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defRPr>
            </a:lvl1pPr>
          </a:lstStyle>
          <a:p>
            <a:pPr eaLnBrk="1" hangingPunct="1">
              <a:defRPr/>
            </a:pPr>
            <a:endParaRPr lang="en-US" i="0">
              <a:solidFill>
                <a:prstClr val="black">
                  <a:tint val="75000"/>
                </a:prstClr>
              </a:solidFill>
              <a:ea typeface="+mn-ea"/>
            </a:endParaRPr>
          </a:p>
        </p:txBody>
      </p:sp>
      <p:sp>
        <p:nvSpPr>
          <p:cNvPr id="6" name="Slide Number Placeholder 5"/>
          <p:cNvSpPr>
            <a:spLocks noGrp="1"/>
          </p:cNvSpPr>
          <p:nvPr>
            <p:ph type="sldNum" sz="quarter" idx="4"/>
          </p:nvPr>
        </p:nvSpPr>
        <p:spPr>
          <a:xfrm>
            <a:off x="6553200" y="6356351"/>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defRPr>
            </a:lvl1pPr>
          </a:lstStyle>
          <a:p>
            <a:pPr eaLnBrk="1" hangingPunct="1">
              <a:defRPr/>
            </a:pPr>
            <a:fld id="{D0931B9C-3B2F-42D5-97D0-518FCADC9731}" type="slidenum">
              <a:rPr lang="en-US" i="0">
                <a:solidFill>
                  <a:prstClr val="black">
                    <a:tint val="75000"/>
                  </a:prstClr>
                </a:solidFill>
                <a:ea typeface="+mn-ea"/>
              </a:rPr>
              <a:pPr eaLnBrk="1" hangingPunct="1">
                <a:defRPr/>
              </a:pPr>
              <a:t>‹#›</a:t>
            </a:fld>
            <a:endParaRPr lang="en-US" i="0">
              <a:solidFill>
                <a:prstClr val="black">
                  <a:tint val="75000"/>
                </a:prstClr>
              </a:solidFill>
              <a:ea typeface="+mn-ea"/>
            </a:endParaRPr>
          </a:p>
        </p:txBody>
      </p:sp>
    </p:spTree>
    <p:extLst>
      <p:ext uri="{BB962C8B-B14F-4D97-AF65-F5344CB8AC3E}">
        <p14:creationId xmlns:p14="http://schemas.microsoft.com/office/powerpoint/2010/main" val="750316829"/>
      </p:ext>
    </p:extLst>
  </p:cSld>
  <p:clrMap bg1="lt1" tx1="dk1" bg2="lt2" tx2="dk2" accent1="accent1" accent2="accent2" accent3="accent3" accent4="accent4" accent5="accent5" accent6="accent6" hlink="hlink" folHlink="folHlink"/>
  <p:sldLayoutIdLst>
    <p:sldLayoutId id="2147483743" r:id="rId1"/>
    <p:sldLayoutId id="2147483744" r:id="rId2"/>
    <p:sldLayoutId id="2147483745" r:id="rId3"/>
    <p:sldLayoutId id="2147483746" r:id="rId4"/>
    <p:sldLayoutId id="2147483747" r:id="rId5"/>
    <p:sldLayoutId id="2147483748" r:id="rId6"/>
    <p:sldLayoutId id="2147483749" r:id="rId7"/>
    <p:sldLayoutId id="2147483750" r:id="rId8"/>
    <p:sldLayoutId id="2147483751" r:id="rId9"/>
    <p:sldLayoutId id="2147483752" r:id="rId10"/>
    <p:sldLayoutId id="2147483753" r:id="rId11"/>
  </p:sldLayoutIdLst>
  <p:hf hdr="0" ftr="0" dt="0"/>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5" name="Text Box 7"/>
          <p:cNvSpPr>
            <a:spLocks noGrp="1" noChangeArrowheads="1"/>
          </p:cNvSpPr>
          <p:nvPr>
            <p:ph type="ctrTitle" sz="quarter"/>
          </p:nvPr>
        </p:nvSpPr>
        <p:spPr>
          <a:xfrm>
            <a:off x="228600" y="152400"/>
            <a:ext cx="8610600" cy="2133600"/>
          </a:xfrm>
          <a:noFill/>
        </p:spPr>
        <p:txBody>
          <a:bodyPr/>
          <a:lstStyle/>
          <a:p>
            <a:r>
              <a:rPr lang="en-US" sz="3600" b="1" dirty="0"/>
              <a:t>Implementing and Assessing </a:t>
            </a:r>
            <a:r>
              <a:rPr lang="en-US" sz="3600" b="1" dirty="0" smtClean="0"/>
              <a:t/>
            </a:r>
            <a:br>
              <a:rPr lang="en-US" sz="3600" b="1" dirty="0" smtClean="0"/>
            </a:br>
            <a:r>
              <a:rPr lang="en-US" sz="3600" b="1" dirty="0" smtClean="0"/>
              <a:t>High </a:t>
            </a:r>
            <a:r>
              <a:rPr lang="en-US" sz="3600" b="1" dirty="0"/>
              <a:t>Impact Practices</a:t>
            </a:r>
            <a:r>
              <a:rPr lang="en-US" sz="3600" dirty="0"/>
              <a:t/>
            </a:r>
            <a:br>
              <a:rPr lang="en-US" sz="3600" dirty="0"/>
            </a:br>
            <a:endParaRPr lang="en-US" sz="3600" dirty="0" smtClean="0">
              <a:solidFill>
                <a:schemeClr val="tx1"/>
              </a:solidFill>
              <a:latin typeface="Calibri" pitchFamily="34" charset="0"/>
            </a:endParaRPr>
          </a:p>
        </p:txBody>
      </p:sp>
      <p:sp>
        <p:nvSpPr>
          <p:cNvPr id="13316" name="Text Box 10"/>
          <p:cNvSpPr txBox="1">
            <a:spLocks noChangeArrowheads="1"/>
          </p:cNvSpPr>
          <p:nvPr/>
        </p:nvSpPr>
        <p:spPr bwMode="auto">
          <a:xfrm>
            <a:off x="381001" y="2667000"/>
            <a:ext cx="8226425" cy="1219200"/>
          </a:xfrm>
          <a:prstGeom prst="rect">
            <a:avLst/>
          </a:prstGeom>
          <a:noFill/>
          <a:ln w="9525">
            <a:noFill/>
            <a:miter lim="800000"/>
            <a:headEnd/>
            <a:tailEnd/>
          </a:ln>
        </p:spPr>
        <p:txBody>
          <a:bodyPr wrap="none" anchor="ctr"/>
          <a:lstStyle/>
          <a:p>
            <a:pPr algn="ctr"/>
            <a:r>
              <a:rPr lang="en-US" sz="1800" i="0" dirty="0">
                <a:solidFill>
                  <a:schemeClr val="bg1"/>
                </a:solidFill>
                <a:latin typeface="Calibri" pitchFamily="34" charset="0"/>
              </a:rPr>
              <a:t>Michele  J. Hansen, Ph.D.,  Executive </a:t>
            </a:r>
            <a:r>
              <a:rPr lang="en-US" sz="1800" i="0" dirty="0" smtClean="0">
                <a:solidFill>
                  <a:schemeClr val="bg1"/>
                </a:solidFill>
                <a:latin typeface="Calibri" pitchFamily="34" charset="0"/>
              </a:rPr>
              <a:t>Director, Institutional Research and Decision Support </a:t>
            </a:r>
            <a:endParaRPr lang="en-US" sz="1800" i="0" dirty="0">
              <a:solidFill>
                <a:schemeClr val="bg1"/>
              </a:solidFill>
              <a:latin typeface="Calibri" pitchFamily="34" charset="0"/>
            </a:endParaRPr>
          </a:p>
          <a:p>
            <a:pPr algn="ctr"/>
            <a:r>
              <a:rPr lang="en-US" sz="1800" i="0" dirty="0" smtClean="0">
                <a:solidFill>
                  <a:schemeClr val="bg1"/>
                </a:solidFill>
                <a:latin typeface="Calibri" pitchFamily="34" charset="0"/>
              </a:rPr>
              <a:t>Sarah </a:t>
            </a:r>
            <a:r>
              <a:rPr lang="en-US" sz="1800" i="0" dirty="0">
                <a:solidFill>
                  <a:schemeClr val="bg1"/>
                </a:solidFill>
                <a:latin typeface="Calibri" pitchFamily="34" charset="0"/>
              </a:rPr>
              <a:t>S. Baker, Ed.D., Associate </a:t>
            </a:r>
            <a:r>
              <a:rPr lang="en-US" sz="1800" i="0" dirty="0" smtClean="0">
                <a:solidFill>
                  <a:schemeClr val="bg1"/>
                </a:solidFill>
                <a:latin typeface="Calibri" pitchFamily="34" charset="0"/>
              </a:rPr>
              <a:t>Dean, </a:t>
            </a:r>
            <a:r>
              <a:rPr lang="en-US" sz="1800" i="0" smtClean="0">
                <a:solidFill>
                  <a:schemeClr val="bg1"/>
                </a:solidFill>
                <a:latin typeface="Calibri" pitchFamily="34" charset="0"/>
              </a:rPr>
              <a:t>University College </a:t>
            </a:r>
            <a:endParaRPr lang="en-US" sz="1800" i="0" dirty="0">
              <a:solidFill>
                <a:schemeClr val="bg1"/>
              </a:solidFill>
              <a:latin typeface="Calibri" pitchFamily="34" charset="0"/>
            </a:endParaRPr>
          </a:p>
          <a:p>
            <a:pPr algn="ctr"/>
            <a:r>
              <a:rPr lang="en-US" sz="1800" i="0" dirty="0" smtClean="0">
                <a:solidFill>
                  <a:schemeClr val="bg1"/>
                </a:solidFill>
                <a:latin typeface="Calibri" pitchFamily="34" charset="0"/>
              </a:rPr>
              <a:t>Kathy </a:t>
            </a:r>
            <a:r>
              <a:rPr lang="en-US" sz="1800" i="0" dirty="0">
                <a:solidFill>
                  <a:schemeClr val="bg1"/>
                </a:solidFill>
                <a:latin typeface="Calibri" pitchFamily="34" charset="0"/>
              </a:rPr>
              <a:t>E. </a:t>
            </a:r>
            <a:r>
              <a:rPr lang="en-US" sz="1800" i="0" dirty="0" smtClean="0">
                <a:solidFill>
                  <a:schemeClr val="bg1"/>
                </a:solidFill>
                <a:latin typeface="Calibri" pitchFamily="34" charset="0"/>
              </a:rPr>
              <a:t>Johnson</a:t>
            </a:r>
            <a:r>
              <a:rPr lang="en-US" sz="1800" i="0" dirty="0">
                <a:solidFill>
                  <a:schemeClr val="bg1"/>
                </a:solidFill>
                <a:latin typeface="Calibri" pitchFamily="34" charset="0"/>
              </a:rPr>
              <a:t>, Ph.D</a:t>
            </a:r>
            <a:r>
              <a:rPr lang="en-US" sz="1800" i="0" dirty="0" smtClean="0">
                <a:solidFill>
                  <a:schemeClr val="bg1"/>
                </a:solidFill>
                <a:latin typeface="Calibri" pitchFamily="34" charset="0"/>
              </a:rPr>
              <a:t>., </a:t>
            </a:r>
            <a:r>
              <a:rPr lang="en-US" sz="1800" i="0" dirty="0">
                <a:solidFill>
                  <a:schemeClr val="bg1"/>
                </a:solidFill>
                <a:latin typeface="Calibri" pitchFamily="34" charset="0"/>
              </a:rPr>
              <a:t>Interim </a:t>
            </a:r>
            <a:r>
              <a:rPr lang="en-US" sz="1800" i="0" dirty="0" smtClean="0">
                <a:solidFill>
                  <a:schemeClr val="bg1"/>
                </a:solidFill>
                <a:latin typeface="Calibri" pitchFamily="34" charset="0"/>
              </a:rPr>
              <a:t>Executive </a:t>
            </a:r>
            <a:r>
              <a:rPr lang="en-US" sz="1800" i="0" dirty="0">
                <a:solidFill>
                  <a:schemeClr val="bg1"/>
                </a:solidFill>
                <a:latin typeface="Calibri" pitchFamily="34" charset="0"/>
              </a:rPr>
              <a:t>Vice Chancellor, Chief Academic </a:t>
            </a:r>
            <a:r>
              <a:rPr lang="en-US" sz="1800" i="0" dirty="0" smtClean="0">
                <a:solidFill>
                  <a:schemeClr val="bg1"/>
                </a:solidFill>
                <a:latin typeface="Calibri" pitchFamily="34" charset="0"/>
              </a:rPr>
              <a:t>Officer</a:t>
            </a:r>
            <a:endParaRPr lang="en-US" sz="1800" i="0" dirty="0">
              <a:solidFill>
                <a:schemeClr val="bg1"/>
              </a:solidFill>
              <a:latin typeface="Calibri" pitchFamily="34" charset="0"/>
            </a:endParaRPr>
          </a:p>
        </p:txBody>
      </p:sp>
      <p:sp>
        <p:nvSpPr>
          <p:cNvPr id="13317" name="Rectangle 22"/>
          <p:cNvSpPr>
            <a:spLocks noChangeArrowheads="1"/>
          </p:cNvSpPr>
          <p:nvPr/>
        </p:nvSpPr>
        <p:spPr bwMode="auto">
          <a:xfrm>
            <a:off x="460377" y="3962400"/>
            <a:ext cx="8226425" cy="457200"/>
          </a:xfrm>
          <a:prstGeom prst="rect">
            <a:avLst/>
          </a:prstGeom>
          <a:noFill/>
          <a:ln w="9525">
            <a:noFill/>
            <a:miter lim="800000"/>
            <a:headEnd/>
            <a:tailEnd/>
          </a:ln>
        </p:spPr>
        <p:txBody>
          <a:bodyPr anchor="ctr"/>
          <a:lstStyle/>
          <a:p>
            <a:pPr algn="ctr"/>
            <a:endParaRPr lang="en-US" sz="1400" i="0" dirty="0" smtClean="0">
              <a:solidFill>
                <a:schemeClr val="bg1"/>
              </a:solidFill>
              <a:latin typeface="Calibri" pitchFamily="34" charset="0"/>
            </a:endParaRPr>
          </a:p>
        </p:txBody>
      </p:sp>
      <p:sp>
        <p:nvSpPr>
          <p:cNvPr id="2" name="Rectangle 1"/>
          <p:cNvSpPr/>
          <p:nvPr/>
        </p:nvSpPr>
        <p:spPr>
          <a:xfrm>
            <a:off x="2287587" y="5029201"/>
            <a:ext cx="4572000" cy="1477328"/>
          </a:xfrm>
          <a:prstGeom prst="rect">
            <a:avLst/>
          </a:prstGeom>
        </p:spPr>
        <p:txBody>
          <a:bodyPr>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1" i="0" u="none" strike="noStrike" kern="0" cap="none" spc="0" normalizeH="0" baseline="0" noProof="0" dirty="0" smtClean="0">
                <a:ln>
                  <a:noFill/>
                </a:ln>
                <a:effectLst/>
                <a:uLnTx/>
                <a:uFillTx/>
              </a:rPr>
              <a:t>Excerpts to Guide Taxonomy Development </a:t>
            </a:r>
          </a:p>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1" i="0" u="none" strike="noStrike" kern="0" cap="none" spc="0" normalizeH="0" baseline="0" noProof="0" dirty="0" smtClean="0">
                <a:ln>
                  <a:noFill/>
                </a:ln>
                <a:effectLst/>
                <a:uLnTx/>
                <a:uFillTx/>
              </a:rPr>
              <a:t>Assessment Institute </a:t>
            </a:r>
          </a:p>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1" i="0" u="none" strike="noStrike" kern="0" cap="none" spc="0" normalizeH="0" baseline="0" noProof="0" dirty="0" smtClean="0">
                <a:ln>
                  <a:noFill/>
                </a:ln>
                <a:effectLst/>
                <a:uLnTx/>
                <a:uFillTx/>
              </a:rPr>
              <a:t>October 2015</a:t>
            </a:r>
          </a:p>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1" i="0" u="none" strike="noStrike" kern="0" cap="none" spc="0" normalizeH="0" baseline="0" noProof="0" dirty="0" smtClean="0">
                <a:ln>
                  <a:noFill/>
                </a:ln>
                <a:effectLst/>
                <a:uLnTx/>
                <a:uFillTx/>
              </a:rPr>
              <a:t>Indianapolis, IN </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2. Faculty </a:t>
            </a:r>
            <a:r>
              <a:rPr lang="en-US" dirty="0"/>
              <a:t>&amp; Peer Interaction</a:t>
            </a:r>
          </a:p>
        </p:txBody>
      </p:sp>
      <p:sp>
        <p:nvSpPr>
          <p:cNvPr id="3" name="Content Placeholder 2"/>
          <p:cNvSpPr>
            <a:spLocks noGrp="1"/>
          </p:cNvSpPr>
          <p:nvPr>
            <p:ph idx="1"/>
          </p:nvPr>
        </p:nvSpPr>
        <p:spPr/>
        <p:txBody>
          <a:bodyPr/>
          <a:lstStyle/>
          <a:p>
            <a:r>
              <a:rPr lang="en-US" dirty="0"/>
              <a:t>Nature of activities puts </a:t>
            </a:r>
            <a:r>
              <a:rPr lang="en-US" dirty="0" smtClean="0"/>
              <a:t>students in </a:t>
            </a:r>
            <a:r>
              <a:rPr lang="en-US" dirty="0"/>
              <a:t>circumstances that </a:t>
            </a:r>
            <a:r>
              <a:rPr lang="en-US" dirty="0" smtClean="0"/>
              <a:t>essentially demand </a:t>
            </a:r>
            <a:r>
              <a:rPr lang="en-US" dirty="0"/>
              <a:t>that they interact </a:t>
            </a:r>
            <a:r>
              <a:rPr lang="en-US" dirty="0" smtClean="0"/>
              <a:t>with faculty </a:t>
            </a:r>
            <a:r>
              <a:rPr lang="en-US" dirty="0"/>
              <a:t>and peers </a:t>
            </a:r>
            <a:r>
              <a:rPr lang="en-US" dirty="0" smtClean="0"/>
              <a:t>about substantive </a:t>
            </a:r>
            <a:r>
              <a:rPr lang="en-US" dirty="0"/>
              <a:t>matters over a </a:t>
            </a:r>
            <a:r>
              <a:rPr lang="en-US" dirty="0" smtClean="0"/>
              <a:t>period of </a:t>
            </a:r>
            <a:r>
              <a:rPr lang="en-US" dirty="0"/>
              <a:t>time.</a:t>
            </a:r>
          </a:p>
        </p:txBody>
      </p:sp>
    </p:spTree>
    <p:extLst>
      <p:ext uri="{BB962C8B-B14F-4D97-AF65-F5344CB8AC3E}">
        <p14:creationId xmlns:p14="http://schemas.microsoft.com/office/powerpoint/2010/main" val="348670620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3. Interaction with Diversity </a:t>
            </a:r>
            <a:endParaRPr lang="en-US" dirty="0"/>
          </a:p>
        </p:txBody>
      </p:sp>
      <p:sp>
        <p:nvSpPr>
          <p:cNvPr id="3" name="Content Placeholder 2"/>
          <p:cNvSpPr>
            <a:spLocks noGrp="1"/>
          </p:cNvSpPr>
          <p:nvPr>
            <p:ph idx="1"/>
          </p:nvPr>
        </p:nvSpPr>
        <p:spPr/>
        <p:txBody>
          <a:bodyPr/>
          <a:lstStyle/>
          <a:p>
            <a:r>
              <a:rPr lang="en-US" dirty="0"/>
              <a:t>Participation increases </a:t>
            </a:r>
            <a:r>
              <a:rPr lang="en-US" dirty="0" smtClean="0"/>
              <a:t>the likelihood </a:t>
            </a:r>
            <a:r>
              <a:rPr lang="en-US" dirty="0"/>
              <a:t>that students </a:t>
            </a:r>
            <a:r>
              <a:rPr lang="en-US" dirty="0" smtClean="0"/>
              <a:t>will experience </a:t>
            </a:r>
            <a:r>
              <a:rPr lang="en-US" dirty="0"/>
              <a:t>diversity </a:t>
            </a:r>
            <a:r>
              <a:rPr lang="en-US" dirty="0" smtClean="0"/>
              <a:t>through interaction </a:t>
            </a:r>
            <a:r>
              <a:rPr lang="en-US" dirty="0"/>
              <a:t>with people who </a:t>
            </a:r>
            <a:r>
              <a:rPr lang="en-US" dirty="0" smtClean="0"/>
              <a:t>are different </a:t>
            </a:r>
            <a:r>
              <a:rPr lang="en-US" dirty="0"/>
              <a:t>from themselves.</a:t>
            </a:r>
          </a:p>
          <a:p>
            <a:r>
              <a:rPr lang="en-US" dirty="0" smtClean="0"/>
              <a:t>Students </a:t>
            </a:r>
            <a:r>
              <a:rPr lang="en-US" dirty="0"/>
              <a:t>are challenged to </a:t>
            </a:r>
            <a:r>
              <a:rPr lang="en-US" dirty="0" smtClean="0"/>
              <a:t>develop new </a:t>
            </a:r>
            <a:r>
              <a:rPr lang="en-US" dirty="0"/>
              <a:t>ways of thinking &amp; </a:t>
            </a:r>
            <a:r>
              <a:rPr lang="en-US" dirty="0" smtClean="0"/>
              <a:t>responding to </a:t>
            </a:r>
            <a:r>
              <a:rPr lang="en-US" dirty="0"/>
              <a:t>novel circumstances.</a:t>
            </a:r>
          </a:p>
        </p:txBody>
      </p:sp>
    </p:spTree>
    <p:extLst>
      <p:ext uri="{BB962C8B-B14F-4D97-AF65-F5344CB8AC3E}">
        <p14:creationId xmlns:p14="http://schemas.microsoft.com/office/powerpoint/2010/main" val="338547096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4. Frequent Feedback</a:t>
            </a:r>
            <a:endParaRPr lang="en-US" dirty="0"/>
          </a:p>
        </p:txBody>
      </p:sp>
      <p:sp>
        <p:nvSpPr>
          <p:cNvPr id="3" name="Content Placeholder 2"/>
          <p:cNvSpPr>
            <a:spLocks noGrp="1"/>
          </p:cNvSpPr>
          <p:nvPr>
            <p:ph idx="1"/>
          </p:nvPr>
        </p:nvSpPr>
        <p:spPr/>
        <p:txBody>
          <a:bodyPr/>
          <a:lstStyle/>
          <a:p>
            <a:r>
              <a:rPr lang="en-US" dirty="0"/>
              <a:t>May be faculty, </a:t>
            </a:r>
            <a:r>
              <a:rPr lang="en-US" dirty="0" smtClean="0"/>
              <a:t>internship supervisors</a:t>
            </a:r>
            <a:r>
              <a:rPr lang="en-US" dirty="0"/>
              <a:t>, peers, others.</a:t>
            </a:r>
          </a:p>
          <a:p>
            <a:r>
              <a:rPr lang="en-US" dirty="0" smtClean="0"/>
              <a:t>Close </a:t>
            </a:r>
            <a:r>
              <a:rPr lang="en-US" dirty="0"/>
              <a:t>proximity may </a:t>
            </a:r>
            <a:r>
              <a:rPr lang="en-US" dirty="0" smtClean="0"/>
              <a:t>provide opportunities </a:t>
            </a:r>
            <a:r>
              <a:rPr lang="en-US" dirty="0"/>
              <a:t>for nearly </a:t>
            </a:r>
            <a:r>
              <a:rPr lang="en-US" dirty="0" smtClean="0"/>
              <a:t>continuous feedback</a:t>
            </a:r>
            <a:r>
              <a:rPr lang="en-US" dirty="0"/>
              <a:t>.</a:t>
            </a:r>
          </a:p>
        </p:txBody>
      </p:sp>
    </p:spTree>
    <p:extLst>
      <p:ext uri="{BB962C8B-B14F-4D97-AF65-F5344CB8AC3E}">
        <p14:creationId xmlns:p14="http://schemas.microsoft.com/office/powerpoint/2010/main" val="49192083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5. Connections Between Learning </a:t>
            </a:r>
            <a:r>
              <a:rPr lang="en-US" dirty="0"/>
              <a:t>Context </a:t>
            </a:r>
            <a:r>
              <a:rPr lang="en-US" dirty="0" smtClean="0"/>
              <a:t>&amp; Real World Settings</a:t>
            </a:r>
            <a:endParaRPr lang="en-US" dirty="0"/>
          </a:p>
        </p:txBody>
      </p:sp>
      <p:sp>
        <p:nvSpPr>
          <p:cNvPr id="3" name="Content Placeholder 2"/>
          <p:cNvSpPr>
            <a:spLocks noGrp="1"/>
          </p:cNvSpPr>
          <p:nvPr>
            <p:ph idx="1"/>
          </p:nvPr>
        </p:nvSpPr>
        <p:spPr>
          <a:xfrm>
            <a:off x="228600" y="1981200"/>
            <a:ext cx="8077200" cy="4038600"/>
          </a:xfrm>
        </p:spPr>
        <p:txBody>
          <a:bodyPr/>
          <a:lstStyle/>
          <a:p>
            <a:r>
              <a:rPr lang="en-US" dirty="0">
                <a:latin typeface="Tahoma-Bold-Identity-H"/>
              </a:rPr>
              <a:t>Opportunities for students to </a:t>
            </a:r>
            <a:r>
              <a:rPr lang="en-US" dirty="0" smtClean="0">
                <a:latin typeface="Tahoma-Bold-Identity-H"/>
              </a:rPr>
              <a:t>see how </a:t>
            </a:r>
            <a:r>
              <a:rPr lang="en-US" dirty="0">
                <a:latin typeface="Tahoma-Bold-Identity-H"/>
              </a:rPr>
              <a:t>what they are learning </a:t>
            </a:r>
            <a:r>
              <a:rPr lang="en-US" dirty="0" smtClean="0">
                <a:latin typeface="Tahoma-Bold-Identity-H"/>
              </a:rPr>
              <a:t>works in </a:t>
            </a:r>
            <a:r>
              <a:rPr lang="en-US" dirty="0">
                <a:latin typeface="Tahoma-Bold-Identity-H"/>
              </a:rPr>
              <a:t>on and off campus settings.</a:t>
            </a:r>
            <a:endParaRPr lang="en-US" dirty="0"/>
          </a:p>
        </p:txBody>
      </p:sp>
    </p:spTree>
    <p:extLst>
      <p:ext uri="{BB962C8B-B14F-4D97-AF65-F5344CB8AC3E}">
        <p14:creationId xmlns:p14="http://schemas.microsoft.com/office/powerpoint/2010/main" val="240453801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762000"/>
            <a:ext cx="8458200" cy="1143000"/>
          </a:xfrm>
        </p:spPr>
        <p:txBody>
          <a:bodyPr/>
          <a:lstStyle/>
          <a:p>
            <a:r>
              <a:rPr lang="en-US" dirty="0" smtClean="0"/>
              <a:t>6. Occur </a:t>
            </a:r>
            <a:r>
              <a:rPr lang="en-US" dirty="0"/>
              <a:t>in Context of Coherent, </a:t>
            </a:r>
            <a:r>
              <a:rPr lang="en-US" dirty="0" smtClean="0"/>
              <a:t>Academically Challenging </a:t>
            </a:r>
            <a:r>
              <a:rPr lang="en-US" dirty="0"/>
              <a:t>Curriculum</a:t>
            </a:r>
            <a:br>
              <a:rPr lang="en-US" dirty="0"/>
            </a:br>
            <a:endParaRPr lang="en-US" dirty="0"/>
          </a:p>
        </p:txBody>
      </p:sp>
      <p:sp>
        <p:nvSpPr>
          <p:cNvPr id="3" name="Content Placeholder 2"/>
          <p:cNvSpPr>
            <a:spLocks noGrp="1"/>
          </p:cNvSpPr>
          <p:nvPr>
            <p:ph idx="1"/>
          </p:nvPr>
        </p:nvSpPr>
        <p:spPr>
          <a:xfrm>
            <a:off x="381000" y="1905000"/>
            <a:ext cx="8077200" cy="4038600"/>
          </a:xfrm>
        </p:spPr>
        <p:txBody>
          <a:bodyPr/>
          <a:lstStyle/>
          <a:p>
            <a:r>
              <a:rPr lang="en-US" dirty="0"/>
              <a:t>Infused with opportunities </a:t>
            </a:r>
            <a:r>
              <a:rPr lang="en-US" dirty="0" smtClean="0"/>
              <a:t>for active</a:t>
            </a:r>
            <a:r>
              <a:rPr lang="en-US" dirty="0"/>
              <a:t>, collaborative learning.</a:t>
            </a:r>
          </a:p>
          <a:p>
            <a:r>
              <a:rPr lang="en-US" dirty="0" smtClean="0"/>
              <a:t>Students </a:t>
            </a:r>
            <a:r>
              <a:rPr lang="en-US" dirty="0"/>
              <a:t>better </a:t>
            </a:r>
            <a:r>
              <a:rPr lang="en-US" dirty="0" smtClean="0"/>
              <a:t>understand themselves </a:t>
            </a:r>
            <a:r>
              <a:rPr lang="en-US" dirty="0"/>
              <a:t>in relation to </a:t>
            </a:r>
            <a:r>
              <a:rPr lang="en-US" dirty="0" smtClean="0"/>
              <a:t>others and </a:t>
            </a:r>
            <a:r>
              <a:rPr lang="en-US" dirty="0"/>
              <a:t>the larger world.</a:t>
            </a:r>
          </a:p>
        </p:txBody>
      </p:sp>
    </p:spTree>
    <p:extLst>
      <p:ext uri="{BB962C8B-B14F-4D97-AF65-F5344CB8AC3E}">
        <p14:creationId xmlns:p14="http://schemas.microsoft.com/office/powerpoint/2010/main" val="385785068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051" y="457200"/>
            <a:ext cx="9144000" cy="1143000"/>
          </a:xfrm>
        </p:spPr>
        <p:txBody>
          <a:bodyPr/>
          <a:lstStyle/>
          <a:p>
            <a:r>
              <a:rPr lang="en-US" dirty="0"/>
              <a:t>Within Undergraduate Research Programs</a:t>
            </a:r>
          </a:p>
        </p:txBody>
      </p:sp>
      <p:sp>
        <p:nvSpPr>
          <p:cNvPr id="3" name="Content Placeholder 2"/>
          <p:cNvSpPr>
            <a:spLocks noGrp="1"/>
          </p:cNvSpPr>
          <p:nvPr>
            <p:ph idx="1"/>
          </p:nvPr>
        </p:nvSpPr>
        <p:spPr>
          <a:xfrm>
            <a:off x="304800" y="1524000"/>
            <a:ext cx="8077200" cy="4038600"/>
          </a:xfrm>
        </p:spPr>
        <p:txBody>
          <a:bodyPr/>
          <a:lstStyle/>
          <a:p>
            <a:pPr>
              <a:buFont typeface="Arial"/>
              <a:buChar char="•"/>
            </a:pPr>
            <a:r>
              <a:rPr lang="en-US" sz="2400" dirty="0">
                <a:latin typeface="Arial, Helvetica, sans-serif"/>
              </a:rPr>
              <a:t>Encourage faculty to provide mentoring, rather than just program oversight, and attend to the quality of the mentoring relationship (balancing challenge with support).</a:t>
            </a:r>
            <a:endParaRPr lang="en-US" sz="2400" dirty="0"/>
          </a:p>
          <a:p>
            <a:pPr>
              <a:buFont typeface="Arial"/>
              <a:buChar char="•"/>
            </a:pPr>
            <a:r>
              <a:rPr lang="en-US" sz="2400" dirty="0">
                <a:latin typeface="Arial, Helvetica, sans-serif"/>
              </a:rPr>
              <a:t>Provide opportunities for “real-life” applications, whether through publication, presentations, or project implementation.</a:t>
            </a:r>
            <a:endParaRPr lang="en-US" sz="2400" dirty="0"/>
          </a:p>
          <a:p>
            <a:pPr>
              <a:buFont typeface="Arial"/>
              <a:buChar char="•"/>
            </a:pPr>
            <a:r>
              <a:rPr lang="en-US" sz="2400" dirty="0">
                <a:latin typeface="Arial, Helvetica, sans-serif"/>
              </a:rPr>
              <a:t>Offer intentionally designed curricula that enhance students’ research skills and build those skills over </a:t>
            </a:r>
            <a:r>
              <a:rPr lang="en-US" sz="2400" dirty="0" smtClean="0">
                <a:latin typeface="Arial, Helvetica, sans-serif"/>
              </a:rPr>
              <a:t>time (scaffolding), </a:t>
            </a:r>
            <a:r>
              <a:rPr lang="en-US" sz="2400" dirty="0">
                <a:latin typeface="Arial, Helvetica, sans-serif"/>
              </a:rPr>
              <a:t>including prior to intensive undergraduate research experiences</a:t>
            </a:r>
            <a:r>
              <a:rPr lang="en-US" sz="2400" dirty="0" smtClean="0">
                <a:latin typeface="Arial, Helvetica, sans-serif"/>
              </a:rPr>
              <a:t>.</a:t>
            </a:r>
          </a:p>
          <a:p>
            <a:pPr>
              <a:buFont typeface="Arial"/>
              <a:buChar char="•"/>
            </a:pPr>
            <a:endParaRPr lang="en-US" sz="2400" dirty="0" smtClean="0">
              <a:latin typeface="Arial, Helvetica, sans-serif"/>
            </a:endParaRPr>
          </a:p>
          <a:p>
            <a:pPr marL="914400" lvl="2" indent="0" algn="ctr">
              <a:buNone/>
            </a:pPr>
            <a:r>
              <a:rPr lang="en-US" sz="1600" b="1" dirty="0"/>
              <a:t>J.E. Brownell and L.E. Swaner (2010)</a:t>
            </a:r>
          </a:p>
          <a:p>
            <a:endParaRPr lang="en-US" sz="2400" dirty="0"/>
          </a:p>
        </p:txBody>
      </p:sp>
    </p:spTree>
    <p:extLst>
      <p:ext uri="{BB962C8B-B14F-4D97-AF65-F5344CB8AC3E}">
        <p14:creationId xmlns:p14="http://schemas.microsoft.com/office/powerpoint/2010/main" val="217956094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Within Service Learning Programs  </a:t>
            </a:r>
            <a:endParaRPr lang="en-US" dirty="0"/>
          </a:p>
        </p:txBody>
      </p:sp>
      <p:sp>
        <p:nvSpPr>
          <p:cNvPr id="3" name="Content Placeholder 2"/>
          <p:cNvSpPr>
            <a:spLocks noGrp="1"/>
          </p:cNvSpPr>
          <p:nvPr>
            <p:ph idx="1"/>
          </p:nvPr>
        </p:nvSpPr>
        <p:spPr/>
        <p:txBody>
          <a:bodyPr/>
          <a:lstStyle/>
          <a:p>
            <a:r>
              <a:rPr lang="en-US" sz="2400" dirty="0"/>
              <a:t>Create opportunities for structured reflection</a:t>
            </a:r>
            <a:r>
              <a:rPr lang="en-US" sz="2400" dirty="0" smtClean="0"/>
              <a:t>.</a:t>
            </a:r>
          </a:p>
          <a:p>
            <a:r>
              <a:rPr lang="en-US" sz="2400" dirty="0" smtClean="0"/>
              <a:t>Ensure </a:t>
            </a:r>
            <a:r>
              <a:rPr lang="en-US" sz="2400" dirty="0"/>
              <a:t>that faculty connect classroom material with the service experience. </a:t>
            </a:r>
            <a:endParaRPr lang="en-US" sz="2400" dirty="0" smtClean="0"/>
          </a:p>
          <a:p>
            <a:r>
              <a:rPr lang="en-US" sz="2400" dirty="0" smtClean="0"/>
              <a:t>Require </a:t>
            </a:r>
            <a:r>
              <a:rPr lang="en-US" sz="2400" dirty="0"/>
              <a:t>enough service hours to make the experience significant. </a:t>
            </a:r>
            <a:endParaRPr lang="en-US" sz="2400" dirty="0" smtClean="0"/>
          </a:p>
          <a:p>
            <a:r>
              <a:rPr lang="en-US" sz="2400" dirty="0" smtClean="0"/>
              <a:t>Focus </a:t>
            </a:r>
            <a:r>
              <a:rPr lang="en-US" sz="2400" dirty="0"/>
              <a:t>on the quality of the service, ensuring that students have direct contact with clients</a:t>
            </a:r>
            <a:r>
              <a:rPr lang="en-US" sz="2400" dirty="0" smtClean="0"/>
              <a:t>.</a:t>
            </a:r>
          </a:p>
          <a:p>
            <a:r>
              <a:rPr lang="en-US" sz="2400" dirty="0" smtClean="0"/>
              <a:t>Oversee </a:t>
            </a:r>
            <a:r>
              <a:rPr lang="en-US" sz="2400" dirty="0"/>
              <a:t>activities at the service site. </a:t>
            </a:r>
          </a:p>
          <a:p>
            <a:endParaRPr lang="en-US" dirty="0"/>
          </a:p>
        </p:txBody>
      </p:sp>
      <p:sp>
        <p:nvSpPr>
          <p:cNvPr id="4" name="Rectangle 3"/>
          <p:cNvSpPr/>
          <p:nvPr/>
        </p:nvSpPr>
        <p:spPr>
          <a:xfrm>
            <a:off x="1447800" y="6304688"/>
            <a:ext cx="5257800" cy="338554"/>
          </a:xfrm>
          <a:prstGeom prst="rect">
            <a:avLst/>
          </a:prstGeom>
        </p:spPr>
        <p:txBody>
          <a:bodyPr wrap="square">
            <a:spAutoFit/>
          </a:bodyPr>
          <a:lstStyle/>
          <a:p>
            <a:pPr lvl="2" algn="ctr"/>
            <a:r>
              <a:rPr lang="en-US" sz="1600" b="1" dirty="0"/>
              <a:t>J.E. Brownell and L.E. </a:t>
            </a:r>
            <a:r>
              <a:rPr lang="en-US" sz="1600" b="1" dirty="0" err="1"/>
              <a:t>Swaner</a:t>
            </a:r>
            <a:r>
              <a:rPr lang="en-US" sz="1600" b="1" dirty="0"/>
              <a:t> (2010)</a:t>
            </a:r>
          </a:p>
        </p:txBody>
      </p:sp>
    </p:spTree>
    <p:extLst>
      <p:ext uri="{BB962C8B-B14F-4D97-AF65-F5344CB8AC3E}">
        <p14:creationId xmlns:p14="http://schemas.microsoft.com/office/powerpoint/2010/main" val="48557459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533400"/>
            <a:ext cx="8458200" cy="1143000"/>
          </a:xfrm>
        </p:spPr>
        <p:txBody>
          <a:bodyPr/>
          <a:lstStyle/>
          <a:p>
            <a:r>
              <a:rPr lang="en-US" dirty="0" smtClean="0"/>
              <a:t>Within First-Year Seminars </a:t>
            </a:r>
            <a:endParaRPr lang="en-US" dirty="0"/>
          </a:p>
        </p:txBody>
      </p:sp>
      <p:sp>
        <p:nvSpPr>
          <p:cNvPr id="3" name="Content Placeholder 2"/>
          <p:cNvSpPr>
            <a:spLocks noGrp="1"/>
          </p:cNvSpPr>
          <p:nvPr>
            <p:ph idx="1"/>
          </p:nvPr>
        </p:nvSpPr>
        <p:spPr>
          <a:xfrm>
            <a:off x="381000" y="1447800"/>
            <a:ext cx="8382000" cy="4038600"/>
          </a:xfrm>
        </p:spPr>
        <p:txBody>
          <a:bodyPr/>
          <a:lstStyle/>
          <a:p>
            <a:r>
              <a:rPr lang="en-US" sz="2400" dirty="0"/>
              <a:t>Establish seminar goals before designing a program, and choose the seminar format that fits those goals. </a:t>
            </a:r>
            <a:endParaRPr lang="en-US" sz="2400" dirty="0" smtClean="0"/>
          </a:p>
          <a:p>
            <a:r>
              <a:rPr lang="en-US" sz="2400" dirty="0" smtClean="0"/>
              <a:t>Use </a:t>
            </a:r>
            <a:r>
              <a:rPr lang="en-US" sz="2400" dirty="0"/>
              <a:t>instructional teams whenever possible: for example, build a resource team that includes faculty, advisers, librarians, and technology professionals. </a:t>
            </a:r>
            <a:endParaRPr lang="en-US" sz="2400" dirty="0" smtClean="0"/>
          </a:p>
          <a:p>
            <a:r>
              <a:rPr lang="en-US" sz="2400" dirty="0" smtClean="0"/>
              <a:t>Use </a:t>
            </a:r>
            <a:r>
              <a:rPr lang="en-US" sz="2400" dirty="0"/>
              <a:t>engaging pedagogies that are active and collaborative in nature, including group work, interactive lectures, experiential learning, and problem-based learning. </a:t>
            </a:r>
            <a:endParaRPr lang="en-US" sz="2400" dirty="0" smtClean="0"/>
          </a:p>
          <a:p>
            <a:r>
              <a:rPr lang="en-US" sz="2400" dirty="0" smtClean="0"/>
              <a:t>Help </a:t>
            </a:r>
            <a:r>
              <a:rPr lang="en-US" sz="2400" dirty="0"/>
              <a:t>students see that the skills they need to succeed in the seminar are skills they will use throughout college and after graduation.</a:t>
            </a:r>
          </a:p>
          <a:p>
            <a:endParaRPr lang="en-US" sz="2400" dirty="0"/>
          </a:p>
          <a:p>
            <a:endParaRPr lang="en-US" sz="2400" dirty="0"/>
          </a:p>
        </p:txBody>
      </p:sp>
      <p:sp>
        <p:nvSpPr>
          <p:cNvPr id="4" name="Rectangle 3"/>
          <p:cNvSpPr/>
          <p:nvPr/>
        </p:nvSpPr>
        <p:spPr>
          <a:xfrm>
            <a:off x="1447800" y="6304688"/>
            <a:ext cx="5257800" cy="338554"/>
          </a:xfrm>
          <a:prstGeom prst="rect">
            <a:avLst/>
          </a:prstGeom>
        </p:spPr>
        <p:txBody>
          <a:bodyPr wrap="square">
            <a:spAutoFit/>
          </a:bodyPr>
          <a:lstStyle/>
          <a:p>
            <a:pPr lvl="2" algn="ctr"/>
            <a:r>
              <a:rPr lang="en-US" sz="1600" b="1" dirty="0"/>
              <a:t>J.E. Brownell and L.E. </a:t>
            </a:r>
            <a:r>
              <a:rPr lang="en-US" sz="1600" b="1" dirty="0" err="1"/>
              <a:t>Swaner</a:t>
            </a:r>
            <a:r>
              <a:rPr lang="en-US" sz="1600" b="1" dirty="0"/>
              <a:t> (2010)</a:t>
            </a:r>
          </a:p>
        </p:txBody>
      </p:sp>
    </p:spTree>
    <p:extLst>
      <p:ext uri="{BB962C8B-B14F-4D97-AF65-F5344CB8AC3E}">
        <p14:creationId xmlns:p14="http://schemas.microsoft.com/office/powerpoint/2010/main" val="1860641892"/>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Within Learning Communities </a:t>
            </a:r>
          </a:p>
        </p:txBody>
      </p:sp>
      <p:sp>
        <p:nvSpPr>
          <p:cNvPr id="3" name="Content Placeholder 2"/>
          <p:cNvSpPr>
            <a:spLocks noGrp="1"/>
          </p:cNvSpPr>
          <p:nvPr>
            <p:ph idx="1"/>
          </p:nvPr>
        </p:nvSpPr>
        <p:spPr>
          <a:xfrm>
            <a:off x="457200" y="1600200"/>
            <a:ext cx="8077200" cy="4038600"/>
          </a:xfrm>
        </p:spPr>
        <p:txBody>
          <a:bodyPr/>
          <a:lstStyle/>
          <a:p>
            <a:r>
              <a:rPr lang="en-US" sz="2400" dirty="0"/>
              <a:t>Be intentional in linking courses. </a:t>
            </a:r>
            <a:endParaRPr lang="en-US" sz="2400" dirty="0" smtClean="0"/>
          </a:p>
          <a:p>
            <a:r>
              <a:rPr lang="en-US" sz="2400" dirty="0" smtClean="0"/>
              <a:t>Support </a:t>
            </a:r>
            <a:r>
              <a:rPr lang="en-US" sz="2400" dirty="0"/>
              <a:t>students in traditional gateway courses and "weed-out" courses that have high rates of failure. </a:t>
            </a:r>
            <a:endParaRPr lang="en-US" sz="2400" dirty="0" smtClean="0"/>
          </a:p>
          <a:p>
            <a:r>
              <a:rPr lang="en-US" sz="2400" dirty="0" smtClean="0"/>
              <a:t>Consider </a:t>
            </a:r>
            <a:r>
              <a:rPr lang="en-US" sz="2400" dirty="0"/>
              <a:t>tying an extended orientation or integrative seminar to the learning community. </a:t>
            </a:r>
            <a:endParaRPr lang="en-US" sz="2400" dirty="0" smtClean="0"/>
          </a:p>
          <a:p>
            <a:r>
              <a:rPr lang="en-US" sz="2400" dirty="0" smtClean="0"/>
              <a:t>Use  </a:t>
            </a:r>
            <a:r>
              <a:rPr lang="en-US" sz="2400" dirty="0"/>
              <a:t>instructional teams, such as the one described for first-year seminars above</a:t>
            </a:r>
            <a:r>
              <a:rPr lang="en-US" sz="2400" dirty="0" smtClean="0"/>
              <a:t>.</a:t>
            </a:r>
          </a:p>
          <a:p>
            <a:r>
              <a:rPr lang="en-US" sz="2400" dirty="0" smtClean="0"/>
              <a:t>Invest </a:t>
            </a:r>
            <a:r>
              <a:rPr lang="en-US" sz="2400" dirty="0"/>
              <a:t>in faculty development to ensure that courses are fully integrated, with coordinated material, assignments, out-of-class trips, and grading rubrics. </a:t>
            </a:r>
            <a:endParaRPr lang="en-US" sz="2400" dirty="0" smtClean="0"/>
          </a:p>
          <a:p>
            <a:r>
              <a:rPr lang="en-US" sz="2400" dirty="0" smtClean="0"/>
              <a:t>Use </a:t>
            </a:r>
            <a:r>
              <a:rPr lang="en-US" sz="2400" dirty="0"/>
              <a:t>engaging pedagogies. </a:t>
            </a:r>
          </a:p>
          <a:p>
            <a:endParaRPr lang="en-US" dirty="0"/>
          </a:p>
        </p:txBody>
      </p:sp>
      <p:sp>
        <p:nvSpPr>
          <p:cNvPr id="4" name="Rectangle 3"/>
          <p:cNvSpPr/>
          <p:nvPr/>
        </p:nvSpPr>
        <p:spPr>
          <a:xfrm>
            <a:off x="1447800" y="6304688"/>
            <a:ext cx="5257800" cy="338554"/>
          </a:xfrm>
          <a:prstGeom prst="rect">
            <a:avLst/>
          </a:prstGeom>
        </p:spPr>
        <p:txBody>
          <a:bodyPr wrap="square">
            <a:spAutoFit/>
          </a:bodyPr>
          <a:lstStyle/>
          <a:p>
            <a:pPr lvl="2" algn="ctr"/>
            <a:r>
              <a:rPr lang="en-US" sz="1600" b="1" dirty="0"/>
              <a:t>J.E. Brownell and L.E. </a:t>
            </a:r>
            <a:r>
              <a:rPr lang="en-US" sz="1600" b="1" dirty="0" err="1"/>
              <a:t>Swaner</a:t>
            </a:r>
            <a:r>
              <a:rPr lang="en-US" sz="1600" b="1" dirty="0"/>
              <a:t> (2010)</a:t>
            </a:r>
          </a:p>
        </p:txBody>
      </p:sp>
    </p:spTree>
    <p:extLst>
      <p:ext uri="{BB962C8B-B14F-4D97-AF65-F5344CB8AC3E}">
        <p14:creationId xmlns:p14="http://schemas.microsoft.com/office/powerpoint/2010/main" val="111939590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ctrTitle" sz="quarter"/>
          </p:nvPr>
        </p:nvSpPr>
        <p:spPr/>
        <p:txBody>
          <a:bodyPr/>
          <a:lstStyle/>
          <a:p>
            <a:r>
              <a:rPr lang="en-US" dirty="0" smtClean="0"/>
              <a:t>What Constitutes </a:t>
            </a:r>
            <a:r>
              <a:rPr lang="en-US" dirty="0"/>
              <a:t>a </a:t>
            </a:r>
            <a:r>
              <a:rPr lang="en-US" dirty="0" smtClean="0"/>
              <a:t/>
            </a:r>
            <a:br>
              <a:rPr lang="en-US" dirty="0" smtClean="0"/>
            </a:br>
            <a:r>
              <a:rPr lang="en-US" dirty="0" smtClean="0"/>
              <a:t>High </a:t>
            </a:r>
            <a:r>
              <a:rPr lang="en-US" dirty="0"/>
              <a:t>Impact </a:t>
            </a:r>
            <a:r>
              <a:rPr lang="en-US" dirty="0" smtClean="0"/>
              <a:t>Practice?</a:t>
            </a:r>
            <a:r>
              <a:rPr lang="en-US" dirty="0"/>
              <a:t/>
            </a:r>
            <a:br>
              <a:rPr lang="en-US" dirty="0"/>
            </a:br>
            <a:endParaRPr lang="en-US" dirty="0"/>
          </a:p>
        </p:txBody>
      </p:sp>
    </p:spTree>
    <p:extLst>
      <p:ext uri="{BB962C8B-B14F-4D97-AF65-F5344CB8AC3E}">
        <p14:creationId xmlns:p14="http://schemas.microsoft.com/office/powerpoint/2010/main" val="304065352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Title 1"/>
          <p:cNvSpPr>
            <a:spLocks noGrp="1"/>
          </p:cNvSpPr>
          <p:nvPr>
            <p:ph type="title"/>
          </p:nvPr>
        </p:nvSpPr>
        <p:spPr>
          <a:xfrm>
            <a:off x="0" y="609600"/>
            <a:ext cx="8839200" cy="1143000"/>
          </a:xfrm>
        </p:spPr>
        <p:txBody>
          <a:bodyPr/>
          <a:lstStyle/>
          <a:p>
            <a:r>
              <a:rPr lang="en-US" dirty="0"/>
              <a:t>What Constitutes High Impact </a:t>
            </a:r>
            <a:r>
              <a:rPr lang="en-US" dirty="0" smtClean="0"/>
              <a:t>Practices?</a:t>
            </a:r>
            <a:endParaRPr lang="en-US" dirty="0"/>
          </a:p>
        </p:txBody>
      </p:sp>
      <p:sp>
        <p:nvSpPr>
          <p:cNvPr id="23554" name="Content Placeholder 2"/>
          <p:cNvSpPr>
            <a:spLocks noGrp="1"/>
          </p:cNvSpPr>
          <p:nvPr>
            <p:ph idx="1"/>
          </p:nvPr>
        </p:nvSpPr>
        <p:spPr>
          <a:xfrm>
            <a:off x="381000" y="1524000"/>
            <a:ext cx="8077200" cy="4038600"/>
          </a:xfrm>
        </p:spPr>
        <p:txBody>
          <a:bodyPr/>
          <a:lstStyle/>
          <a:p>
            <a:pPr eaLnBrk="1" hangingPunct="1"/>
            <a:r>
              <a:rPr lang="en-US" dirty="0" smtClean="0"/>
              <a:t>Intentional</a:t>
            </a:r>
          </a:p>
          <a:p>
            <a:pPr eaLnBrk="1" hangingPunct="1"/>
            <a:r>
              <a:rPr lang="en-US" dirty="0" smtClean="0"/>
              <a:t>Connections/integrations</a:t>
            </a:r>
          </a:p>
          <a:p>
            <a:pPr eaLnBrk="1" hangingPunct="1"/>
            <a:r>
              <a:rPr lang="en-US" dirty="0" smtClean="0"/>
              <a:t>Educationally purposeful activities (in and out of class)</a:t>
            </a:r>
          </a:p>
          <a:p>
            <a:pPr eaLnBrk="1" hangingPunct="1"/>
            <a:r>
              <a:rPr lang="en-US" dirty="0" smtClean="0"/>
              <a:t>Highly interactive</a:t>
            </a:r>
          </a:p>
          <a:p>
            <a:pPr eaLnBrk="1" hangingPunct="1"/>
            <a:r>
              <a:rPr lang="en-US" dirty="0" smtClean="0"/>
              <a:t>Deeper approaches to learning</a:t>
            </a:r>
          </a:p>
          <a:p>
            <a:pPr eaLnBrk="1" hangingPunct="1"/>
            <a:r>
              <a:rPr lang="en-US" dirty="0" smtClean="0"/>
              <a:t>Application</a:t>
            </a:r>
          </a:p>
          <a:p>
            <a:pPr eaLnBrk="1" hangingPunct="1"/>
            <a:r>
              <a:rPr lang="en-US" dirty="0" smtClean="0"/>
              <a:t>Analyzing/synthesizing</a:t>
            </a:r>
          </a:p>
          <a:p>
            <a:pPr eaLnBrk="1" hangingPunct="1"/>
            <a:r>
              <a:rPr lang="en-US" dirty="0" smtClean="0"/>
              <a:t>Reflection and analysis</a:t>
            </a:r>
          </a:p>
        </p:txBody>
      </p:sp>
    </p:spTree>
    <p:extLst>
      <p:ext uri="{BB962C8B-B14F-4D97-AF65-F5344CB8AC3E}">
        <p14:creationId xmlns:p14="http://schemas.microsoft.com/office/powerpoint/2010/main" val="220148984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Markers of HIPs Done Well</a:t>
            </a:r>
          </a:p>
        </p:txBody>
      </p:sp>
      <p:sp>
        <p:nvSpPr>
          <p:cNvPr id="3" name="Content Placeholder 2"/>
          <p:cNvSpPr>
            <a:spLocks noGrp="1"/>
          </p:cNvSpPr>
          <p:nvPr>
            <p:ph idx="1"/>
          </p:nvPr>
        </p:nvSpPr>
        <p:spPr/>
        <p:txBody>
          <a:bodyPr>
            <a:normAutofit fontScale="92500" lnSpcReduction="10000"/>
          </a:bodyPr>
          <a:lstStyle/>
          <a:p>
            <a:pPr marL="457200" lvl="0" indent="-457200">
              <a:buFont typeface="Arial" panose="020B0604020202020204" pitchFamily="34" charset="0"/>
              <a:buChar char="•"/>
            </a:pPr>
            <a:r>
              <a:rPr lang="en-US" dirty="0">
                <a:latin typeface="Cambria" panose="02040503050406030204" pitchFamily="18" charset="0"/>
              </a:rPr>
              <a:t>Expectations set at appropriately high levels </a:t>
            </a:r>
            <a:endParaRPr lang="en-US" dirty="0" smtClean="0">
              <a:latin typeface="Cambria" panose="02040503050406030204" pitchFamily="18" charset="0"/>
            </a:endParaRPr>
          </a:p>
          <a:p>
            <a:pPr marL="457200" lvl="0" indent="-457200">
              <a:buFont typeface="Arial" panose="020B0604020202020204" pitchFamily="34" charset="0"/>
              <a:buChar char="•"/>
            </a:pPr>
            <a:r>
              <a:rPr lang="en-US" dirty="0" smtClean="0">
                <a:latin typeface="Cambria" panose="02040503050406030204" pitchFamily="18" charset="0"/>
              </a:rPr>
              <a:t>Significant </a:t>
            </a:r>
            <a:r>
              <a:rPr lang="en-US" dirty="0">
                <a:latin typeface="Cambria" panose="02040503050406030204" pitchFamily="18" charset="0"/>
              </a:rPr>
              <a:t>investment of time and </a:t>
            </a:r>
            <a:r>
              <a:rPr lang="en-US" dirty="0" smtClean="0">
                <a:latin typeface="Cambria" panose="02040503050406030204" pitchFamily="18" charset="0"/>
              </a:rPr>
              <a:t>effort</a:t>
            </a:r>
            <a:endParaRPr lang="en-US" dirty="0">
              <a:latin typeface="Cambria" panose="02040503050406030204" pitchFamily="18" charset="0"/>
            </a:endParaRPr>
          </a:p>
          <a:p>
            <a:pPr marL="457200" lvl="0" indent="-457200">
              <a:buFont typeface="Arial" panose="020B0604020202020204" pitchFamily="34" charset="0"/>
              <a:buChar char="•"/>
            </a:pPr>
            <a:r>
              <a:rPr lang="en-US" dirty="0">
                <a:latin typeface="Cambria" panose="02040503050406030204" pitchFamily="18" charset="0"/>
              </a:rPr>
              <a:t>Interactions with faculty and peers </a:t>
            </a:r>
            <a:endParaRPr lang="en-US" dirty="0" smtClean="0">
              <a:latin typeface="Cambria" panose="02040503050406030204" pitchFamily="18" charset="0"/>
            </a:endParaRPr>
          </a:p>
          <a:p>
            <a:pPr marL="457200" lvl="0" indent="-457200">
              <a:buFont typeface="Arial" panose="020B0604020202020204" pitchFamily="34" charset="0"/>
              <a:buChar char="•"/>
            </a:pPr>
            <a:r>
              <a:rPr lang="en-US" dirty="0" smtClean="0">
                <a:latin typeface="Cambria" panose="02040503050406030204" pitchFamily="18" charset="0"/>
              </a:rPr>
              <a:t>Experiences </a:t>
            </a:r>
            <a:r>
              <a:rPr lang="en-US" dirty="0">
                <a:latin typeface="Cambria" panose="02040503050406030204" pitchFamily="18" charset="0"/>
              </a:rPr>
              <a:t>with </a:t>
            </a:r>
            <a:r>
              <a:rPr lang="en-US" dirty="0" smtClean="0">
                <a:latin typeface="Cambria" panose="02040503050406030204" pitchFamily="18" charset="0"/>
              </a:rPr>
              <a:t>diversity</a:t>
            </a:r>
            <a:endParaRPr lang="en-US" dirty="0">
              <a:latin typeface="Cambria" panose="02040503050406030204" pitchFamily="18" charset="0"/>
            </a:endParaRPr>
          </a:p>
          <a:p>
            <a:pPr marL="457200" lvl="0" indent="-457200">
              <a:buFont typeface="Arial" panose="020B0604020202020204" pitchFamily="34" charset="0"/>
              <a:buChar char="•"/>
            </a:pPr>
            <a:r>
              <a:rPr lang="en-US" dirty="0">
                <a:latin typeface="Cambria" panose="02040503050406030204" pitchFamily="18" charset="0"/>
              </a:rPr>
              <a:t>Frequent and constructive feedback </a:t>
            </a:r>
            <a:endParaRPr lang="en-US" dirty="0" smtClean="0">
              <a:latin typeface="Cambria" panose="02040503050406030204" pitchFamily="18" charset="0"/>
            </a:endParaRPr>
          </a:p>
          <a:p>
            <a:pPr marL="457200" lvl="0" indent="-457200">
              <a:buFont typeface="Arial" panose="020B0604020202020204" pitchFamily="34" charset="0"/>
              <a:buChar char="•"/>
            </a:pPr>
            <a:r>
              <a:rPr lang="en-US" dirty="0" smtClean="0">
                <a:latin typeface="Cambria" panose="02040503050406030204" pitchFamily="18" charset="0"/>
              </a:rPr>
              <a:t>Periodic </a:t>
            </a:r>
            <a:r>
              <a:rPr lang="en-US" dirty="0">
                <a:latin typeface="Cambria" panose="02040503050406030204" pitchFamily="18" charset="0"/>
              </a:rPr>
              <a:t>and structured opportunities for </a:t>
            </a:r>
            <a:r>
              <a:rPr lang="en-US" dirty="0" smtClean="0">
                <a:latin typeface="Cambria" panose="02040503050406030204" pitchFamily="18" charset="0"/>
              </a:rPr>
              <a:t>reflection</a:t>
            </a:r>
          </a:p>
          <a:p>
            <a:pPr marL="457200" lvl="0" indent="-457200">
              <a:buFont typeface="Arial" panose="020B0604020202020204" pitchFamily="34" charset="0"/>
              <a:buChar char="•"/>
            </a:pPr>
            <a:r>
              <a:rPr lang="en-US" dirty="0" smtClean="0">
                <a:latin typeface="Cambria" panose="02040503050406030204" pitchFamily="18" charset="0"/>
              </a:rPr>
              <a:t> Relevance </a:t>
            </a:r>
            <a:r>
              <a:rPr lang="en-US" dirty="0">
                <a:latin typeface="Cambria" panose="02040503050406030204" pitchFamily="18" charset="0"/>
              </a:rPr>
              <a:t>through real-world </a:t>
            </a:r>
            <a:r>
              <a:rPr lang="en-US" dirty="0" smtClean="0">
                <a:latin typeface="Cambria" panose="02040503050406030204" pitchFamily="18" charset="0"/>
              </a:rPr>
              <a:t>applications</a:t>
            </a:r>
            <a:endParaRPr lang="en-US" dirty="0">
              <a:latin typeface="Cambria" panose="02040503050406030204" pitchFamily="18" charset="0"/>
            </a:endParaRPr>
          </a:p>
          <a:p>
            <a:pPr marL="457200" lvl="0" indent="-457200">
              <a:buFont typeface="Arial" panose="020B0604020202020204" pitchFamily="34" charset="0"/>
              <a:buChar char="•"/>
            </a:pPr>
            <a:r>
              <a:rPr lang="en-US" dirty="0" smtClean="0">
                <a:latin typeface="Cambria" panose="02040503050406030204" pitchFamily="18" charset="0"/>
              </a:rPr>
              <a:t>Public </a:t>
            </a:r>
            <a:r>
              <a:rPr lang="en-US" dirty="0">
                <a:latin typeface="Cambria" panose="02040503050406030204" pitchFamily="18" charset="0"/>
              </a:rPr>
              <a:t>demonstration of competence </a:t>
            </a:r>
            <a:endParaRPr lang="en-US" dirty="0" smtClean="0">
              <a:latin typeface="Cambria" panose="02040503050406030204" pitchFamily="18" charset="0"/>
            </a:endParaRPr>
          </a:p>
          <a:p>
            <a:pPr lvl="0"/>
            <a:r>
              <a:rPr lang="en-US" sz="2600" dirty="0">
                <a:latin typeface="Cambria" panose="02040503050406030204" pitchFamily="18" charset="0"/>
              </a:rPr>
              <a:t>        (</a:t>
            </a:r>
            <a:r>
              <a:rPr lang="en-US" sz="2600" dirty="0" err="1">
                <a:latin typeface="Cambria" panose="02040503050406030204" pitchFamily="18" charset="0"/>
              </a:rPr>
              <a:t>Kuh</a:t>
            </a:r>
            <a:r>
              <a:rPr lang="en-US" sz="2600" dirty="0">
                <a:latin typeface="Cambria" panose="02040503050406030204" pitchFamily="18" charset="0"/>
              </a:rPr>
              <a:t>, </a:t>
            </a:r>
            <a:r>
              <a:rPr lang="en-US" sz="2600" dirty="0" smtClean="0">
                <a:latin typeface="Cambria" panose="02040503050406030204" pitchFamily="18" charset="0"/>
              </a:rPr>
              <a:t>2008; </a:t>
            </a:r>
            <a:r>
              <a:rPr lang="en-US" sz="2600" dirty="0" err="1" smtClean="0">
                <a:latin typeface="Cambria" panose="02040503050406030204" pitchFamily="18" charset="0"/>
              </a:rPr>
              <a:t>Kuh</a:t>
            </a:r>
            <a:r>
              <a:rPr lang="en-US" sz="2600" dirty="0" smtClean="0">
                <a:latin typeface="Cambria" panose="02040503050406030204" pitchFamily="18" charset="0"/>
              </a:rPr>
              <a:t> </a:t>
            </a:r>
            <a:r>
              <a:rPr lang="en-US" sz="2600" dirty="0">
                <a:latin typeface="Cambria" panose="02040503050406030204" pitchFamily="18" charset="0"/>
              </a:rPr>
              <a:t>&amp; O’Donnell, </a:t>
            </a:r>
            <a:r>
              <a:rPr lang="en-US" sz="2600" dirty="0" smtClean="0">
                <a:latin typeface="Cambria" panose="02040503050406030204" pitchFamily="18" charset="0"/>
              </a:rPr>
              <a:t>2013)</a:t>
            </a:r>
            <a:r>
              <a:rPr lang="en-US" sz="2600" baseline="30000" dirty="0" smtClean="0">
                <a:latin typeface="Cambria" panose="02040503050406030204" pitchFamily="18" charset="0"/>
              </a:rPr>
              <a:t> </a:t>
            </a:r>
            <a:endParaRPr lang="en-US" sz="2600" dirty="0">
              <a:latin typeface="Cambria" panose="02040503050406030204" pitchFamily="18" charset="0"/>
            </a:endParaRPr>
          </a:p>
        </p:txBody>
      </p:sp>
    </p:spTree>
    <p:extLst>
      <p:ext uri="{BB962C8B-B14F-4D97-AF65-F5344CB8AC3E}">
        <p14:creationId xmlns:p14="http://schemas.microsoft.com/office/powerpoint/2010/main" val="41468631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HIP Benefits and Outcomes</a:t>
            </a:r>
            <a:endParaRPr lang="en-US" dirty="0"/>
          </a:p>
        </p:txBody>
      </p:sp>
      <p:sp>
        <p:nvSpPr>
          <p:cNvPr id="3" name="Content Placeholder 2"/>
          <p:cNvSpPr>
            <a:spLocks noGrp="1"/>
          </p:cNvSpPr>
          <p:nvPr>
            <p:ph idx="1"/>
          </p:nvPr>
        </p:nvSpPr>
        <p:spPr>
          <a:xfrm>
            <a:off x="381000" y="1600200"/>
            <a:ext cx="8077200" cy="4038600"/>
          </a:xfrm>
        </p:spPr>
        <p:txBody>
          <a:bodyPr/>
          <a:lstStyle/>
          <a:p>
            <a:pPr marL="0" indent="0">
              <a:buNone/>
            </a:pPr>
            <a:r>
              <a:rPr lang="en-US" b="1" dirty="0"/>
              <a:t>High Impact practices </a:t>
            </a:r>
            <a:r>
              <a:rPr lang="en-US" b="1" dirty="0" smtClean="0"/>
              <a:t>are positively </a:t>
            </a:r>
            <a:r>
              <a:rPr lang="en-US" b="1" dirty="0"/>
              <a:t>associated with:</a:t>
            </a:r>
          </a:p>
          <a:p>
            <a:r>
              <a:rPr lang="en-US" dirty="0" smtClean="0"/>
              <a:t> </a:t>
            </a:r>
            <a:r>
              <a:rPr lang="en-US" dirty="0"/>
              <a:t>Persistence and </a:t>
            </a:r>
            <a:r>
              <a:rPr lang="en-US" dirty="0" smtClean="0"/>
              <a:t>GPAs</a:t>
            </a:r>
            <a:endParaRPr lang="en-US" dirty="0"/>
          </a:p>
          <a:p>
            <a:r>
              <a:rPr lang="en-US" dirty="0" smtClean="0"/>
              <a:t> </a:t>
            </a:r>
            <a:r>
              <a:rPr lang="en-US" dirty="0"/>
              <a:t>Deep approaches to learning</a:t>
            </a:r>
          </a:p>
          <a:p>
            <a:r>
              <a:rPr lang="en-US" dirty="0" smtClean="0"/>
              <a:t> </a:t>
            </a:r>
            <a:r>
              <a:rPr lang="en-US" dirty="0"/>
              <a:t>Higher rates of student‐faculty interaction</a:t>
            </a:r>
          </a:p>
          <a:p>
            <a:r>
              <a:rPr lang="en-US" dirty="0" smtClean="0"/>
              <a:t> </a:t>
            </a:r>
            <a:r>
              <a:rPr lang="en-US" dirty="0"/>
              <a:t>Increases in critical </a:t>
            </a:r>
            <a:r>
              <a:rPr lang="en-US" dirty="0" smtClean="0"/>
              <a:t>thinking and </a:t>
            </a:r>
            <a:r>
              <a:rPr lang="en-US" dirty="0"/>
              <a:t>writing </a:t>
            </a:r>
            <a:r>
              <a:rPr lang="en-US" dirty="0" smtClean="0"/>
              <a:t>skills</a:t>
            </a:r>
            <a:endParaRPr lang="en-US" dirty="0"/>
          </a:p>
          <a:p>
            <a:r>
              <a:rPr lang="en-US" dirty="0" smtClean="0"/>
              <a:t> </a:t>
            </a:r>
            <a:r>
              <a:rPr lang="en-US" dirty="0"/>
              <a:t>Greater appreciation for diversity</a:t>
            </a:r>
          </a:p>
          <a:p>
            <a:r>
              <a:rPr lang="en-US" dirty="0" smtClean="0"/>
              <a:t> </a:t>
            </a:r>
            <a:r>
              <a:rPr lang="en-US" dirty="0"/>
              <a:t>Higher student engagement overall</a:t>
            </a:r>
          </a:p>
        </p:txBody>
      </p:sp>
      <p:sp>
        <p:nvSpPr>
          <p:cNvPr id="7" name="TextBox 6"/>
          <p:cNvSpPr txBox="1"/>
          <p:nvPr/>
        </p:nvSpPr>
        <p:spPr>
          <a:xfrm>
            <a:off x="381000" y="6477001"/>
            <a:ext cx="8001000" cy="246221"/>
          </a:xfrm>
          <a:prstGeom prst="rect">
            <a:avLst/>
          </a:prstGeom>
          <a:noFill/>
        </p:spPr>
        <p:txBody>
          <a:bodyPr wrap="square" rtlCol="0">
            <a:spAutoFit/>
          </a:bodyPr>
          <a:lstStyle/>
          <a:p>
            <a:pPr lvl="0">
              <a:spcBef>
                <a:spcPct val="20000"/>
              </a:spcBef>
            </a:pPr>
            <a:r>
              <a:rPr lang="en-US" sz="1000" i="0" kern="0" dirty="0" err="1" smtClean="0">
                <a:solidFill>
                  <a:srgbClr val="000000"/>
                </a:solidFill>
                <a:latin typeface="Arial"/>
                <a:ea typeface="ＭＳ Ｐゴシック"/>
              </a:rPr>
              <a:t>Bronwell</a:t>
            </a:r>
            <a:r>
              <a:rPr lang="en-US" sz="1000" i="0" kern="0" dirty="0" smtClean="0">
                <a:solidFill>
                  <a:srgbClr val="000000"/>
                </a:solidFill>
                <a:latin typeface="Arial"/>
                <a:ea typeface="ＭＳ Ｐゴシック"/>
              </a:rPr>
              <a:t>, J &amp; Swaner, L (2010); NSSE, (2007); Kuh (2008); Hansen, Chism, &amp; Trujillo, (2011)</a:t>
            </a:r>
            <a:endParaRPr lang="en-US" sz="1000" i="0" kern="0" dirty="0">
              <a:solidFill>
                <a:srgbClr val="000000"/>
              </a:solidFill>
              <a:latin typeface="Arial"/>
              <a:ea typeface="ＭＳ Ｐゴシック"/>
            </a:endParaRPr>
          </a:p>
        </p:txBody>
      </p:sp>
    </p:spTree>
    <p:extLst>
      <p:ext uri="{BB962C8B-B14F-4D97-AF65-F5344CB8AC3E}">
        <p14:creationId xmlns:p14="http://schemas.microsoft.com/office/powerpoint/2010/main" val="97833128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ctrTitle" sz="quarter"/>
          </p:nvPr>
        </p:nvSpPr>
        <p:spPr/>
        <p:txBody>
          <a:bodyPr/>
          <a:lstStyle/>
          <a:p>
            <a:r>
              <a:rPr lang="en-US" dirty="0" smtClean="0"/>
              <a:t>What are the Theories </a:t>
            </a:r>
            <a:r>
              <a:rPr lang="en-US" dirty="0"/>
              <a:t>and </a:t>
            </a:r>
            <a:r>
              <a:rPr lang="en-US" dirty="0" smtClean="0"/>
              <a:t>Pedagogies Supporting </a:t>
            </a:r>
            <a:br>
              <a:rPr lang="en-US" dirty="0" smtClean="0"/>
            </a:br>
            <a:r>
              <a:rPr lang="en-US" dirty="0" smtClean="0"/>
              <a:t>High </a:t>
            </a:r>
            <a:r>
              <a:rPr lang="en-US" dirty="0"/>
              <a:t>Impact </a:t>
            </a:r>
            <a:r>
              <a:rPr lang="en-US" dirty="0" smtClean="0"/>
              <a:t>Practices?</a:t>
            </a:r>
            <a:endParaRPr lang="en-US" dirty="0"/>
          </a:p>
        </p:txBody>
      </p:sp>
    </p:spTree>
    <p:extLst>
      <p:ext uri="{BB962C8B-B14F-4D97-AF65-F5344CB8AC3E}">
        <p14:creationId xmlns:p14="http://schemas.microsoft.com/office/powerpoint/2010/main" val="192821591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Characteristics of HIPs that make them</a:t>
            </a:r>
            <a:br>
              <a:rPr lang="en-US" dirty="0"/>
            </a:br>
            <a:r>
              <a:rPr lang="en-US" dirty="0"/>
              <a:t>effective with students</a:t>
            </a:r>
          </a:p>
        </p:txBody>
      </p:sp>
      <p:sp>
        <p:nvSpPr>
          <p:cNvPr id="3" name="Content Placeholder 2"/>
          <p:cNvSpPr>
            <a:spLocks noGrp="1"/>
          </p:cNvSpPr>
          <p:nvPr>
            <p:ph idx="1"/>
          </p:nvPr>
        </p:nvSpPr>
        <p:spPr>
          <a:xfrm>
            <a:off x="381000" y="1828800"/>
            <a:ext cx="8077200" cy="4038600"/>
          </a:xfrm>
        </p:spPr>
        <p:txBody>
          <a:bodyPr/>
          <a:lstStyle/>
          <a:p>
            <a:pPr marL="0" indent="0">
              <a:buNone/>
            </a:pPr>
            <a:r>
              <a:rPr lang="en-US" b="1" dirty="0"/>
              <a:t>Practices Increase Odds That Students Will</a:t>
            </a:r>
            <a:r>
              <a:rPr lang="en-US" b="1" dirty="0" smtClean="0"/>
              <a:t>:</a:t>
            </a:r>
          </a:p>
          <a:p>
            <a:pPr marL="514350" indent="-514350">
              <a:buFont typeface="+mj-lt"/>
              <a:buAutoNum type="arabicPeriod"/>
            </a:pPr>
            <a:r>
              <a:rPr lang="en-US" sz="2000" dirty="0"/>
              <a:t>Invest time and effort</a:t>
            </a:r>
          </a:p>
          <a:p>
            <a:pPr marL="514350" indent="-514350">
              <a:buFont typeface="+mj-lt"/>
              <a:buAutoNum type="arabicPeriod"/>
            </a:pPr>
            <a:r>
              <a:rPr lang="en-US" sz="2000" dirty="0" smtClean="0"/>
              <a:t>Interact </a:t>
            </a:r>
            <a:r>
              <a:rPr lang="en-US" sz="2000" dirty="0"/>
              <a:t>with faculty and peers </a:t>
            </a:r>
            <a:r>
              <a:rPr lang="en-US" sz="2000" dirty="0" smtClean="0"/>
              <a:t>about substantive </a:t>
            </a:r>
            <a:r>
              <a:rPr lang="en-US" sz="2000" dirty="0"/>
              <a:t>matters</a:t>
            </a:r>
          </a:p>
          <a:p>
            <a:pPr marL="514350" indent="-514350">
              <a:buFont typeface="+mj-lt"/>
              <a:buAutoNum type="arabicPeriod"/>
            </a:pPr>
            <a:r>
              <a:rPr lang="en-US" sz="2000" dirty="0" smtClean="0"/>
              <a:t>Experience </a:t>
            </a:r>
            <a:r>
              <a:rPr lang="en-US" sz="2000" dirty="0"/>
              <a:t>diversity</a:t>
            </a:r>
          </a:p>
          <a:p>
            <a:pPr marL="514350" indent="-514350">
              <a:buFont typeface="+mj-lt"/>
              <a:buAutoNum type="arabicPeriod"/>
            </a:pPr>
            <a:r>
              <a:rPr lang="en-US" sz="2000" dirty="0" smtClean="0"/>
              <a:t>Get </a:t>
            </a:r>
            <a:r>
              <a:rPr lang="en-US" sz="2000" dirty="0"/>
              <a:t>more frequent feedback</a:t>
            </a:r>
          </a:p>
          <a:p>
            <a:pPr marL="514350" indent="-514350">
              <a:buFont typeface="+mj-lt"/>
              <a:buAutoNum type="arabicPeriod"/>
            </a:pPr>
            <a:r>
              <a:rPr lang="en-US" sz="2000" dirty="0" smtClean="0"/>
              <a:t>Discover </a:t>
            </a:r>
            <a:r>
              <a:rPr lang="en-US" sz="2000" dirty="0"/>
              <a:t>relevance of their learning </a:t>
            </a:r>
            <a:r>
              <a:rPr lang="en-US" sz="2000" dirty="0" smtClean="0"/>
              <a:t>through real‐world </a:t>
            </a:r>
            <a:r>
              <a:rPr lang="en-US" sz="2000" dirty="0"/>
              <a:t>applications</a:t>
            </a:r>
          </a:p>
          <a:p>
            <a:pPr marL="514350" indent="-514350">
              <a:buFont typeface="+mj-lt"/>
              <a:buAutoNum type="arabicPeriod"/>
            </a:pPr>
            <a:r>
              <a:rPr lang="en-US" sz="2000" dirty="0" smtClean="0"/>
              <a:t>Experience a context </a:t>
            </a:r>
            <a:r>
              <a:rPr lang="en-US" sz="2000" dirty="0"/>
              <a:t>of </a:t>
            </a:r>
            <a:r>
              <a:rPr lang="en-US" sz="2000" dirty="0" smtClean="0"/>
              <a:t>coherent</a:t>
            </a:r>
            <a:r>
              <a:rPr lang="en-US" sz="2000" dirty="0"/>
              <a:t>, </a:t>
            </a:r>
            <a:r>
              <a:rPr lang="en-US" sz="2000" dirty="0" smtClean="0"/>
              <a:t>academically challenging curriculum</a:t>
            </a:r>
            <a:endParaRPr lang="en-US" sz="2000" dirty="0"/>
          </a:p>
        </p:txBody>
      </p:sp>
      <p:sp>
        <p:nvSpPr>
          <p:cNvPr id="5" name="TextBox 4"/>
          <p:cNvSpPr txBox="1"/>
          <p:nvPr/>
        </p:nvSpPr>
        <p:spPr>
          <a:xfrm>
            <a:off x="0" y="6248401"/>
            <a:ext cx="8915400" cy="438581"/>
          </a:xfrm>
          <a:prstGeom prst="rect">
            <a:avLst/>
          </a:prstGeom>
          <a:noFill/>
        </p:spPr>
        <p:txBody>
          <a:bodyPr wrap="square" rtlCol="0">
            <a:spAutoFit/>
          </a:bodyPr>
          <a:lstStyle/>
          <a:p>
            <a:pPr lvl="0">
              <a:spcBef>
                <a:spcPct val="20000"/>
              </a:spcBef>
            </a:pPr>
            <a:r>
              <a:rPr lang="en-US" sz="1000" i="0" kern="0" dirty="0">
                <a:solidFill>
                  <a:srgbClr val="000000"/>
                </a:solidFill>
                <a:latin typeface="Arial"/>
                <a:ea typeface="ＭＳ Ｐゴシック"/>
              </a:rPr>
              <a:t>High Impact Practices: Promoting Engagement and Student &amp; Academic Affairs Collaboration, ACPA Annual </a:t>
            </a:r>
            <a:r>
              <a:rPr lang="en-US" sz="1000" i="0" kern="0" dirty="0" smtClean="0">
                <a:solidFill>
                  <a:srgbClr val="000000"/>
                </a:solidFill>
                <a:latin typeface="Arial"/>
                <a:ea typeface="ＭＳ Ｐゴシック"/>
              </a:rPr>
              <a:t>Conference, March </a:t>
            </a:r>
            <a:r>
              <a:rPr lang="en-US" sz="1000" i="0" kern="0" dirty="0">
                <a:solidFill>
                  <a:srgbClr val="000000"/>
                </a:solidFill>
                <a:latin typeface="Arial"/>
                <a:ea typeface="ＭＳ Ｐゴシック"/>
              </a:rPr>
              <a:t>27, </a:t>
            </a:r>
            <a:r>
              <a:rPr lang="en-US" sz="1000" i="0" kern="0" dirty="0" smtClean="0">
                <a:solidFill>
                  <a:srgbClr val="000000"/>
                </a:solidFill>
                <a:latin typeface="Arial"/>
                <a:ea typeface="ＭＳ Ｐゴシック"/>
              </a:rPr>
              <a:t>2011 </a:t>
            </a:r>
          </a:p>
          <a:p>
            <a:pPr lvl="0">
              <a:spcBef>
                <a:spcPct val="20000"/>
              </a:spcBef>
            </a:pPr>
            <a:r>
              <a:rPr lang="en-US" sz="1000" i="0" kern="0" dirty="0" smtClean="0">
                <a:solidFill>
                  <a:srgbClr val="000000"/>
                </a:solidFill>
                <a:latin typeface="Arial"/>
                <a:ea typeface="ＭＳ Ｐゴシック"/>
              </a:rPr>
              <a:t> Jillian </a:t>
            </a:r>
            <a:r>
              <a:rPr lang="en-US" sz="1000" i="0" kern="0" dirty="0">
                <a:solidFill>
                  <a:srgbClr val="000000"/>
                </a:solidFill>
                <a:latin typeface="Arial"/>
                <a:ea typeface="ＭＳ Ｐゴシック"/>
              </a:rPr>
              <a:t>Kinzie, Associate Director NSSE Institute for Effective Educational </a:t>
            </a:r>
            <a:r>
              <a:rPr lang="en-US" sz="1000" i="0" kern="0" dirty="0" smtClean="0">
                <a:solidFill>
                  <a:srgbClr val="000000"/>
                </a:solidFill>
                <a:latin typeface="Arial"/>
                <a:ea typeface="ＭＳ Ｐゴシック"/>
              </a:rPr>
              <a:t>Practice</a:t>
            </a:r>
            <a:endParaRPr lang="en-US" sz="1000" i="0" kern="0" dirty="0">
              <a:solidFill>
                <a:srgbClr val="000000"/>
              </a:solidFill>
              <a:latin typeface="Arial"/>
              <a:ea typeface="ＭＳ Ｐゴシック"/>
            </a:endParaRPr>
          </a:p>
        </p:txBody>
      </p:sp>
    </p:spTree>
    <p:extLst>
      <p:ext uri="{BB962C8B-B14F-4D97-AF65-F5344CB8AC3E}">
        <p14:creationId xmlns:p14="http://schemas.microsoft.com/office/powerpoint/2010/main" val="360267619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p:txBody>
          <a:bodyPr/>
          <a:lstStyle/>
          <a:p>
            <a:pPr lvl="0" eaLnBrk="1" fontAlgn="auto" hangingPunct="1">
              <a:spcBef>
                <a:spcPts val="0"/>
              </a:spcBef>
              <a:spcAft>
                <a:spcPts val="0"/>
              </a:spcAft>
              <a:defRPr/>
            </a:pPr>
            <a:r>
              <a:rPr lang="en-US" sz="1600" b="1" kern="0" dirty="0" smtClean="0">
                <a:solidFill>
                  <a:srgbClr val="7D110C"/>
                </a:solidFill>
              </a:rPr>
              <a:t>From: Using </a:t>
            </a:r>
            <a:r>
              <a:rPr lang="en-US" sz="1600" b="1" kern="0" dirty="0">
                <a:solidFill>
                  <a:srgbClr val="7D110C"/>
                </a:solidFill>
              </a:rPr>
              <a:t>High Impact Activities to Maximize Student Gains ,Todd Chamberlain, Indiana University Center for Postsecondary Research</a:t>
            </a:r>
          </a:p>
          <a:p>
            <a:pPr lvl="0" eaLnBrk="1" fontAlgn="auto" hangingPunct="1">
              <a:spcBef>
                <a:spcPts val="0"/>
              </a:spcBef>
              <a:spcAft>
                <a:spcPts val="0"/>
              </a:spcAft>
              <a:defRPr/>
            </a:pPr>
            <a:r>
              <a:rPr lang="en-US" sz="1600" b="1" kern="0" dirty="0">
                <a:solidFill>
                  <a:srgbClr val="7D110C"/>
                </a:solidFill>
              </a:rPr>
              <a:t>NSSE Webinar, June 23, 2009</a:t>
            </a:r>
            <a:endParaRPr lang="en-US" sz="1600" b="1" dirty="0">
              <a:solidFill>
                <a:srgbClr val="7D110C"/>
              </a:solidFill>
            </a:endParaRPr>
          </a:p>
        </p:txBody>
      </p:sp>
      <p:sp>
        <p:nvSpPr>
          <p:cNvPr id="4" name="Title 3"/>
          <p:cNvSpPr txBox="1">
            <a:spLocks noGrp="1"/>
          </p:cNvSpPr>
          <p:nvPr>
            <p:ph type="ctrTitle"/>
          </p:nvPr>
        </p:nvSpPr>
        <p:spPr bwMode="auto">
          <a:xfrm>
            <a:off x="685800" y="2203719"/>
            <a:ext cx="7772400" cy="1323439"/>
          </a:xfrm>
          <a:prstGeom prst="rect">
            <a:avLst/>
          </a:prstGeom>
          <a:noFill/>
          <a:ln w="9525">
            <a:noFill/>
            <a:miter lim="800000"/>
            <a:headEnd/>
            <a:tailEnd/>
          </a:ln>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4000" b="1" i="0" u="none" strike="noStrike" kern="0" cap="none" spc="0" normalizeH="0" baseline="0" noProof="0" dirty="0">
                <a:ln>
                  <a:noFill/>
                </a:ln>
                <a:solidFill>
                  <a:sysClr val="windowText" lastClr="000000"/>
                </a:solidFill>
                <a:effectLst/>
                <a:uLnTx/>
                <a:uFillTx/>
              </a:rPr>
              <a:t>Six Conditions That </a:t>
            </a:r>
            <a:r>
              <a:rPr kumimoji="0" lang="en-US" sz="4000" b="1" i="0" u="none" strike="noStrike" kern="0" cap="none" spc="0" normalizeH="0" baseline="0" noProof="0" dirty="0" smtClean="0">
                <a:ln>
                  <a:noFill/>
                </a:ln>
                <a:solidFill>
                  <a:sysClr val="windowText" lastClr="000000"/>
                </a:solidFill>
                <a:effectLst/>
                <a:uLnTx/>
                <a:uFillTx/>
              </a:rPr>
              <a:t>Mark High  Impact Educational Practices  </a:t>
            </a:r>
          </a:p>
        </p:txBody>
      </p:sp>
    </p:spTree>
    <p:extLst>
      <p:ext uri="{BB962C8B-B14F-4D97-AF65-F5344CB8AC3E}">
        <p14:creationId xmlns:p14="http://schemas.microsoft.com/office/powerpoint/2010/main" val="404004647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1. Time on Task </a:t>
            </a:r>
            <a:endParaRPr lang="en-US" dirty="0"/>
          </a:p>
        </p:txBody>
      </p:sp>
      <p:sp>
        <p:nvSpPr>
          <p:cNvPr id="4" name="Content Placeholder 3"/>
          <p:cNvSpPr>
            <a:spLocks noGrp="1"/>
          </p:cNvSpPr>
          <p:nvPr>
            <p:ph idx="1"/>
          </p:nvPr>
        </p:nvSpPr>
        <p:spPr/>
        <p:txBody>
          <a:bodyPr/>
          <a:lstStyle/>
          <a:p>
            <a:r>
              <a:rPr lang="en-US" b="1" dirty="0"/>
              <a:t>Activities demand that </a:t>
            </a:r>
            <a:r>
              <a:rPr lang="en-US" b="1" dirty="0" smtClean="0"/>
              <a:t>students devote </a:t>
            </a:r>
            <a:r>
              <a:rPr lang="en-US" b="1" dirty="0"/>
              <a:t>considerable time </a:t>
            </a:r>
            <a:r>
              <a:rPr lang="en-US" b="1" dirty="0" smtClean="0"/>
              <a:t>and effort </a:t>
            </a:r>
            <a:r>
              <a:rPr lang="en-US" b="1" dirty="0"/>
              <a:t>to purposeful tasks.</a:t>
            </a:r>
          </a:p>
          <a:p>
            <a:r>
              <a:rPr lang="en-US" b="1" dirty="0" smtClean="0"/>
              <a:t>Most </a:t>
            </a:r>
            <a:r>
              <a:rPr lang="en-US" b="1" dirty="0"/>
              <a:t>require daily decisions </a:t>
            </a:r>
            <a:r>
              <a:rPr lang="en-US" b="1" dirty="0" smtClean="0"/>
              <a:t>that deepen </a:t>
            </a:r>
            <a:r>
              <a:rPr lang="en-US" b="1" dirty="0"/>
              <a:t>students’ investment in </a:t>
            </a:r>
            <a:r>
              <a:rPr lang="en-US" b="1" dirty="0" smtClean="0"/>
              <a:t>the activity</a:t>
            </a:r>
            <a:r>
              <a:rPr lang="en-US" b="1" dirty="0"/>
              <a:t>.</a:t>
            </a:r>
            <a:endParaRPr lang="en-US" dirty="0"/>
          </a:p>
        </p:txBody>
      </p:sp>
    </p:spTree>
    <p:extLst>
      <p:ext uri="{BB962C8B-B14F-4D97-AF65-F5344CB8AC3E}">
        <p14:creationId xmlns:p14="http://schemas.microsoft.com/office/powerpoint/2010/main" val="1587440654"/>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MMPROD_NEXTUNIQUEID" val="10009"/>
  <p:tag name="MMPROD_UIDATA" val="&lt;database version=&quot;7.0&quot;&gt;&lt;object type=&quot;1&quot; unique_id=&quot;10001&quot;&gt;&lt;object type=&quot;8&quot; unique_id=&quot;10002&quot;&gt;&lt;/object&gt;&lt;object type=&quot;2&quot; unique_id=&quot;10003&quot;&gt;&lt;object type=&quot;3&quot; unique_id=&quot;10004&quot;&gt;&lt;property id=&quot;20148&quot; value=&quot;5&quot;/&gt;&lt;property id=&quot;20300&quot; value=&quot;Slide 1 - &amp;quot;Developing and Assessing Student Learning Outcomes&amp;quot;&quot;/&gt;&lt;property id=&quot;20307&quot; value=&quot;256&quot;/&gt;&lt;/object&gt;&lt;object type=&quot;3&quot; unique_id=&quot;10497&quot;&gt;&lt;property id=&quot;20148&quot; value=&quot;5&quot;/&gt;&lt;property id=&quot;20300&quot; value=&quot;Slide 3 - &amp;quot;Why are student learning outcomes (SLOs) important?&amp;quot;&quot;/&gt;&lt;property id=&quot;20307&quot; value=&quot;297&quot;/&gt;&lt;/object&gt;&lt;object type=&quot;3&quot; unique_id=&quot;10627&quot;&gt;&lt;property id=&quot;20148&quot; value=&quot;5&quot;/&gt;&lt;property id=&quot;20300&quot; value=&quot;Slide 35 - &amp;quot;References&amp;quot;&quot;/&gt;&lt;property id=&quot;20307&quot; value=&quot;303&quot;/&gt;&lt;/object&gt;&lt;object type=&quot;3&quot; unique_id=&quot;11080&quot;&gt;&lt;property id=&quot;20148&quot; value=&quot;5&quot;/&gt;&lt;property id=&quot;20300&quot; value=&quot;Slide 11 - &amp;quot;Examples of SLOs at Different Levels&amp;quot;&quot;/&gt;&lt;property id=&quot;20307&quot; value=&quot;306&quot;/&gt;&lt;/object&gt;&lt;object type=&quot;3&quot; unique_id=&quot;11081&quot;&gt;&lt;property id=&quot;20148&quot; value=&quot;5&quot;/&gt;&lt;property id=&quot;20300&quot; value=&quot;Slide 16 - &amp;quot;How do I write SLOs?&amp;quot;&quot;/&gt;&lt;property id=&quot;20307&quot; value=&quot;307&quot;/&gt;&lt;/object&gt;&lt;object type=&quot;3&quot; unique_id=&quot;11082&quot;&gt;&lt;property id=&quot;20148&quot; value=&quot;5&quot;/&gt;&lt;property id=&quot;20300&quot; value=&quot;Slide 24 - &amp;quot;How do I assess SLOs?&amp;quot;&quot;/&gt;&lt;property id=&quot;20307&quot; value=&quot;308&quot;/&gt;&lt;/object&gt;&lt;object type=&quot;3&quot; unique_id=&quot;11083&quot;&gt;&lt;property id=&quot;20148&quot; value=&quot;5&quot;/&gt;&lt;property id=&quot;20300&quot; value=&quot;Slide 34 - &amp;quot;How can I refine my SLOs?&amp;quot;&quot;/&gt;&lt;property id=&quot;20307&quot; value=&quot;309&quot;/&gt;&lt;/object&gt;&lt;object type=&quot;3&quot; unique_id=&quot;11152&quot;&gt;&lt;property id=&quot;20148&quot; value=&quot;5&quot;/&gt;&lt;property id=&quot;20300&quot; value=&quot;Slide 2 - &amp;quot;Agenda&amp;quot;&quot;/&gt;&lt;property id=&quot;20307&quot; value=&quot;310&quot;/&gt;&lt;/object&gt;&lt;object type=&quot;3&quot; unique_id=&quot;11241&quot;&gt;&lt;property id=&quot;20148&quot; value=&quot;5&quot;/&gt;&lt;property id=&quot;20300&quot; value=&quot;Slide 4 - &amp;quot;Why are student learning outcomes important?&amp;quot;&quot;/&gt;&lt;property id=&quot;20307&quot; value=&quot;311&quot;/&gt;&lt;/object&gt;&lt;object type=&quot;3&quot; unique_id=&quot;11242&quot;&gt;&lt;property id=&quot;20148&quot; value=&quot;5&quot;/&gt;&lt;property id=&quot;20300&quot; value=&quot;Slide 5 - &amp;quot;Developing Student Learning Outcomes Important for Reaccreditation Process&amp;quot;&quot;/&gt;&lt;property id=&quot;20307&quot; value=&quot;312&quot;/&gt;&lt;/object&gt;&lt;object type=&quot;3&quot; unique_id=&quot;11243&quot;&gt;&lt;property id=&quot;20148&quot; value=&quot;5&quot;/&gt;&lt;property id=&quot;20300&quot; value=&quot;Slide 6 - &amp;quot;SLOs Provide Opportunities for Formative Assessment and Self-Regulated Learning&amp;quot;&quot;/&gt;&lt;property id=&quot;20307&quot; value=&quot;320&quot;/&gt;&lt;/object&gt;&lt;object type=&quot;3&quot; unique_id=&quot;11244&quot;&gt;&lt;property id=&quot;20148&quot; value=&quot;5&quot;/&gt;&lt;property id=&quot;20300&quot; value=&quot;Slide 7 - &amp;quot;What are student learning outcome statements?&amp;quot;&quot;/&gt;&lt;property id=&quot;20307&quot; value=&quot;327&quot;/&gt;&lt;/object&gt;&lt;object type=&quot;3&quot; unique_id=&quot;11245&quot;&gt;&lt;property id=&quot;20148&quot; value=&quot;5&quot;/&gt;&lt;property id=&quot;20300&quot; value=&quot;Slide 8 - &amp;quot;Examples of Student Learning Outcomes (IUPUI Campus Bulletin, 2010-2012)&amp;quot;&quot;/&gt;&lt;property id=&quot;20307&quot; value=&quot;328&quot;/&gt;&lt;/object&gt;&lt;object type=&quot;3&quot; unique_id=&quot;11246&quot;&gt;&lt;property id=&quot;20148&quot; value=&quot;5&quot;/&gt;&lt;property id=&quot;20300&quot; value=&quot;Slide 10 - &amp;quot;How are institution, program, and course SLOs related?&amp;quot;&quot;/&gt;&lt;property id=&quot;20307&quot; value=&quot;329&quot;/&gt;&lt;/object&gt;&lt;object type=&quot;3&quot; unique_id=&quot;11247&quot;&gt;&lt;property id=&quot;20148&quot; value=&quot;5&quot;/&gt;&lt;property id=&quot;20300&quot; value=&quot;Slide 25 - &amp;quot;Employ Multiple Methods&amp;quot;&quot;/&gt;&lt;property id=&quot;20307&quot; value=&quot;314&quot;/&gt;&lt;/object&gt;&lt;object type=&quot;3&quot; unique_id=&quot;11248&quot;&gt;&lt;property id=&quot;20148&quot; value=&quot;5&quot;/&gt;&lt;property id=&quot;20300&quot; value=&quot;Slide 26 - &amp;quot;Measuring Student Learning &amp;quot;&quot;/&gt;&lt;property id=&quot;20307&quot; value=&quot;323&quot;/&gt;&lt;/object&gt;&lt;object type=&quot;3&quot; unique_id=&quot;11249&quot;&gt;&lt;property id=&quot;20148&quot; value=&quot;5&quot;/&gt;&lt;property id=&quot;20300&quot; value=&quot;Slide 27 - &amp;quot;Direct Measures of Student Learning &amp;quot;&quot;/&gt;&lt;property id=&quot;20307&quot; value=&quot;321&quot;/&gt;&lt;/object&gt;&lt;object type=&quot;3&quot; unique_id=&quot;11250&quot;&gt;&lt;property id=&quot;20148&quot; value=&quot;5&quot;/&gt;&lt;property id=&quot;20300&quot; value=&quot;Slide 28 - &amp;quot;Assessment of Student Work: &amp;#x0D;&amp;#x0A;A Direct Measure of Learning&amp;quot;&quot;/&gt;&lt;property id=&quot;20307&quot; value=&quot;319&quot;/&gt;&lt;/object&gt;&lt;object type=&quot;3&quot; unique_id=&quot;11251&quot;&gt;&lt;property id=&quot;20148&quot; value=&quot;5&quot;/&gt;&lt;property id=&quot;20300&quot; value=&quot;Slide 29 - &amp;quot;&amp;#x0D;&amp;#x0A;Use Authentic, Embedded Assessment &amp;#x0D;&amp;#x0A;&amp;quot;&quot;/&gt;&lt;property id=&quot;20307&quot; value=&quot;324&quot;/&gt;&lt;/object&gt;&lt;object type=&quot;3&quot; unique_id=&quot;11252&quot;&gt;&lt;property id=&quot;20148&quot; value=&quot;5&quot;/&gt;&lt;property id=&quot;20300&quot; value=&quot;Slide 30 - &amp;quot;Indirect Measures &amp;quot;&quot;/&gt;&lt;property id=&quot;20307&quot; value=&quot;322&quot;/&gt;&lt;/object&gt;&lt;object type=&quot;3&quot; unique_id=&quot;11253&quot;&gt;&lt;property id=&quot;20148&quot; value=&quot;5&quot;/&gt;&lt;property id=&quot;20300&quot; value=&quot;Slide 31&quot;/&gt;&lt;property id=&quot;20307&quot; value=&quot;317&quot;/&gt;&lt;/object&gt;&lt;object type=&quot;3&quot; unique_id=&quot;11254&quot;&gt;&lt;property id=&quot;20148&quot; value=&quot;5&quot;/&gt;&lt;property id=&quot;20300&quot; value=&quot;Slide 32 - &amp;quot;Planning for Learning and Assessment&amp;#x0D;&amp;#x0A;T.W. Banta &amp;quot;&quot;/&gt;&lt;property id=&quot;20307&quot; value=&quot;318&quot;/&gt;&lt;/object&gt;&lt;object type=&quot;3&quot; unique_id=&quot;11255&quot;&gt;&lt;property id=&quot;20148&quot; value=&quot;5&quot;/&gt;&lt;property id=&quot;20300&quot; value=&quot;Slide 33 - &amp;quot;Creating a Culture of Evidence&amp;quot;&quot;/&gt;&lt;property id=&quot;20307&quot; value=&quot;325&quot;/&gt;&lt;/object&gt;&lt;object type=&quot;3&quot; unique_id=&quot;11533&quot;&gt;&lt;property id=&quot;20148&quot; value=&quot;5&quot;/&gt;&lt;property id=&quot;20300&quot; value=&quot;Slide 9 - &amp;quot;More about SLOs&amp;quot;&quot;/&gt;&lt;property id=&quot;20307&quot; value=&quot;330&quot;/&gt;&lt;/object&gt;&lt;object type=&quot;3&quot; unique_id=&quot;11742&quot;&gt;&lt;property id=&quot;20148&quot; value=&quot;5&quot;/&gt;&lt;property id=&quot;20300&quot; value=&quot;Slide 12 - &amp;quot;Curriculum Mapping&amp;quot;&quot;/&gt;&lt;property id=&quot;20307&quot; value=&quot;331&quot;/&gt;&lt;/object&gt;&lt;object type=&quot;3&quot; unique_id=&quot;11743&quot;&gt;&lt;property id=&quot;20148&quot; value=&quot;5&quot;/&gt;&lt;property id=&quot;20300&quot; value=&quot;Slide 15 - &amp;quot;Learning Outcomes Assessment Process and Steps&amp;#x0D;&amp;#x0A;&amp;quot;&quot;/&gt;&lt;property id=&quot;20307&quot; value=&quot;332&quot;/&gt;&lt;/object&gt;&lt;object type=&quot;3&quot; unique_id=&quot;11856&quot;&gt;&lt;property id=&quot;20148&quot; value=&quot;5&quot;/&gt;&lt;property id=&quot;20300&quot; value=&quot;Slide 13 - &amp;quot;Outcomes Based Curriculum&amp;quot;&quot;/&gt;&lt;property id=&quot;20307&quot; value=&quot;333&quot;/&gt;&lt;/object&gt;&lt;object type=&quot;3&quot; unique_id=&quot;11857&quot;&gt;&lt;property id=&quot;20148&quot; value=&quot;5&quot;/&gt;&lt;property id=&quot;20300&quot; value=&quot;Slide 14 - &amp;quot;The Assessment Process&amp;quot;&quot;/&gt;&lt;property id=&quot;20307&quot; value=&quot;334&quot;/&gt;&lt;/object&gt;&lt;object type=&quot;3&quot; unique_id=&quot;12158&quot;&gt;&lt;property id=&quot;20148&quot; value=&quot;5&quot;/&gt;&lt;property id=&quot;20300&quot; value=&quot;Slide 17 - &amp;quot;Components of effective SLOs&amp;quot;&quot;/&gt;&lt;property id=&quot;20307&quot; value=&quot;336&quot;/&gt;&lt;/object&gt;&lt;object type=&quot;3&quot; unique_id=&quot;12159&quot;&gt;&lt;property id=&quot;20148&quot; value=&quot;5&quot;/&gt;&lt;property id=&quot;20300&quot; value=&quot;Slide 18 - &amp;quot;A Few Words about Learning Domains&amp;quot;&quot;/&gt;&lt;property id=&quot;20307&quot; value=&quot;338&quot;/&gt;&lt;/object&gt;&lt;object type=&quot;3&quot; unique_id=&quot;12160&quot;&gt;&lt;property id=&quot;20148&quot; value=&quot;5&quot;/&gt;&lt;property id=&quot;20300&quot; value=&quot;Slide 19 - &amp;quot;Cognitive Domain (Bloom)&amp;quot;&quot;/&gt;&lt;property id=&quot;20307&quot; value=&quot;339&quot;/&gt;&lt;/object&gt;&lt;object type=&quot;3&quot; unique_id=&quot;12161&quot;&gt;&lt;property id=&quot;20148&quot; value=&quot;5&quot;/&gt;&lt;property id=&quot;20300&quot; value=&quot;Slide 20 - &amp;quot;Affective Domain (Krathwohl, et.al)&amp;quot;&quot;/&gt;&lt;property id=&quot;20307&quot; value=&quot;340&quot;/&gt;&lt;/object&gt;&lt;object type=&quot;3&quot; unique_id=&quot;12162&quot;&gt;&lt;property id=&quot;20148&quot; value=&quot;5&quot;/&gt;&lt;property id=&quot;20300&quot; value=&quot;Slide 21 - &amp;quot;Psychomotor Domain (Dave)&amp;quot;&quot;/&gt;&lt;property id=&quot;20307&quot; value=&quot;341&quot;/&gt;&lt;/object&gt;&lt;object type=&quot;3&quot; unique_id=&quot;12163&quot;&gt;&lt;property id=&quot;20148&quot; value=&quot;5&quot;/&gt;&lt;property id=&quot;20300&quot; value=&quot;Slide 22 - &amp;quot;Brainstorming Activity&amp;amp;#x09;&amp;quot;&quot;/&gt;&lt;property id=&quot;20307&quot; value=&quot;337&quot;/&gt;&lt;/object&gt;&lt;object type=&quot;3&quot; unique_id=&quot;12164&quot;&gt;&lt;property id=&quot;20148&quot; value=&quot;5&quot;/&gt;&lt;property id=&quot;20300&quot; value=&quot;Slide 23 - &amp;quot;The Next Steps&amp;quot;&quot;/&gt;&lt;property id=&quot;20307&quot; value=&quot;335&quot;/&gt;&lt;/object&gt;&lt;/object&gt;&lt;/object&gt;&lt;/database&gt;"/>
  <p:tag name="SECTOMILLISECCONVERTED" val="1"/>
</p:tagLst>
</file>

<file path=ppt/theme/theme1.xml><?xml version="1.0" encoding="utf-8"?>
<a:theme xmlns:a="http://schemas.openxmlformats.org/drawingml/2006/main" name="IUPUI_universal">
  <a:themeElements>
    <a:clrScheme name="Custom 9">
      <a:dk1>
        <a:sysClr val="windowText" lastClr="000000"/>
      </a:dk1>
      <a:lt1>
        <a:sysClr val="window" lastClr="FFFFFF"/>
      </a:lt1>
      <a:dk2>
        <a:srgbClr val="895D1D"/>
      </a:dk2>
      <a:lt2>
        <a:srgbClr val="ECE9C6"/>
      </a:lt2>
      <a:accent1>
        <a:srgbClr val="600000"/>
      </a:accent1>
      <a:accent2>
        <a:srgbClr val="600000"/>
      </a:accent2>
      <a:accent3>
        <a:srgbClr val="D0BE40"/>
      </a:accent3>
      <a:accent4>
        <a:srgbClr val="877F6C"/>
      </a:accent4>
      <a:accent5>
        <a:srgbClr val="972109"/>
      </a:accent5>
      <a:accent6>
        <a:srgbClr val="AEB795"/>
      </a:accent6>
      <a:hlink>
        <a:srgbClr val="CC9900"/>
      </a:hlink>
      <a:folHlink>
        <a:srgbClr val="B2B2B2"/>
      </a:folHlink>
    </a:clrScheme>
    <a:fontScheme name="IUPUI_universal">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1" u="none" strike="noStrike" cap="none" normalizeH="0" baseline="0" smtClean="0">
            <a:ln>
              <a:noFill/>
            </a:ln>
            <a:solidFill>
              <a:schemeClr val="tx1"/>
            </a:solidFill>
            <a:effectLst/>
            <a:latin typeface="Arial" charset="0"/>
            <a:ea typeface="ＭＳ Ｐゴシック" pitchFamily="1" charset="-128"/>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1" u="none" strike="noStrike" cap="none" normalizeH="0" baseline="0" smtClean="0">
            <a:ln>
              <a:noFill/>
            </a:ln>
            <a:solidFill>
              <a:schemeClr val="tx1"/>
            </a:solidFill>
            <a:effectLst/>
            <a:latin typeface="Arial" charset="0"/>
            <a:ea typeface="ＭＳ Ｐゴシック" pitchFamily="1" charset="-128"/>
          </a:defRPr>
        </a:defPPr>
      </a:lstStyle>
    </a:lnDef>
  </a:objectDefaults>
  <a:extraClrSchemeLst>
    <a:extraClrScheme>
      <a:clrScheme name="IUPUI_universal 1">
        <a:dk1>
          <a:srgbClr val="000000"/>
        </a:dk1>
        <a:lt1>
          <a:srgbClr val="FFFFFF"/>
        </a:lt1>
        <a:dk2>
          <a:srgbClr val="F8F3D2"/>
        </a:dk2>
        <a:lt2>
          <a:srgbClr val="B0B2B4"/>
        </a:lt2>
        <a:accent1>
          <a:srgbClr val="7D110C"/>
        </a:accent1>
        <a:accent2>
          <a:srgbClr val="AF906A"/>
        </a:accent2>
        <a:accent3>
          <a:srgbClr val="FFFFFF"/>
        </a:accent3>
        <a:accent4>
          <a:srgbClr val="000000"/>
        </a:accent4>
        <a:accent5>
          <a:srgbClr val="BFAAAA"/>
        </a:accent5>
        <a:accent6>
          <a:srgbClr val="9E825F"/>
        </a:accent6>
        <a:hlink>
          <a:srgbClr val="7D110C"/>
        </a:hlink>
        <a:folHlink>
          <a:srgbClr val="6D6E7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2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HAL:New Media:Projects:visual identity updates:PPT_IUPUI_visual_id:IUPUI_universal.pot</Template>
  <TotalTime>6692</TotalTime>
  <Words>1489</Words>
  <Application>Microsoft Office PowerPoint</Application>
  <PresentationFormat>On-screen Show (4:3)</PresentationFormat>
  <Paragraphs>138</Paragraphs>
  <Slides>18</Slides>
  <Notes>18</Notes>
  <HiddenSlides>0</HiddenSlides>
  <MMClips>0</MMClips>
  <ScaleCrop>false</ScaleCrop>
  <HeadingPairs>
    <vt:vector size="6" baseType="variant">
      <vt:variant>
        <vt:lpstr>Fonts Used</vt:lpstr>
      </vt:variant>
      <vt:variant>
        <vt:i4>6</vt:i4>
      </vt:variant>
      <vt:variant>
        <vt:lpstr>Theme</vt:lpstr>
      </vt:variant>
      <vt:variant>
        <vt:i4>2</vt:i4>
      </vt:variant>
      <vt:variant>
        <vt:lpstr>Slide Titles</vt:lpstr>
      </vt:variant>
      <vt:variant>
        <vt:i4>18</vt:i4>
      </vt:variant>
    </vt:vector>
  </HeadingPairs>
  <TitlesOfParts>
    <vt:vector size="26" baseType="lpstr">
      <vt:lpstr>ＭＳ Ｐゴシック</vt:lpstr>
      <vt:lpstr>Arial</vt:lpstr>
      <vt:lpstr>Arial, Helvetica, sans-serif</vt:lpstr>
      <vt:lpstr>Calibri</vt:lpstr>
      <vt:lpstr>Cambria</vt:lpstr>
      <vt:lpstr>Tahoma-Bold-Identity-H</vt:lpstr>
      <vt:lpstr>IUPUI_universal</vt:lpstr>
      <vt:lpstr>2_Office Theme</vt:lpstr>
      <vt:lpstr>Implementing and Assessing  High Impact Practices </vt:lpstr>
      <vt:lpstr>What Constitutes a  High Impact Practice? </vt:lpstr>
      <vt:lpstr>What Constitutes High Impact Practices?</vt:lpstr>
      <vt:lpstr>Markers of HIPs Done Well</vt:lpstr>
      <vt:lpstr>HIP Benefits and Outcomes</vt:lpstr>
      <vt:lpstr>What are the Theories and Pedagogies Supporting  High Impact Practices?</vt:lpstr>
      <vt:lpstr>Characteristics of HIPs that make them effective with students</vt:lpstr>
      <vt:lpstr>Six Conditions That Mark High  Impact Educational Practices  </vt:lpstr>
      <vt:lpstr>1. Time on Task </vt:lpstr>
      <vt:lpstr>2. Faculty &amp; Peer Interaction</vt:lpstr>
      <vt:lpstr>3. Interaction with Diversity </vt:lpstr>
      <vt:lpstr>4. Frequent Feedback</vt:lpstr>
      <vt:lpstr>5. Connections Between Learning Context &amp; Real World Settings</vt:lpstr>
      <vt:lpstr>6. Occur in Context of Coherent, Academically Challenging Curriculum </vt:lpstr>
      <vt:lpstr>Within Undergraduate Research Programs</vt:lpstr>
      <vt:lpstr>Within Service Learning Programs  </vt:lpstr>
      <vt:lpstr>Within First-Year Seminars </vt:lpstr>
      <vt:lpstr>Within Learning Communities </vt:lpstr>
    </vt:vector>
  </TitlesOfParts>
  <Company>Office of Creative Services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Presentation Title</dc:title>
  <dc:creator>Office of Creative Services</dc:creator>
  <cp:lastModifiedBy>Balter-Reitz, Susan</cp:lastModifiedBy>
  <cp:revision>530</cp:revision>
  <cp:lastPrinted>2014-10-19T02:11:34Z</cp:lastPrinted>
  <dcterms:created xsi:type="dcterms:W3CDTF">2010-06-24T18:03:14Z</dcterms:created>
  <dcterms:modified xsi:type="dcterms:W3CDTF">2018-05-15T15:03:44Z</dcterms:modified>
</cp:coreProperties>
</file>