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5" r:id="rId4"/>
    <p:sldId id="266" r:id="rId5"/>
    <p:sldId id="267" r:id="rId6"/>
    <p:sldId id="268" r:id="rId7"/>
    <p:sldId id="269" r:id="rId8"/>
    <p:sldId id="270"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0B338-89E4-4082-8A07-CE324ADDC22C}" type="datetimeFigureOut">
              <a:rPr lang="en-US" smtClean="0"/>
              <a:t>3/9/2012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0CF2B-D2D1-4B45-8E68-FEB08DFB453E}" type="slidenum">
              <a:rPr lang="en-US" smtClean="0"/>
              <a:t>‹#›</a:t>
            </a:fld>
            <a:endParaRPr lang="en-US"/>
          </a:p>
        </p:txBody>
      </p:sp>
    </p:spTree>
    <p:extLst>
      <p:ext uri="{BB962C8B-B14F-4D97-AF65-F5344CB8AC3E}">
        <p14:creationId xmlns:p14="http://schemas.microsoft.com/office/powerpoint/2010/main" val="2456997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90CF2B-D2D1-4B45-8E68-FEB08DFB453E}" type="slidenum">
              <a:rPr lang="en-US" smtClean="0"/>
              <a:t>6</a:t>
            </a:fld>
            <a:endParaRPr lang="en-US"/>
          </a:p>
        </p:txBody>
      </p:sp>
    </p:spTree>
    <p:extLst>
      <p:ext uri="{BB962C8B-B14F-4D97-AF65-F5344CB8AC3E}">
        <p14:creationId xmlns:p14="http://schemas.microsoft.com/office/powerpoint/2010/main" val="2959762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2846465-81EC-44D9-B0BB-37DCA3103266}" type="datetimeFigureOut">
              <a:rPr lang="en-US" smtClean="0"/>
              <a:t>3/9/2012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66A4C2A-79B6-4E37-B0F6-F3843B7783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46465-81EC-44D9-B0BB-37DCA3103266}"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46465-81EC-44D9-B0BB-37DCA3103266}"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2846465-81EC-44D9-B0BB-37DCA3103266}" type="datetimeFigureOut">
              <a:rPr lang="en-US" smtClean="0"/>
              <a:t>3/9/2012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66A4C2A-79B6-4E37-B0F6-F3843B7783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2846465-81EC-44D9-B0BB-37DCA3103266}" type="datetimeFigureOut">
              <a:rPr lang="en-US" smtClean="0"/>
              <a:t>3/9/2012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66A4C2A-79B6-4E37-B0F6-F3843B77836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2846465-81EC-44D9-B0BB-37DCA3103266}" type="datetimeFigureOut">
              <a:rPr lang="en-US" smtClean="0"/>
              <a:t>3/9/2012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2846465-81EC-44D9-B0BB-37DCA3103266}"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66A4C2A-79B6-4E37-B0F6-F3843B77836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2846465-81EC-44D9-B0BB-37DCA3103266}" type="datetimeFigureOut">
              <a:rPr lang="en-US" smtClean="0"/>
              <a:t>3/9/2012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846465-81EC-44D9-B0BB-37DCA3103266}" type="datetimeFigureOut">
              <a:rPr lang="en-US" smtClean="0"/>
              <a:t>3/9/2012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2846465-81EC-44D9-B0BB-37DCA3103266}" type="datetimeFigureOut">
              <a:rPr lang="en-US" smtClean="0"/>
              <a:t>3/9/2012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2846465-81EC-44D9-B0BB-37DCA3103266}"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66A4C2A-79B6-4E37-B0F6-F3843B77836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2846465-81EC-44D9-B0BB-37DCA3103266}" type="datetimeFigureOut">
              <a:rPr lang="en-US" smtClean="0"/>
              <a:t>3/9/2012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66A4C2A-79B6-4E37-B0F6-F3843B77836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smtClean="0"/>
              <a:t>thinking curriculum</a:t>
            </a:r>
            <a:endParaRPr lang="en-US" dirty="0"/>
          </a:p>
        </p:txBody>
      </p:sp>
      <p:sp>
        <p:nvSpPr>
          <p:cNvPr id="3" name="Subtitle 2"/>
          <p:cNvSpPr>
            <a:spLocks noGrp="1"/>
          </p:cNvSpPr>
          <p:nvPr>
            <p:ph type="subTitle" idx="1"/>
          </p:nvPr>
        </p:nvSpPr>
        <p:spPr/>
        <p:txBody>
          <a:bodyPr/>
          <a:lstStyle/>
          <a:p>
            <a:r>
              <a:rPr lang="en-US" dirty="0" smtClean="0"/>
              <a:t>Chapter </a:t>
            </a:r>
            <a:r>
              <a:rPr lang="en-US" dirty="0" smtClean="0"/>
              <a:t>7</a:t>
            </a:r>
            <a:endParaRPr lang="en-US" dirty="0" smtClean="0"/>
          </a:p>
          <a:p>
            <a:r>
              <a:rPr lang="en-US" dirty="0" smtClean="0"/>
              <a:t>EDU 380-600</a:t>
            </a:r>
            <a:endParaRPr lang="en-US" dirty="0"/>
          </a:p>
        </p:txBody>
      </p:sp>
    </p:spTree>
    <p:extLst>
      <p:ext uri="{BB962C8B-B14F-4D97-AF65-F5344CB8AC3E}">
        <p14:creationId xmlns:p14="http://schemas.microsoft.com/office/powerpoint/2010/main" val="312740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thinking curriculum</a:t>
            </a:r>
            <a:endParaRPr lang="en-US" dirty="0"/>
          </a:p>
        </p:txBody>
      </p:sp>
      <p:sp>
        <p:nvSpPr>
          <p:cNvPr id="3" name="Content Placeholder 2"/>
          <p:cNvSpPr>
            <a:spLocks noGrp="1"/>
          </p:cNvSpPr>
          <p:nvPr>
            <p:ph idx="1"/>
          </p:nvPr>
        </p:nvSpPr>
        <p:spPr/>
        <p:txBody>
          <a:bodyPr>
            <a:normAutofit/>
          </a:bodyPr>
          <a:lstStyle/>
          <a:p>
            <a:r>
              <a:rPr lang="en-US" dirty="0" smtClean="0"/>
              <a:t>Previously</a:t>
            </a:r>
            <a:r>
              <a:rPr lang="en-US" dirty="0" smtClean="0"/>
              <a:t> we discussed </a:t>
            </a:r>
            <a:r>
              <a:rPr lang="en-US" dirty="0" smtClean="0"/>
              <a:t>how to </a:t>
            </a:r>
            <a:r>
              <a:rPr lang="en-US" dirty="0" smtClean="0"/>
              <a:t>make the best use of questioning strategies</a:t>
            </a:r>
            <a:r>
              <a:rPr lang="en-US" dirty="0"/>
              <a:t> </a:t>
            </a:r>
            <a:r>
              <a:rPr lang="en-US" dirty="0" smtClean="0"/>
              <a:t>and wrote our third lesson plan.</a:t>
            </a:r>
            <a:endParaRPr lang="en-US" dirty="0" smtClean="0"/>
          </a:p>
          <a:p>
            <a:pPr marL="0" indent="0">
              <a:buNone/>
            </a:pPr>
            <a:endParaRPr lang="en-US" dirty="0" smtClean="0"/>
          </a:p>
          <a:p>
            <a:r>
              <a:rPr lang="en-US" dirty="0" smtClean="0"/>
              <a:t>This week </a:t>
            </a:r>
            <a:r>
              <a:rPr lang="en-US" dirty="0" smtClean="0"/>
              <a:t>Chapter </a:t>
            </a:r>
            <a:r>
              <a:rPr lang="en-US" dirty="0" smtClean="0"/>
              <a:t>7 expands questioning to include</a:t>
            </a:r>
            <a:r>
              <a:rPr lang="en-US" dirty="0" smtClean="0"/>
              <a:t> formal and informal teacher talk, demonstrations, inquiry, and games.</a:t>
            </a:r>
            <a:endParaRPr lang="en-US" dirty="0"/>
          </a:p>
        </p:txBody>
      </p:sp>
    </p:spTree>
    <p:extLst>
      <p:ext uri="{BB962C8B-B14F-4D97-AF65-F5344CB8AC3E}">
        <p14:creationId xmlns:p14="http://schemas.microsoft.com/office/powerpoint/2010/main" val="4290252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Talk:  general guidelines</a:t>
            </a:r>
            <a:endParaRPr lang="en-US" dirty="0"/>
          </a:p>
        </p:txBody>
      </p:sp>
      <p:sp>
        <p:nvSpPr>
          <p:cNvPr id="3" name="Content Placeholder 2"/>
          <p:cNvSpPr>
            <a:spLocks noGrp="1"/>
          </p:cNvSpPr>
          <p:nvPr>
            <p:ph idx="1"/>
          </p:nvPr>
        </p:nvSpPr>
        <p:spPr/>
        <p:txBody>
          <a:bodyPr>
            <a:normAutofit/>
          </a:bodyPr>
          <a:lstStyle/>
          <a:p>
            <a:r>
              <a:rPr lang="en-US" sz="4000" dirty="0" smtClean="0"/>
              <a:t>Begin the talk with an advance organizer</a:t>
            </a:r>
          </a:p>
          <a:p>
            <a:r>
              <a:rPr lang="en-US" sz="4000" dirty="0" smtClean="0"/>
              <a:t>Beginning and end in logical order</a:t>
            </a:r>
          </a:p>
          <a:p>
            <a:r>
              <a:rPr lang="en-US" sz="4000" dirty="0" smtClean="0"/>
              <a:t>Pacing is essential</a:t>
            </a:r>
          </a:p>
          <a:p>
            <a:r>
              <a:rPr lang="en-US" sz="4000" dirty="0" smtClean="0"/>
              <a:t>Encourage student participation</a:t>
            </a:r>
          </a:p>
          <a:p>
            <a:r>
              <a:rPr lang="en-US" sz="4000" dirty="0" smtClean="0"/>
              <a:t>Closure </a:t>
            </a:r>
            <a:endParaRPr lang="en-US" sz="4000" dirty="0"/>
          </a:p>
        </p:txBody>
      </p:sp>
    </p:spTree>
    <p:extLst>
      <p:ext uri="{BB962C8B-B14F-4D97-AF65-F5344CB8AC3E}">
        <p14:creationId xmlns:p14="http://schemas.microsoft.com/office/powerpoint/2010/main" val="500598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p:txBody>
          <a:bodyPr>
            <a:normAutofit/>
          </a:bodyPr>
          <a:lstStyle/>
          <a:p>
            <a:r>
              <a:rPr lang="en-US" sz="3600" dirty="0" smtClean="0"/>
              <a:t>Most effective way to teach this</a:t>
            </a:r>
          </a:p>
          <a:p>
            <a:r>
              <a:rPr lang="en-US" sz="3600" dirty="0" smtClean="0"/>
              <a:t>Visible to all students</a:t>
            </a:r>
          </a:p>
          <a:p>
            <a:r>
              <a:rPr lang="en-US" sz="3600" dirty="0" smtClean="0"/>
              <a:t>Practice before you teach it</a:t>
            </a:r>
          </a:p>
          <a:p>
            <a:r>
              <a:rPr lang="en-US" sz="3600" dirty="0" smtClean="0"/>
              <a:t>Watch your pacing of the demonstration</a:t>
            </a:r>
          </a:p>
          <a:p>
            <a:r>
              <a:rPr lang="en-US" sz="3600" dirty="0" smtClean="0"/>
              <a:t>Possible use of lighting</a:t>
            </a:r>
          </a:p>
          <a:p>
            <a:r>
              <a:rPr lang="en-US" sz="3600" dirty="0" smtClean="0"/>
              <a:t>Proper safety precautions</a:t>
            </a:r>
            <a:endParaRPr lang="en-US" sz="3600" dirty="0"/>
          </a:p>
        </p:txBody>
      </p:sp>
    </p:spTree>
    <p:extLst>
      <p:ext uri="{BB962C8B-B14F-4D97-AF65-F5344CB8AC3E}">
        <p14:creationId xmlns:p14="http://schemas.microsoft.com/office/powerpoint/2010/main" val="7091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intelligent behavior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Drawing on knowledge and applying to new situations</a:t>
            </a:r>
          </a:p>
          <a:p>
            <a:r>
              <a:rPr lang="en-US" dirty="0" smtClean="0"/>
              <a:t>Finding humor</a:t>
            </a:r>
          </a:p>
          <a:p>
            <a:r>
              <a:rPr lang="en-US" dirty="0" smtClean="0"/>
              <a:t>Creating, imagining, innovating</a:t>
            </a:r>
          </a:p>
          <a:p>
            <a:r>
              <a:rPr lang="en-US" dirty="0" smtClean="0"/>
              <a:t>Managing impulsivity</a:t>
            </a:r>
          </a:p>
          <a:p>
            <a:r>
              <a:rPr lang="en-US" dirty="0" smtClean="0"/>
              <a:t>Persisting</a:t>
            </a:r>
          </a:p>
          <a:p>
            <a:r>
              <a:rPr lang="en-US" dirty="0" smtClean="0"/>
              <a:t>Questioning and posing problems</a:t>
            </a:r>
          </a:p>
          <a:p>
            <a:r>
              <a:rPr lang="en-US" dirty="0" smtClean="0"/>
              <a:t>Continuous learning</a:t>
            </a:r>
          </a:p>
          <a:p>
            <a:r>
              <a:rPr lang="en-US" dirty="0" smtClean="0"/>
              <a:t>Accuracy</a:t>
            </a:r>
          </a:p>
          <a:p>
            <a:r>
              <a:rPr lang="en-US" dirty="0" smtClean="0"/>
              <a:t>Taking responsible risks</a:t>
            </a:r>
          </a:p>
          <a:p>
            <a:r>
              <a:rPr lang="en-US" dirty="0" smtClean="0"/>
              <a:t>Clarity and precision</a:t>
            </a:r>
          </a:p>
          <a:p>
            <a:r>
              <a:rPr lang="en-US" dirty="0" smtClean="0"/>
              <a:t>Metacognition</a:t>
            </a:r>
          </a:p>
          <a:p>
            <a:r>
              <a:rPr lang="en-US" dirty="0" smtClean="0"/>
              <a:t>Thinking independently</a:t>
            </a:r>
          </a:p>
          <a:p>
            <a:r>
              <a:rPr lang="en-US" dirty="0" smtClean="0"/>
              <a:t>Using all senses</a:t>
            </a:r>
            <a:endParaRPr lang="en-US" dirty="0"/>
          </a:p>
        </p:txBody>
      </p:sp>
    </p:spTree>
    <p:extLst>
      <p:ext uri="{BB962C8B-B14F-4D97-AF65-F5344CB8AC3E}">
        <p14:creationId xmlns:p14="http://schemas.microsoft.com/office/powerpoint/2010/main" val="2899158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Inquiry teaching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Problem Solving</a:t>
            </a:r>
          </a:p>
          <a:p>
            <a:r>
              <a:rPr lang="en-US" dirty="0" smtClean="0"/>
              <a:t>Inquiry Learning</a:t>
            </a:r>
          </a:p>
          <a:p>
            <a:pPr lvl="1"/>
            <a:r>
              <a:rPr lang="en-US" dirty="0" smtClean="0"/>
              <a:t>Level I-the problem and process for resolving it are identified and defined for, not by, the student</a:t>
            </a:r>
          </a:p>
          <a:p>
            <a:pPr lvl="1"/>
            <a:r>
              <a:rPr lang="en-US" dirty="0" smtClean="0"/>
              <a:t>Level II-students decide and design processes </a:t>
            </a:r>
          </a:p>
          <a:p>
            <a:pPr lvl="1"/>
            <a:r>
              <a:rPr lang="en-US" dirty="0" smtClean="0"/>
              <a:t>Level III-students </a:t>
            </a:r>
            <a:r>
              <a:rPr lang="en-US" dirty="0"/>
              <a:t>recognize and identify the problem and decide the processes to reach a conclusion</a:t>
            </a:r>
            <a:endParaRPr lang="en-US" dirty="0" smtClean="0"/>
          </a:p>
          <a:p>
            <a:r>
              <a:rPr lang="en-US" dirty="0" smtClean="0"/>
              <a:t>Inquiry Cycle Processes</a:t>
            </a:r>
          </a:p>
          <a:p>
            <a:pPr lvl="1"/>
            <a:r>
              <a:rPr lang="en-US" dirty="0" smtClean="0"/>
              <a:t>Data-generating processes</a:t>
            </a:r>
          </a:p>
          <a:p>
            <a:pPr lvl="1"/>
            <a:r>
              <a:rPr lang="en-US" dirty="0" smtClean="0"/>
              <a:t>Data-organizing processes</a:t>
            </a:r>
          </a:p>
          <a:p>
            <a:pPr lvl="1"/>
            <a:r>
              <a:rPr lang="en-US" dirty="0" smtClean="0"/>
              <a:t>Idea-building processes</a:t>
            </a:r>
          </a:p>
          <a:p>
            <a:pPr lvl="1"/>
            <a:r>
              <a:rPr lang="en-US" dirty="0" smtClean="0"/>
              <a:t>Idea-using processes</a:t>
            </a:r>
          </a:p>
          <a:p>
            <a:endParaRPr lang="en-US" dirty="0"/>
          </a:p>
        </p:txBody>
      </p:sp>
    </p:spTree>
    <p:extLst>
      <p:ext uri="{BB962C8B-B14F-4D97-AF65-F5344CB8AC3E}">
        <p14:creationId xmlns:p14="http://schemas.microsoft.com/office/powerpoint/2010/main" val="2351105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Integrating strategies for integrated learning</a:t>
            </a:r>
            <a:endParaRPr lang="en-US" dirty="0"/>
          </a:p>
        </p:txBody>
      </p:sp>
      <p:sp>
        <p:nvSpPr>
          <p:cNvPr id="3" name="Content Placeholder 2"/>
          <p:cNvSpPr>
            <a:spLocks noGrp="1"/>
          </p:cNvSpPr>
          <p:nvPr>
            <p:ph idx="1"/>
          </p:nvPr>
        </p:nvSpPr>
        <p:spPr/>
        <p:txBody>
          <a:bodyPr>
            <a:normAutofit fontScale="92500"/>
          </a:bodyPr>
          <a:lstStyle/>
          <a:p>
            <a:r>
              <a:rPr lang="en-US" sz="3600" dirty="0" smtClean="0"/>
              <a:t>Brainstorming, chunking or clustering, comparing and contrasting, inferring, memory strategies, outlining, paraphrasing, reciprocal teaching, review, study strategies, visual tools</a:t>
            </a:r>
          </a:p>
          <a:p>
            <a:pPr lvl="1"/>
            <a:r>
              <a:rPr lang="en-US" dirty="0" smtClean="0"/>
              <a:t>Can you try some of these strategies to study for our chapter assessments?</a:t>
            </a:r>
          </a:p>
          <a:p>
            <a:r>
              <a:rPr lang="en-US" sz="3600" dirty="0" smtClean="0"/>
              <a:t>Venn diagramming</a:t>
            </a:r>
          </a:p>
          <a:p>
            <a:r>
              <a:rPr lang="en-US" sz="3600" dirty="0" smtClean="0"/>
              <a:t>Visual learning log </a:t>
            </a:r>
            <a:endParaRPr lang="en-US" sz="3600" dirty="0"/>
          </a:p>
        </p:txBody>
      </p:sp>
    </p:spTree>
    <p:extLst>
      <p:ext uri="{BB962C8B-B14F-4D97-AF65-F5344CB8AC3E}">
        <p14:creationId xmlns:p14="http://schemas.microsoft.com/office/powerpoint/2010/main" val="1522914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a:t>
            </a:r>
            <a:endParaRPr lang="en-US" dirty="0"/>
          </a:p>
        </p:txBody>
      </p:sp>
      <p:sp>
        <p:nvSpPr>
          <p:cNvPr id="3" name="Content Placeholder 2"/>
          <p:cNvSpPr>
            <a:spLocks noGrp="1"/>
          </p:cNvSpPr>
          <p:nvPr>
            <p:ph idx="1"/>
          </p:nvPr>
        </p:nvSpPr>
        <p:spPr/>
        <p:txBody>
          <a:bodyPr/>
          <a:lstStyle/>
          <a:p>
            <a:pPr marL="0" indent="0">
              <a:buNone/>
            </a:pPr>
            <a:r>
              <a:rPr lang="en-US" dirty="0" smtClean="0"/>
              <a:t>Every teacher is evaluated by his/her district (usually the principal or assistant principal).  Although each district has its own policy (and forms), please look at the second part of Exercise 7.2 on page 258.  It has an evaluation form that would get you started in thinking about what might be measured.  I’m not even going to start thinking about student outcome assessments and standardized testing (in later chapters)…</a:t>
            </a:r>
            <a:endParaRPr lang="en-US" dirty="0"/>
          </a:p>
        </p:txBody>
      </p:sp>
    </p:spTree>
    <p:extLst>
      <p:ext uri="{BB962C8B-B14F-4D97-AF65-F5344CB8AC3E}">
        <p14:creationId xmlns:p14="http://schemas.microsoft.com/office/powerpoint/2010/main" val="384911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75724"/>
            <a:ext cx="7448755" cy="924475"/>
          </a:xfrm>
        </p:spPr>
        <p:txBody>
          <a:bodyPr>
            <a:normAutofit/>
          </a:bodyPr>
          <a:lstStyle/>
          <a:p>
            <a:pPr algn="ctr"/>
            <a:r>
              <a:rPr lang="en-US" dirty="0" smtClean="0"/>
              <a:t>Weekly Checklist </a:t>
            </a:r>
            <a:r>
              <a:rPr lang="en-US" dirty="0" smtClean="0"/>
              <a:t>MARCH 14-20</a:t>
            </a:r>
            <a:endParaRPr lang="en-US" sz="2400" dirty="0"/>
          </a:p>
        </p:txBody>
      </p:sp>
      <p:sp>
        <p:nvSpPr>
          <p:cNvPr id="2" name="Content Placeholder 1"/>
          <p:cNvSpPr>
            <a:spLocks noGrp="1"/>
          </p:cNvSpPr>
          <p:nvPr>
            <p:ph idx="1"/>
          </p:nvPr>
        </p:nvSpPr>
        <p:spPr>
          <a:xfrm>
            <a:off x="457200" y="1905000"/>
            <a:ext cx="8229600" cy="4525963"/>
          </a:xfrm>
          <a:prstGeom prst="rect">
            <a:avLst/>
          </a:prstGeom>
        </p:spPr>
        <p:txBody>
          <a:bodyPr>
            <a:normAutofit fontScale="92500" lnSpcReduction="10000"/>
          </a:bodyPr>
          <a:lstStyle/>
          <a:p>
            <a:r>
              <a:rPr lang="en-US" sz="2800" dirty="0" smtClean="0"/>
              <a:t>Read Chapter </a:t>
            </a:r>
            <a:r>
              <a:rPr lang="en-US" sz="2800" dirty="0" smtClean="0"/>
              <a:t>7</a:t>
            </a:r>
            <a:endParaRPr lang="en-US" sz="2800" dirty="0" smtClean="0"/>
          </a:p>
          <a:p>
            <a:pPr lvl="1"/>
            <a:r>
              <a:rPr lang="en-US" sz="2400" u="sng" dirty="0" smtClean="0"/>
              <a:t>Personal Learning Strategy</a:t>
            </a:r>
            <a:r>
              <a:rPr lang="en-US" sz="2400" dirty="0" smtClean="0"/>
              <a:t>: </a:t>
            </a:r>
            <a:r>
              <a:rPr lang="en-US" sz="2400" dirty="0" smtClean="0"/>
              <a:t>Review the chapter just before coming to class; it will refresh your memory and jumpstart your interest</a:t>
            </a:r>
            <a:endParaRPr lang="en-US" sz="2400" dirty="0" smtClean="0"/>
          </a:p>
          <a:p>
            <a:pPr lvl="1"/>
            <a:r>
              <a:rPr lang="en-US" sz="2400" dirty="0" smtClean="0"/>
              <a:t>As a teacher you will be evaluated by your district, usually your principal.  Look at Exercise 7.2 on page 258 for a possible evaluation form.</a:t>
            </a:r>
            <a:r>
              <a:rPr lang="en-US" sz="2400" dirty="0" smtClean="0"/>
              <a:t> </a:t>
            </a:r>
          </a:p>
          <a:p>
            <a:pPr lvl="1"/>
            <a:r>
              <a:rPr lang="en-US" sz="2400" dirty="0" smtClean="0"/>
              <a:t>Participate </a:t>
            </a:r>
            <a:r>
              <a:rPr lang="en-US" sz="2400" dirty="0" smtClean="0"/>
              <a:t>in Threaded Discussion </a:t>
            </a:r>
            <a:r>
              <a:rPr lang="en-US" sz="2400" dirty="0" smtClean="0"/>
              <a:t>F (Mar</a:t>
            </a:r>
            <a:r>
              <a:rPr lang="en-US" sz="2400" dirty="0" smtClean="0"/>
              <a:t>. </a:t>
            </a:r>
            <a:r>
              <a:rPr lang="en-US" sz="2400" dirty="0" smtClean="0"/>
              <a:t>15-19)</a:t>
            </a:r>
          </a:p>
          <a:p>
            <a:pPr lvl="1"/>
            <a:r>
              <a:rPr lang="en-US" sz="2400" dirty="0" smtClean="0"/>
              <a:t>Your classroom visitation journal is due March 27</a:t>
            </a:r>
            <a:r>
              <a:rPr lang="en-US" sz="2400" baseline="30000" dirty="0" smtClean="0"/>
              <a:t>th</a:t>
            </a:r>
            <a:r>
              <a:rPr lang="en-US" sz="2400" dirty="0" smtClean="0"/>
              <a:t> in D2L.</a:t>
            </a:r>
            <a:endParaRPr lang="en-US" sz="2400" dirty="0" smtClean="0"/>
          </a:p>
          <a:p>
            <a:pPr lvl="1"/>
            <a:r>
              <a:rPr lang="en-US" sz="2400" dirty="0" smtClean="0"/>
              <a:t>Don’t forget your </a:t>
            </a:r>
            <a:r>
              <a:rPr lang="en-US" sz="2400" dirty="0" smtClean="0"/>
              <a:t>SMART </a:t>
            </a:r>
            <a:r>
              <a:rPr lang="en-US" sz="2400" dirty="0" smtClean="0"/>
              <a:t>board </a:t>
            </a:r>
            <a:r>
              <a:rPr lang="en-US" sz="2400" dirty="0" smtClean="0"/>
              <a:t>project; if you wait until the end, you’ll be competing for time in those rooms-due Apr. 20.</a:t>
            </a:r>
            <a:endParaRPr lang="en-US" sz="2400" dirty="0" smtClean="0"/>
          </a:p>
          <a:p>
            <a:pPr lvl="1"/>
            <a:r>
              <a:rPr lang="en-US" sz="2400" dirty="0" smtClean="0"/>
              <a:t>Last </a:t>
            </a:r>
            <a:r>
              <a:rPr lang="en-US" sz="2400" dirty="0" smtClean="0"/>
              <a:t>class before PRAXIS assessment</a:t>
            </a:r>
            <a:r>
              <a:rPr lang="en-US" sz="2400" dirty="0" smtClean="0"/>
              <a:t>: </a:t>
            </a:r>
            <a:r>
              <a:rPr lang="en-US" sz="2400" dirty="0" smtClean="0"/>
              <a:t>Tuesday, </a:t>
            </a:r>
            <a:r>
              <a:rPr lang="en-US" sz="2400" dirty="0" smtClean="0"/>
              <a:t>April 20</a:t>
            </a:r>
            <a:r>
              <a:rPr lang="en-US" sz="2400" baseline="30000" dirty="0" smtClean="0"/>
              <a:t>th</a:t>
            </a:r>
            <a:r>
              <a:rPr lang="en-US" sz="2400" dirty="0" smtClean="0"/>
              <a:t> </a:t>
            </a:r>
            <a:r>
              <a:rPr lang="en-US" sz="2400" dirty="0" smtClean="0"/>
              <a:t>(</a:t>
            </a:r>
            <a:r>
              <a:rPr lang="en-US" sz="2400" dirty="0" err="1" smtClean="0"/>
              <a:t>Cisel</a:t>
            </a:r>
            <a:r>
              <a:rPr lang="en-US" sz="2400" dirty="0" smtClean="0"/>
              <a:t>): </a:t>
            </a:r>
            <a:r>
              <a:rPr lang="en-US" sz="2400" b="1" dirty="0" smtClean="0"/>
              <a:t>12:10-1:40</a:t>
            </a:r>
            <a:r>
              <a:rPr lang="en-US" sz="2400" dirty="0" smtClean="0"/>
              <a:t> (everyone for the full time)</a:t>
            </a:r>
            <a:endParaRPr lang="en-US" sz="2400" dirty="0"/>
          </a:p>
          <a:p>
            <a:pPr marL="457200" lvl="1" indent="0">
              <a:buNone/>
            </a:pPr>
            <a:endParaRPr lang="en-US" sz="2400" dirty="0" smtClean="0"/>
          </a:p>
        </p:txBody>
      </p:sp>
    </p:spTree>
    <p:extLst>
      <p:ext uri="{BB962C8B-B14F-4D97-AF65-F5344CB8AC3E}">
        <p14:creationId xmlns:p14="http://schemas.microsoft.com/office/powerpoint/2010/main" val="3031429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240</TotalTime>
  <Words>459</Words>
  <Application>Microsoft Office PowerPoint</Application>
  <PresentationFormat>On-screen Show (4:3)</PresentationFormat>
  <Paragraphs>61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The thinking curriculum</vt:lpstr>
      <vt:lpstr>The thinking curriculum</vt:lpstr>
      <vt:lpstr>Teacher Talk:  general guidelines</vt:lpstr>
      <vt:lpstr>demonstration</vt:lpstr>
      <vt:lpstr>Characteristics of intelligent behavior</vt:lpstr>
      <vt:lpstr>Inquiry teaching</vt:lpstr>
      <vt:lpstr>Integrating strategies for integrated learning</vt:lpstr>
      <vt:lpstr>Teacher evaluation</vt:lpstr>
      <vt:lpstr>Weekly Checklist MARCH 14-20</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Questioning</dc:title>
  <dc:creator>Susan Barfield</dc:creator>
  <cp:lastModifiedBy>Susan Barfield</cp:lastModifiedBy>
  <cp:revision>18</cp:revision>
  <dcterms:created xsi:type="dcterms:W3CDTF">2012-02-28T23:44:22Z</dcterms:created>
  <dcterms:modified xsi:type="dcterms:W3CDTF">2012-03-10T00:24:49Z</dcterms:modified>
</cp:coreProperties>
</file>