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87EF62D-D41F-428B-80D8-4A3F26428044}" type="datetimeFigureOut">
              <a:rPr lang="en-US" smtClean="0"/>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9A8EF-EB93-40B7-B95C-61B13A15CC50}"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EF62D-D41F-428B-80D8-4A3F26428044}" type="datetimeFigureOut">
              <a:rPr lang="en-US" smtClean="0"/>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9A8EF-EB93-40B7-B95C-61B13A15CC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EF62D-D41F-428B-80D8-4A3F26428044}" type="datetimeFigureOut">
              <a:rPr lang="en-US" smtClean="0"/>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9A8EF-EB93-40B7-B95C-61B13A15CC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7EF62D-D41F-428B-80D8-4A3F26428044}" type="datetimeFigureOut">
              <a:rPr lang="en-US" smtClean="0"/>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9A8EF-EB93-40B7-B95C-61B13A15CC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87EF62D-D41F-428B-80D8-4A3F26428044}" type="datetimeFigureOut">
              <a:rPr lang="en-US" smtClean="0"/>
              <a:t>2/17/2012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C489A8EF-EB93-40B7-B95C-61B13A15CC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7EF62D-D41F-428B-80D8-4A3F26428044}" type="datetimeFigureOut">
              <a:rPr lang="en-US" smtClean="0"/>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9A8EF-EB93-40B7-B95C-61B13A15CC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7EF62D-D41F-428B-80D8-4A3F26428044}" type="datetimeFigureOut">
              <a:rPr lang="en-US" smtClean="0"/>
              <a:t>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89A8EF-EB93-40B7-B95C-61B13A15CC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7EF62D-D41F-428B-80D8-4A3F26428044}" type="datetimeFigureOut">
              <a:rPr lang="en-US" smtClean="0"/>
              <a:t>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9A8EF-EB93-40B7-B95C-61B13A15CC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EF62D-D41F-428B-80D8-4A3F26428044}" type="datetimeFigureOut">
              <a:rPr lang="en-US" smtClean="0"/>
              <a:t>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89A8EF-EB93-40B7-B95C-61B13A15CC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7EF62D-D41F-428B-80D8-4A3F26428044}" type="datetimeFigureOut">
              <a:rPr lang="en-US" smtClean="0"/>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9A8EF-EB93-40B7-B95C-61B13A15CC50}"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87EF62D-D41F-428B-80D8-4A3F26428044}" type="datetimeFigureOut">
              <a:rPr lang="en-US" smtClean="0"/>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9A8EF-EB93-40B7-B95C-61B13A15CC50}"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87EF62D-D41F-428B-80D8-4A3F26428044}" type="datetimeFigureOut">
              <a:rPr lang="en-US" smtClean="0"/>
              <a:t>2/17/2012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489A8EF-EB93-40B7-B95C-61B13A15CC5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the Instruction</a:t>
            </a:r>
            <a:endParaRPr lang="en-US" dirty="0"/>
          </a:p>
        </p:txBody>
      </p:sp>
      <p:sp>
        <p:nvSpPr>
          <p:cNvPr id="3" name="Subtitle 2"/>
          <p:cNvSpPr>
            <a:spLocks noGrp="1"/>
          </p:cNvSpPr>
          <p:nvPr>
            <p:ph type="subTitle" idx="1"/>
          </p:nvPr>
        </p:nvSpPr>
        <p:spPr/>
        <p:txBody>
          <a:bodyPr/>
          <a:lstStyle/>
          <a:p>
            <a:r>
              <a:rPr lang="en-US" dirty="0" smtClean="0"/>
              <a:t>Chapter 5</a:t>
            </a:r>
          </a:p>
          <a:p>
            <a:r>
              <a:rPr lang="en-US" dirty="0" smtClean="0"/>
              <a:t>EDU 380-600</a:t>
            </a:r>
            <a:endParaRPr lang="en-US" dirty="0"/>
          </a:p>
        </p:txBody>
      </p:sp>
    </p:spTree>
    <p:extLst>
      <p:ext uri="{BB962C8B-B14F-4D97-AF65-F5344CB8AC3E}">
        <p14:creationId xmlns:p14="http://schemas.microsoft.com/office/powerpoint/2010/main" val="606999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Planning the Instruction</a:t>
            </a:r>
            <a:endParaRPr lang="en-US" sz="6000" dirty="0"/>
          </a:p>
        </p:txBody>
      </p:sp>
      <p:sp>
        <p:nvSpPr>
          <p:cNvPr id="3" name="Content Placeholder 2"/>
          <p:cNvSpPr>
            <a:spLocks noGrp="1"/>
          </p:cNvSpPr>
          <p:nvPr>
            <p:ph idx="1"/>
          </p:nvPr>
        </p:nvSpPr>
        <p:spPr/>
        <p:txBody>
          <a:bodyPr/>
          <a:lstStyle/>
          <a:p>
            <a:r>
              <a:rPr lang="en-US" dirty="0" smtClean="0"/>
              <a:t>La</a:t>
            </a:r>
            <a:r>
              <a:rPr lang="en-US" dirty="0" smtClean="0"/>
              <a:t>st </a:t>
            </a:r>
            <a:r>
              <a:rPr lang="en-US" dirty="0" smtClean="0"/>
              <a:t>week we covered </a:t>
            </a:r>
            <a:r>
              <a:rPr lang="en-US" dirty="0" smtClean="0"/>
              <a:t>the importance of designing a curriculum based on national, state, and local standards.  </a:t>
            </a:r>
            <a:r>
              <a:rPr lang="en-US" dirty="0" smtClean="0"/>
              <a:t>We learned the difference between goals and objectives and that we need to include multiple hierarchies (cognitive, affective, and psychomotor domains).</a:t>
            </a:r>
          </a:p>
          <a:p>
            <a:endParaRPr lang="en-US" dirty="0"/>
          </a:p>
          <a:p>
            <a:r>
              <a:rPr lang="en-US" dirty="0" smtClean="0"/>
              <a:t>This week we will be building skills on lesson plan development (including setting learning objectives and lesson plan formats), based on those standards from last week.  Interdisciplinary thematic units are great ways to integrate curriculum.  </a:t>
            </a:r>
            <a:endParaRPr lang="en-US" dirty="0"/>
          </a:p>
        </p:txBody>
      </p:sp>
    </p:spTree>
    <p:extLst>
      <p:ext uri="{BB962C8B-B14F-4D97-AF65-F5344CB8AC3E}">
        <p14:creationId xmlns:p14="http://schemas.microsoft.com/office/powerpoint/2010/main" val="1531583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and Indirect Instruction</a:t>
            </a: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Direct Instruction (direct teaching, teacher-centered, expository teaching)</a:t>
            </a:r>
          </a:p>
          <a:p>
            <a:pPr lvl="1"/>
            <a:r>
              <a:rPr lang="en-US" sz="3200" dirty="0" smtClean="0"/>
              <a:t>Delivery Mode (Lecture, Demonstration, teacher planned discussions)</a:t>
            </a:r>
          </a:p>
          <a:p>
            <a:pPr marL="365760" lvl="1" indent="0">
              <a:buNone/>
            </a:pPr>
            <a:endParaRPr lang="en-US" sz="3200" dirty="0" smtClean="0"/>
          </a:p>
          <a:p>
            <a:r>
              <a:rPr lang="en-US" sz="3200" dirty="0" smtClean="0"/>
              <a:t>Indirect Instruction (student-centered, social-interactive approach)</a:t>
            </a:r>
          </a:p>
          <a:p>
            <a:pPr lvl="1"/>
            <a:r>
              <a:rPr lang="en-US" sz="3200" dirty="0" smtClean="0"/>
              <a:t>Access Mode (Cooperative learning or investigative projects) working with students and providing access to students for obtaining information</a:t>
            </a:r>
          </a:p>
          <a:p>
            <a:pPr lvl="1"/>
            <a:endParaRPr lang="en-US" sz="3200" dirty="0"/>
          </a:p>
          <a:p>
            <a:pPr marL="365760" lvl="1" indent="0">
              <a:buNone/>
            </a:pPr>
            <a:r>
              <a:rPr lang="en-US" sz="3200" dirty="0" smtClean="0"/>
              <a:t>These can be combined for maximum effectiveness </a:t>
            </a:r>
            <a:endParaRPr lang="en-US" sz="3200" dirty="0"/>
          </a:p>
        </p:txBody>
      </p:sp>
    </p:spTree>
    <p:extLst>
      <p:ext uri="{BB962C8B-B14F-4D97-AF65-F5344CB8AC3E}">
        <p14:creationId xmlns:p14="http://schemas.microsoft.com/office/powerpoint/2010/main" val="1492266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Learning Modalities</a:t>
            </a:r>
            <a:endParaRPr lang="en-US" dirty="0"/>
          </a:p>
        </p:txBody>
      </p:sp>
      <p:sp>
        <p:nvSpPr>
          <p:cNvPr id="4" name="Content Placeholder 3"/>
          <p:cNvSpPr>
            <a:spLocks noGrp="1"/>
          </p:cNvSpPr>
          <p:nvPr>
            <p:ph idx="1"/>
          </p:nvPr>
        </p:nvSpPr>
        <p:spPr/>
        <p:txBody>
          <a:bodyPr>
            <a:noAutofit/>
          </a:bodyPr>
          <a:lstStyle/>
          <a:p>
            <a:r>
              <a:rPr lang="en-US" sz="3200" dirty="0" smtClean="0"/>
              <a:t>Visual Modality – student prefers to learn by seeing</a:t>
            </a:r>
          </a:p>
          <a:p>
            <a:r>
              <a:rPr lang="en-US" sz="3200" dirty="0" smtClean="0"/>
              <a:t>Auditory Modality – student prefers to learn by listening</a:t>
            </a:r>
          </a:p>
          <a:p>
            <a:r>
              <a:rPr lang="en-US" sz="3200" dirty="0" smtClean="0"/>
              <a:t>Kinesthetic Modality – student prefers to learn by being physically involved</a:t>
            </a:r>
          </a:p>
          <a:p>
            <a:endParaRPr lang="en-US" sz="3200" dirty="0"/>
          </a:p>
          <a:p>
            <a:pPr marL="0" indent="0">
              <a:buNone/>
            </a:pPr>
            <a:r>
              <a:rPr lang="en-US" sz="3200" dirty="0" smtClean="0"/>
              <a:t>Remember that a student’s modality preference is not always his/her modality strength.</a:t>
            </a:r>
            <a:endParaRPr lang="en-US" sz="3200" dirty="0"/>
          </a:p>
        </p:txBody>
      </p:sp>
    </p:spTree>
    <p:extLst>
      <p:ext uri="{BB962C8B-B14F-4D97-AF65-F5344CB8AC3E}">
        <p14:creationId xmlns:p14="http://schemas.microsoft.com/office/powerpoint/2010/main" val="287328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Styles</a:t>
            </a:r>
            <a:endParaRPr lang="en-US" dirty="0"/>
          </a:p>
        </p:txBody>
      </p:sp>
      <p:sp>
        <p:nvSpPr>
          <p:cNvPr id="3" name="Content Placeholder 2"/>
          <p:cNvSpPr>
            <a:spLocks noGrp="1"/>
          </p:cNvSpPr>
          <p:nvPr>
            <p:ph idx="1"/>
          </p:nvPr>
        </p:nvSpPr>
        <p:spPr/>
        <p:txBody>
          <a:bodyPr>
            <a:normAutofit/>
          </a:bodyPr>
          <a:lstStyle/>
          <a:p>
            <a:r>
              <a:rPr lang="en-US" sz="3200" dirty="0" smtClean="0"/>
              <a:t>Imaginative Learner – concrete and reflective</a:t>
            </a:r>
          </a:p>
          <a:p>
            <a:r>
              <a:rPr lang="en-US" sz="3200" dirty="0" smtClean="0"/>
              <a:t>Analytic Learner – abstract and reflective</a:t>
            </a:r>
          </a:p>
          <a:p>
            <a:r>
              <a:rPr lang="en-US" sz="3200" dirty="0" smtClean="0"/>
              <a:t>Common Sense Learner – abstract and active (hands-on)</a:t>
            </a:r>
          </a:p>
          <a:p>
            <a:r>
              <a:rPr lang="en-US" sz="3200" dirty="0" smtClean="0"/>
              <a:t>Dynamic Learner – concrete and active</a:t>
            </a:r>
          </a:p>
          <a:p>
            <a:endParaRPr lang="en-US" sz="3200" dirty="0"/>
          </a:p>
          <a:p>
            <a:pPr marL="0" indent="0">
              <a:buNone/>
            </a:pPr>
            <a:r>
              <a:rPr lang="en-US" sz="3200" dirty="0" smtClean="0"/>
              <a:t>To be most effective, the teacher must use multiple approaches to his/her teaching.</a:t>
            </a:r>
            <a:endParaRPr lang="en-US" sz="3200" dirty="0"/>
          </a:p>
        </p:txBody>
      </p:sp>
    </p:spTree>
    <p:extLst>
      <p:ext uri="{BB962C8B-B14F-4D97-AF65-F5344CB8AC3E}">
        <p14:creationId xmlns:p14="http://schemas.microsoft.com/office/powerpoint/2010/main" val="1836000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Gardner’s Multiple Intelligences </a:t>
            </a:r>
            <a:endParaRPr lang="en-US" dirty="0"/>
          </a:p>
        </p:txBody>
      </p:sp>
      <p:sp>
        <p:nvSpPr>
          <p:cNvPr id="3" name="Content Placeholder 2"/>
          <p:cNvSpPr>
            <a:spLocks noGrp="1"/>
          </p:cNvSpPr>
          <p:nvPr>
            <p:ph idx="1"/>
          </p:nvPr>
        </p:nvSpPr>
        <p:spPr/>
        <p:txBody>
          <a:bodyPr>
            <a:normAutofit/>
          </a:bodyPr>
          <a:lstStyle/>
          <a:p>
            <a:r>
              <a:rPr lang="en-US" dirty="0" smtClean="0"/>
              <a:t>Bodily/kinesthetic</a:t>
            </a:r>
          </a:p>
          <a:p>
            <a:r>
              <a:rPr lang="en-US" dirty="0" smtClean="0"/>
              <a:t>Existentialist</a:t>
            </a:r>
          </a:p>
          <a:p>
            <a:r>
              <a:rPr lang="en-US" dirty="0" smtClean="0"/>
              <a:t>Interpersonal</a:t>
            </a:r>
          </a:p>
          <a:p>
            <a:r>
              <a:rPr lang="en-US" dirty="0" smtClean="0"/>
              <a:t>Intrapersonal</a:t>
            </a:r>
          </a:p>
          <a:p>
            <a:r>
              <a:rPr lang="en-US" dirty="0" smtClean="0"/>
              <a:t>Logical/Mathematical</a:t>
            </a:r>
          </a:p>
          <a:p>
            <a:r>
              <a:rPr lang="en-US" dirty="0" smtClean="0"/>
              <a:t>Naturalist</a:t>
            </a:r>
          </a:p>
          <a:p>
            <a:r>
              <a:rPr lang="en-US" dirty="0" smtClean="0"/>
              <a:t>Verbal/linguistic</a:t>
            </a:r>
          </a:p>
          <a:p>
            <a:r>
              <a:rPr lang="en-US" dirty="0" smtClean="0"/>
              <a:t>Visual/spatial</a:t>
            </a:r>
          </a:p>
          <a:p>
            <a:endParaRPr lang="en-US" dirty="0"/>
          </a:p>
          <a:p>
            <a:pPr marL="0" indent="0">
              <a:buNone/>
            </a:pPr>
            <a:r>
              <a:rPr lang="en-US" dirty="0" smtClean="0"/>
              <a:t>Look at the MI Teaching Model that ETP uses…how is it different?  </a:t>
            </a:r>
            <a:endParaRPr lang="en-US" dirty="0"/>
          </a:p>
        </p:txBody>
      </p:sp>
    </p:spTree>
    <p:extLst>
      <p:ext uri="{BB962C8B-B14F-4D97-AF65-F5344CB8AC3E}">
        <p14:creationId xmlns:p14="http://schemas.microsoft.com/office/powerpoint/2010/main" val="3943836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Learning Experiences Ladder</a:t>
            </a:r>
            <a:endParaRPr lang="en-US" dirty="0"/>
          </a:p>
        </p:txBody>
      </p:sp>
      <p:sp>
        <p:nvSpPr>
          <p:cNvPr id="3" name="Content Placeholder 2"/>
          <p:cNvSpPr>
            <a:spLocks noGrp="1"/>
          </p:cNvSpPr>
          <p:nvPr>
            <p:ph idx="1"/>
          </p:nvPr>
        </p:nvSpPr>
        <p:spPr/>
        <p:txBody>
          <a:bodyPr>
            <a:normAutofit/>
          </a:bodyPr>
          <a:lstStyle/>
          <a:p>
            <a:r>
              <a:rPr lang="en-US" sz="4400" dirty="0" smtClean="0"/>
              <a:t>Direct Experiences</a:t>
            </a:r>
          </a:p>
          <a:p>
            <a:r>
              <a:rPr lang="en-US" sz="4400" dirty="0" smtClean="0"/>
              <a:t>Simulated Experiences</a:t>
            </a:r>
          </a:p>
          <a:p>
            <a:r>
              <a:rPr lang="en-US" sz="4400" dirty="0" smtClean="0"/>
              <a:t>Vicarious Experiences</a:t>
            </a:r>
          </a:p>
          <a:p>
            <a:r>
              <a:rPr lang="en-US" sz="4400" dirty="0" smtClean="0"/>
              <a:t>Visual Experiences</a:t>
            </a:r>
          </a:p>
          <a:p>
            <a:r>
              <a:rPr lang="en-US" sz="4400" dirty="0" smtClean="0"/>
              <a:t>Verbal Experiences</a:t>
            </a:r>
            <a:endParaRPr lang="en-US" sz="4400" dirty="0"/>
          </a:p>
        </p:txBody>
      </p:sp>
    </p:spTree>
    <p:extLst>
      <p:ext uri="{BB962C8B-B14F-4D97-AF65-F5344CB8AC3E}">
        <p14:creationId xmlns:p14="http://schemas.microsoft.com/office/powerpoint/2010/main" val="2581686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Elements in a Lesson Plan</a:t>
            </a:r>
            <a:br>
              <a:rPr lang="en-US" dirty="0" smtClean="0"/>
            </a:br>
            <a:r>
              <a:rPr lang="en-US" sz="3100" dirty="0" smtClean="0"/>
              <a:t>(compare these with the EPT lesson plan format)</a:t>
            </a:r>
            <a:endParaRPr lang="en-US" sz="3100" dirty="0"/>
          </a:p>
        </p:txBody>
      </p:sp>
      <p:sp>
        <p:nvSpPr>
          <p:cNvPr id="3" name="Content Placeholder 2"/>
          <p:cNvSpPr>
            <a:spLocks noGrp="1"/>
          </p:cNvSpPr>
          <p:nvPr>
            <p:ph idx="1"/>
          </p:nvPr>
        </p:nvSpPr>
        <p:spPr>
          <a:xfrm>
            <a:off x="457200" y="1600200"/>
            <a:ext cx="8229600" cy="4953000"/>
          </a:xfrm>
        </p:spPr>
        <p:txBody>
          <a:bodyPr/>
          <a:lstStyle/>
          <a:p>
            <a:r>
              <a:rPr lang="en-US" dirty="0" smtClean="0"/>
              <a:t>Descriptive Course Data</a:t>
            </a:r>
          </a:p>
          <a:p>
            <a:r>
              <a:rPr lang="en-US" dirty="0" smtClean="0"/>
              <a:t>Goals and Objectives</a:t>
            </a:r>
          </a:p>
          <a:p>
            <a:pPr lvl="1"/>
            <a:r>
              <a:rPr lang="en-US" dirty="0" smtClean="0"/>
              <a:t>What should students be able to do as a result of the lesson activities?</a:t>
            </a:r>
          </a:p>
          <a:p>
            <a:r>
              <a:rPr lang="en-US" dirty="0" smtClean="0"/>
              <a:t>Rationale</a:t>
            </a:r>
          </a:p>
          <a:p>
            <a:r>
              <a:rPr lang="en-US" dirty="0" smtClean="0"/>
              <a:t>Procedure</a:t>
            </a:r>
          </a:p>
          <a:p>
            <a:pPr lvl="1"/>
            <a:r>
              <a:rPr lang="en-US" dirty="0" smtClean="0"/>
              <a:t>Lesson Introduction, Lesson Development, Lesson Conclusion, Timetable</a:t>
            </a:r>
          </a:p>
          <a:p>
            <a:r>
              <a:rPr lang="en-US" dirty="0" smtClean="0"/>
              <a:t>Assignments and Assignment Reminders</a:t>
            </a:r>
          </a:p>
          <a:p>
            <a:pPr lvl="1"/>
            <a:r>
              <a:rPr lang="en-US" dirty="0" smtClean="0"/>
              <a:t>Assignment (what is to be done) vs. Procedure (how to do it)</a:t>
            </a:r>
          </a:p>
          <a:p>
            <a:r>
              <a:rPr lang="en-US" dirty="0" smtClean="0"/>
              <a:t>Materials and Equipment</a:t>
            </a:r>
          </a:p>
          <a:p>
            <a:r>
              <a:rPr lang="en-US" dirty="0" smtClean="0"/>
              <a:t>Assessment of Student Learning</a:t>
            </a:r>
          </a:p>
          <a:p>
            <a:pPr lvl="1"/>
            <a:r>
              <a:rPr lang="en-US" dirty="0" smtClean="0"/>
              <a:t>Formative – how well students are learning</a:t>
            </a:r>
          </a:p>
          <a:p>
            <a:pPr lvl="1"/>
            <a:r>
              <a:rPr lang="en-US" dirty="0" smtClean="0"/>
              <a:t>Summative – how well student have learned</a:t>
            </a:r>
            <a:endParaRPr lang="en-US" dirty="0"/>
          </a:p>
        </p:txBody>
      </p:sp>
    </p:spTree>
    <p:extLst>
      <p:ext uri="{BB962C8B-B14F-4D97-AF65-F5344CB8AC3E}">
        <p14:creationId xmlns:p14="http://schemas.microsoft.com/office/powerpoint/2010/main" val="626796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481328"/>
            <a:ext cx="8229600" cy="4525963"/>
          </a:xfrm>
          <a:prstGeom prst="rect">
            <a:avLst/>
          </a:prstGeom>
        </p:spPr>
        <p:txBody>
          <a:bodyPr>
            <a:normAutofit/>
          </a:bodyPr>
          <a:lstStyle/>
          <a:p>
            <a:r>
              <a:rPr lang="en-US" dirty="0" smtClean="0"/>
              <a:t>Read Chapter </a:t>
            </a:r>
            <a:r>
              <a:rPr lang="en-US" dirty="0" smtClean="0"/>
              <a:t>5</a:t>
            </a:r>
            <a:endParaRPr lang="en-US" dirty="0" smtClean="0"/>
          </a:p>
          <a:p>
            <a:pPr lvl="1"/>
            <a:r>
              <a:rPr lang="en-US" sz="2400" u="sng" dirty="0" smtClean="0"/>
              <a:t>Personal Learning Strategy</a:t>
            </a:r>
            <a:r>
              <a:rPr lang="en-US" sz="2400" dirty="0" smtClean="0"/>
              <a:t>: </a:t>
            </a:r>
            <a:r>
              <a:rPr lang="en-US" sz="2400" dirty="0" smtClean="0"/>
              <a:t>Looking at title and subtitles in the chapter </a:t>
            </a:r>
            <a:r>
              <a:rPr lang="en-US" sz="2400" dirty="0" smtClean="0"/>
              <a:t>will help organize note taking.   </a:t>
            </a:r>
            <a:endParaRPr lang="en-US" sz="2400" dirty="0" smtClean="0"/>
          </a:p>
          <a:p>
            <a:pPr lvl="1"/>
            <a:r>
              <a:rPr lang="en-US" sz="2400" dirty="0" smtClean="0"/>
              <a:t>Exercise 5.1 shows a lesson that was not successful.  Take a look at it and see if you can decide why the lesson failed.</a:t>
            </a:r>
          </a:p>
          <a:p>
            <a:pPr lvl="1"/>
            <a:r>
              <a:rPr lang="en-US" sz="2400" dirty="0" smtClean="0"/>
              <a:t>Participate </a:t>
            </a:r>
            <a:r>
              <a:rPr lang="en-US" sz="2400" dirty="0" smtClean="0"/>
              <a:t>in Threaded Discussion </a:t>
            </a:r>
            <a:r>
              <a:rPr lang="en-US" sz="2400" dirty="0" smtClean="0"/>
              <a:t>D </a:t>
            </a:r>
            <a:r>
              <a:rPr lang="en-US" sz="2400" dirty="0" smtClean="0"/>
              <a:t>(Feb. </a:t>
            </a:r>
            <a:r>
              <a:rPr lang="en-US" sz="2400" dirty="0" smtClean="0"/>
              <a:t>23</a:t>
            </a:r>
            <a:r>
              <a:rPr lang="en-US" sz="2400" dirty="0" smtClean="0"/>
              <a:t>-27)</a:t>
            </a:r>
          </a:p>
          <a:p>
            <a:pPr lvl="1"/>
            <a:r>
              <a:rPr lang="en-US" sz="2400" dirty="0" smtClean="0"/>
              <a:t>Your high school lesson plan (in the content-specific form for art and P.E. and the ETP format for music) is due  Feb. 28</a:t>
            </a:r>
            <a:r>
              <a:rPr lang="en-US" sz="2400" baseline="30000" dirty="0" smtClean="0"/>
              <a:t>th</a:t>
            </a:r>
            <a:r>
              <a:rPr lang="en-US" sz="2400" dirty="0" smtClean="0"/>
              <a:t>.  </a:t>
            </a:r>
          </a:p>
          <a:p>
            <a:pPr lvl="1"/>
            <a:r>
              <a:rPr lang="en-US" sz="2400" dirty="0" smtClean="0"/>
              <a:t>Music majors will meet Tuesday, Feb. 28</a:t>
            </a:r>
            <a:r>
              <a:rPr lang="en-US" sz="2400" baseline="30000" dirty="0" smtClean="0"/>
              <a:t>th</a:t>
            </a:r>
            <a:r>
              <a:rPr lang="en-US" sz="2400" dirty="0" smtClean="0"/>
              <a:t> at Central High School band room at 12:15 p.m. to observe a high school band lesson.</a:t>
            </a:r>
          </a:p>
          <a:p>
            <a:pPr lvl="1"/>
            <a:endParaRPr lang="en-US" sz="2400" dirty="0" smtClean="0"/>
          </a:p>
        </p:txBody>
      </p:sp>
      <p:sp>
        <p:nvSpPr>
          <p:cNvPr id="3" name="Title 2"/>
          <p:cNvSpPr>
            <a:spLocks noGrp="1"/>
          </p:cNvSpPr>
          <p:nvPr>
            <p:ph type="title"/>
          </p:nvPr>
        </p:nvSpPr>
        <p:spPr/>
        <p:txBody>
          <a:bodyPr/>
          <a:lstStyle/>
          <a:p>
            <a:r>
              <a:rPr lang="en-US" dirty="0" smtClean="0"/>
              <a:t>Weekly Checklist Feb. </a:t>
            </a:r>
            <a:r>
              <a:rPr lang="en-US" dirty="0" smtClean="0"/>
              <a:t>22</a:t>
            </a:r>
            <a:r>
              <a:rPr lang="en-US" dirty="0" smtClean="0"/>
              <a:t>-28</a:t>
            </a:r>
            <a:endParaRPr lang="en-US" dirty="0"/>
          </a:p>
        </p:txBody>
      </p:sp>
    </p:spTree>
    <p:extLst>
      <p:ext uri="{BB962C8B-B14F-4D97-AF65-F5344CB8AC3E}">
        <p14:creationId xmlns:p14="http://schemas.microsoft.com/office/powerpoint/2010/main" val="3852446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380</TotalTime>
  <Words>478</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Thatch</vt:lpstr>
      <vt:lpstr>Planning the Instruction</vt:lpstr>
      <vt:lpstr>Planning the Instruction</vt:lpstr>
      <vt:lpstr>Direct and Indirect Instruction</vt:lpstr>
      <vt:lpstr> Learning Modalities</vt:lpstr>
      <vt:lpstr>Learning Styles</vt:lpstr>
      <vt:lpstr>Gardner’s Multiple Intelligences </vt:lpstr>
      <vt:lpstr>The Learning Experiences Ladder</vt:lpstr>
      <vt:lpstr>Basic Elements in a Lesson Plan (compare these with the EPT lesson plan format)</vt:lpstr>
      <vt:lpstr>Weekly Checklist Feb. 22-28</vt:lpstr>
    </vt:vector>
  </TitlesOfParts>
  <Company>Montana State University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the Instruction</dc:title>
  <dc:creator>Susan Barfield</dc:creator>
  <cp:lastModifiedBy>Susan Barfield</cp:lastModifiedBy>
  <cp:revision>10</cp:revision>
  <dcterms:created xsi:type="dcterms:W3CDTF">2012-02-15T22:42:46Z</dcterms:created>
  <dcterms:modified xsi:type="dcterms:W3CDTF">2012-02-18T01:07:07Z</dcterms:modified>
</cp:coreProperties>
</file>