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7F3F-C70D-467F-B977-5AB3CE6376BF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BE1D9-C271-4C74-A492-0C1581DE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3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7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6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4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5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06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6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05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E1D9-C271-4C74-A492-0C1581DE10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8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A45E-C752-47C4-A531-E82E2F1FA8CD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4FAB-CB45-4A6C-93D0-1939D56CEF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Curriculum Planning and Practice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Today’s Schools (Chapter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 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Schools: Recognizing and Understanding the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601155" cy="4051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the week of January 23-29: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 the lesson plan due dates on the electronic syllabus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You should have read Chapter 1 by today.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Develop a elementary level lesson plan by Tues. Feb. 5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submit to D2L DROPBOX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Participate in the online Threaded Discussion starting on 	Thurs. Jan. 24</a:t>
            </a:r>
            <a:r>
              <a:rPr lang="en-US" baseline="30000" dirty="0" smtClean="0"/>
              <a:t>th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Have Chapter 2 read by next Wed. Jan.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5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20276"/>
          </a:xfrm>
        </p:spPr>
        <p:txBody>
          <a:bodyPr/>
          <a:lstStyle/>
          <a:p>
            <a:r>
              <a:rPr lang="en-US" sz="4000" dirty="0" smtClean="0"/>
              <a:t>“Never doubt that a small group of thoughtful, committed people can change the world.  Indeed, it is the only thing that ever has.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					-Margaret Mead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7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Schools: Recognizing and Understanding the Challenge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 Course Outline</a:t>
            </a:r>
          </a:p>
          <a:p>
            <a:r>
              <a:rPr lang="en-US" sz="2400" dirty="0" smtClean="0"/>
              <a:t>Educational Theory and Practice (ETP) Lesson Plan Format</a:t>
            </a:r>
          </a:p>
          <a:p>
            <a:pPr lvl="1"/>
            <a:r>
              <a:rPr lang="en-US" sz="2200" dirty="0"/>
              <a:t>Billings SD2 All Billings Curriculum (ABC)</a:t>
            </a:r>
          </a:p>
          <a:p>
            <a:pPr lvl="1"/>
            <a:r>
              <a:rPr lang="en-US" sz="2200" dirty="0" smtClean="0"/>
              <a:t>Indian Education for all Essential Understandings</a:t>
            </a:r>
          </a:p>
          <a:p>
            <a:pPr lvl="1"/>
            <a:r>
              <a:rPr lang="en-US" sz="2200" dirty="0" smtClean="0"/>
              <a:t>Five Teaching Models</a:t>
            </a:r>
          </a:p>
          <a:p>
            <a:r>
              <a:rPr lang="en-US" sz="2400" dirty="0" smtClean="0"/>
              <a:t>Chapter 1 Discussion</a:t>
            </a:r>
          </a:p>
        </p:txBody>
      </p:sp>
    </p:spTree>
    <p:extLst>
      <p:ext uri="{BB962C8B-B14F-4D97-AF65-F5344CB8AC3E}">
        <p14:creationId xmlns:p14="http://schemas.microsoft.com/office/powerpoint/2010/main" val="2865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Upon </a:t>
            </a:r>
            <a:r>
              <a:rPr lang="en-US" dirty="0"/>
              <a:t>completion of this first chapter your students should be able to:</a:t>
            </a:r>
          </a:p>
          <a:p>
            <a:r>
              <a:rPr lang="en-US" dirty="0"/>
              <a:t>1. Define and differentiate between </a:t>
            </a:r>
            <a:r>
              <a:rPr lang="en-US" i="1" dirty="0"/>
              <a:t>elementary school</a:t>
            </a:r>
            <a:r>
              <a:rPr lang="en-US" dirty="0"/>
              <a:t>, </a:t>
            </a:r>
            <a:r>
              <a:rPr lang="en-US" i="1" dirty="0"/>
              <a:t>middle school</a:t>
            </a:r>
            <a:r>
              <a:rPr lang="en-US" dirty="0"/>
              <a:t>, </a:t>
            </a:r>
            <a:r>
              <a:rPr lang="en-US" i="1" dirty="0"/>
              <a:t>junior high school,</a:t>
            </a:r>
            <a:r>
              <a:rPr lang="en-US" dirty="0"/>
              <a:t> and </a:t>
            </a:r>
            <a:r>
              <a:rPr lang="en-US" i="1" dirty="0"/>
              <a:t>high school</a:t>
            </a:r>
            <a:r>
              <a:rPr lang="en-US" dirty="0"/>
              <a:t>.</a:t>
            </a:r>
          </a:p>
          <a:p>
            <a:r>
              <a:rPr lang="en-US" dirty="0"/>
              <a:t>2. Describe key characteristics that identify a school as being exemplary.</a:t>
            </a:r>
          </a:p>
          <a:p>
            <a:r>
              <a:rPr lang="en-US" dirty="0"/>
              <a:t>3. Describe the purposes and characteristics of the small learning community (SLC) concept.</a:t>
            </a:r>
          </a:p>
          <a:p>
            <a:r>
              <a:rPr lang="en-US" dirty="0"/>
              <a:t>4. Describe the meaning of the phrase “quality education for each student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Objectives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5. Describe the meaning of “teacher as a reflective decision maker.”</a:t>
            </a:r>
          </a:p>
          <a:p>
            <a:r>
              <a:rPr lang="en-US" dirty="0"/>
              <a:t>6. Describe current trends, problems, and issues in public K-12 education.</a:t>
            </a:r>
          </a:p>
          <a:p>
            <a:r>
              <a:rPr lang="en-US" dirty="0"/>
              <a:t>7. Describe key principles of the </a:t>
            </a:r>
            <a:r>
              <a:rPr lang="en-US" i="1" dirty="0"/>
              <a:t>No Child Left Behind Act </a:t>
            </a:r>
            <a:r>
              <a:rPr lang="en-US" dirty="0"/>
              <a:t>of 2001 and how that act is likely to affect their work as a classroom </a:t>
            </a:r>
            <a:r>
              <a:rPr lang="en-US" dirty="0" smtClean="0"/>
              <a:t>teacher.</a:t>
            </a:r>
            <a:endParaRPr lang="en-US" dirty="0"/>
          </a:p>
          <a:p>
            <a:r>
              <a:rPr lang="en-US" dirty="0"/>
              <a:t>8. Describe efforts made by today’s schools to involve parents, guardians, and the community in children’s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ETP Lesson Plan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25112" cy="4661037"/>
          </a:xfrm>
        </p:spPr>
        <p:txBody>
          <a:bodyPr>
            <a:noAutofit/>
          </a:bodyPr>
          <a:lstStyle/>
          <a:p>
            <a:r>
              <a:rPr lang="en-US" sz="2000" b="1" dirty="0"/>
              <a:t>Standard Information: </a:t>
            </a:r>
            <a:r>
              <a:rPr lang="en-US" sz="2000" i="1" dirty="0"/>
              <a:t>Adapted to fit teaching needs, including such information as grade level, name of classroom teacher and place</a:t>
            </a:r>
            <a:r>
              <a:rPr lang="en-US" sz="2000" i="1" dirty="0" smtClean="0"/>
              <a:t>.</a:t>
            </a:r>
            <a:endParaRPr lang="en-US" sz="2000" dirty="0"/>
          </a:p>
          <a:p>
            <a:r>
              <a:rPr lang="en-US" sz="2000" b="1" dirty="0"/>
              <a:t>Descriptive Title: </a:t>
            </a:r>
            <a:r>
              <a:rPr lang="en-US" sz="2000" i="1" dirty="0"/>
              <a:t>This is only the </a:t>
            </a:r>
            <a:r>
              <a:rPr lang="en-US" sz="2000" b="1" i="1" dirty="0"/>
              <a:t>title</a:t>
            </a:r>
            <a:r>
              <a:rPr lang="en-US" sz="2000" i="1" dirty="0"/>
              <a:t> of the lesson or </a:t>
            </a:r>
            <a:r>
              <a:rPr lang="en-US" sz="2000" i="1" dirty="0" smtClean="0"/>
              <a:t>activity</a:t>
            </a:r>
            <a:endParaRPr lang="en-US" sz="2000" dirty="0"/>
          </a:p>
          <a:p>
            <a:r>
              <a:rPr lang="en-US" sz="2000" b="1" dirty="0"/>
              <a:t>Lesson Description: </a:t>
            </a:r>
            <a:r>
              <a:rPr lang="en-US" sz="2000" i="1" dirty="0"/>
              <a:t>Includes a </a:t>
            </a:r>
            <a:r>
              <a:rPr lang="en-US" sz="2000" b="1" i="1" dirty="0"/>
              <a:t>short</a:t>
            </a:r>
            <a:r>
              <a:rPr lang="en-US" sz="2000" i="1" dirty="0"/>
              <a:t> description </a:t>
            </a:r>
            <a:r>
              <a:rPr lang="en-US" sz="2000" b="1" i="1" dirty="0"/>
              <a:t>(abstract)</a:t>
            </a:r>
            <a:r>
              <a:rPr lang="en-US" sz="2000" i="1" dirty="0"/>
              <a:t> of what the students will be doing.  </a:t>
            </a:r>
            <a:endParaRPr lang="en-US" sz="2000" dirty="0"/>
          </a:p>
          <a:p>
            <a:r>
              <a:rPr lang="en-US" sz="2000" b="1" dirty="0"/>
              <a:t>Objectives: </a:t>
            </a:r>
            <a:r>
              <a:rPr lang="en-US" sz="2000" i="1" dirty="0"/>
              <a:t>May be general and/or specific performance objectives and should be written using active verbs </a:t>
            </a:r>
            <a:r>
              <a:rPr lang="en-US" sz="2000" b="1" i="1" dirty="0"/>
              <a:t>(“as measured by” or “as evidenced by” or “assessed by</a:t>
            </a:r>
            <a:r>
              <a:rPr lang="en-US" sz="2000" b="1" i="1" dirty="0" smtClean="0"/>
              <a:t>”)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94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ETP Lesson Plan </a:t>
            </a:r>
            <a:r>
              <a:rPr lang="en-US" dirty="0" smtClean="0"/>
              <a:t>format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4583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Concept(s) and/or Key Words and Definition(s):	</a:t>
            </a:r>
            <a:r>
              <a:rPr lang="en-US" i="1" dirty="0"/>
              <a:t>This is the main definition of the concept that you wish the students to understand.  You must </a:t>
            </a:r>
            <a:r>
              <a:rPr lang="en-US" b="1" i="1" dirty="0"/>
              <a:t>define</a:t>
            </a:r>
            <a:r>
              <a:rPr lang="en-US" i="1" dirty="0"/>
              <a:t> the concept so that another teacher can pick up the lesson plan and read this component to understand what exactly should be taught. </a:t>
            </a:r>
            <a:r>
              <a:rPr lang="en-US" b="1" i="1" dirty="0"/>
              <a:t>(must cite source if using one for definitions, quotation marks if a direct quote</a:t>
            </a:r>
            <a:r>
              <a:rPr lang="en-US" b="1" i="1" dirty="0" smtClean="0"/>
              <a:t>)</a:t>
            </a:r>
            <a:endParaRPr lang="en-US" dirty="0"/>
          </a:p>
          <a:p>
            <a:r>
              <a:rPr lang="en-US" b="1" dirty="0"/>
              <a:t>Students’ Background Knowledge: </a:t>
            </a:r>
            <a:r>
              <a:rPr lang="en-US" i="1" dirty="0"/>
              <a:t>Is there prior knowledge that students require in order to complete this lesson? </a:t>
            </a:r>
            <a:endParaRPr lang="en-US" dirty="0"/>
          </a:p>
          <a:p>
            <a:r>
              <a:rPr lang="en-US" b="1" dirty="0"/>
              <a:t>Materials and Teaching Aids: </a:t>
            </a:r>
            <a:r>
              <a:rPr lang="en-US" i="1" dirty="0"/>
              <a:t>List all materials, teaching aids, and include a bibliography in a consistent reference style</a:t>
            </a:r>
            <a:r>
              <a:rPr lang="en-US" i="1" dirty="0" smtClean="0"/>
              <a:t>.</a:t>
            </a:r>
            <a:endParaRPr lang="en-US" dirty="0"/>
          </a:p>
          <a:p>
            <a:r>
              <a:rPr lang="en-US" b="1" dirty="0"/>
              <a:t>Classroom Management Suggestions:</a:t>
            </a:r>
            <a:r>
              <a:rPr lang="en-US" i="1" dirty="0"/>
              <a:t> Include any suggestions for desk arrangement, group sizes </a:t>
            </a:r>
            <a:r>
              <a:rPr lang="en-US" b="1" i="1" dirty="0"/>
              <a:t>(how will the groups be determined)</a:t>
            </a:r>
            <a:r>
              <a:rPr lang="en-US" i="1" dirty="0"/>
              <a:t>, materials distribution and collection, clean-up, and time management </a:t>
            </a:r>
            <a:r>
              <a:rPr lang="en-US" b="1" i="1" dirty="0"/>
              <a:t>(how much time will the lesson take, include approximate times for distribution and collection of materials</a:t>
            </a:r>
            <a:r>
              <a:rPr lang="en-US" b="1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ETP Lesson Plan format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6963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Assessment:</a:t>
            </a:r>
            <a:r>
              <a:rPr lang="en-US" i="1" dirty="0"/>
              <a:t>	Assessment should be described in detail.  Materials used to evaluate individual student performance should be attached. </a:t>
            </a:r>
            <a:r>
              <a:rPr lang="en-US" b="1" i="1" dirty="0"/>
              <a:t>(WHAT GOES IN THE GRADEBOOK</a:t>
            </a:r>
            <a:r>
              <a:rPr lang="en-US" b="1" i="1" dirty="0" smtClean="0"/>
              <a:t>?)</a:t>
            </a:r>
            <a:endParaRPr lang="en-US" dirty="0"/>
          </a:p>
          <a:p>
            <a:r>
              <a:rPr lang="en-US" b="1" dirty="0"/>
              <a:t>Standards: </a:t>
            </a:r>
            <a:r>
              <a:rPr lang="en-US" i="1" dirty="0"/>
              <a:t>Make sure you look up the standards in teaching, content, and assessment.  Those standards that pertain to your lesson are to be listed here. </a:t>
            </a:r>
            <a:r>
              <a:rPr lang="en-US" b="1" i="1" dirty="0"/>
              <a:t>(National, State, Local-Billings ABC</a:t>
            </a:r>
            <a:r>
              <a:rPr lang="en-US" b="1" i="1" dirty="0" smtClean="0"/>
              <a:t>)</a:t>
            </a:r>
            <a:r>
              <a:rPr lang="en-US" b="1" i="1" dirty="0"/>
              <a:t> </a:t>
            </a:r>
            <a:endParaRPr lang="en-US" dirty="0"/>
          </a:p>
          <a:p>
            <a:r>
              <a:rPr lang="en-US" b="1" dirty="0"/>
              <a:t>Indian Education for All: </a:t>
            </a:r>
            <a:r>
              <a:rPr lang="en-US" i="1" dirty="0"/>
              <a:t>Which Essential Understanding does this lesson address (one of  your three lessons must include this</a:t>
            </a:r>
            <a:r>
              <a:rPr lang="en-US" i="1" dirty="0" smtClean="0"/>
              <a:t>)</a:t>
            </a:r>
            <a:endParaRPr lang="en-US" dirty="0"/>
          </a:p>
          <a:p>
            <a:r>
              <a:rPr lang="en-US" b="1" dirty="0"/>
              <a:t>Links outside this lesson: </a:t>
            </a:r>
            <a:r>
              <a:rPr lang="en-US" i="1" dirty="0"/>
              <a:t>These might include links to other subjects, to home and so on</a:t>
            </a:r>
            <a:r>
              <a:rPr lang="en-US" i="1" dirty="0" smtClean="0"/>
              <a:t>.</a:t>
            </a:r>
            <a:endParaRPr lang="en-US" dirty="0"/>
          </a:p>
          <a:p>
            <a:r>
              <a:rPr lang="en-US" b="1" dirty="0"/>
              <a:t>Accommodation for Diversity: </a:t>
            </a:r>
            <a:r>
              <a:rPr lang="en-US" i="1" dirty="0"/>
              <a:t>Special needs, gender, ethnicity, language, socio-economic status, religion plus others. </a:t>
            </a:r>
            <a:r>
              <a:rPr lang="en-US" b="1" i="1" dirty="0"/>
              <a:t>(address two different accommodations in each lesson that might be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ETP Lesson Plan format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Teaching Model:  </a:t>
            </a:r>
            <a:r>
              <a:rPr lang="en-US" sz="2000" b="1" i="1" dirty="0"/>
              <a:t>This is the largest and most complete area</a:t>
            </a:r>
            <a:r>
              <a:rPr lang="en-US" sz="2000" i="1" dirty="0"/>
              <a:t>.  It includes all procedures in the lesson not previously addressed. Include the teaching model's name: Hunter Model, Learning Cycle, Multiple Intelligences, etc. Each step or stage of the model identified should be included</a:t>
            </a:r>
            <a:r>
              <a:rPr lang="en-US" sz="2000" i="1" dirty="0" smtClean="0"/>
              <a:t>.</a:t>
            </a:r>
            <a:endParaRPr lang="en-US" sz="2000" dirty="0"/>
          </a:p>
          <a:p>
            <a:r>
              <a:rPr lang="en-US" sz="2000" b="1" dirty="0"/>
              <a:t>Attachments: </a:t>
            </a:r>
            <a:r>
              <a:rPr lang="en-US" sz="2000" i="1" dirty="0"/>
              <a:t>Attach an example, </a:t>
            </a:r>
            <a:r>
              <a:rPr lang="en-US" sz="2000" i="1" dirty="0" err="1"/>
              <a:t>PowerPoints</a:t>
            </a:r>
            <a:r>
              <a:rPr lang="en-US" sz="2000" i="1" dirty="0"/>
              <a:t>, project, poem, drawing, etc</a:t>
            </a:r>
            <a:r>
              <a:rPr lang="en-US" sz="2000" i="1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3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Teaching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696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*Grade Level &amp; Subject </a:t>
            </a:r>
            <a:r>
              <a:rPr lang="en-US" dirty="0" smtClean="0"/>
              <a:t>Area</a:t>
            </a:r>
            <a:endParaRPr lang="en-US" dirty="0"/>
          </a:p>
          <a:p>
            <a:r>
              <a:rPr lang="en-US" b="1" dirty="0" smtClean="0"/>
              <a:t>Goal</a:t>
            </a:r>
            <a:endParaRPr lang="en-US" b="1" dirty="0"/>
          </a:p>
          <a:p>
            <a:r>
              <a:rPr lang="en-US" dirty="0"/>
              <a:t>*</a:t>
            </a:r>
            <a:r>
              <a:rPr lang="en-US" dirty="0" smtClean="0"/>
              <a:t>Objectives</a:t>
            </a:r>
            <a:endParaRPr lang="en-US" dirty="0"/>
          </a:p>
          <a:p>
            <a:r>
              <a:rPr lang="en-US" dirty="0"/>
              <a:t>*</a:t>
            </a:r>
            <a:r>
              <a:rPr lang="en-US" dirty="0" smtClean="0"/>
              <a:t>Materials</a:t>
            </a:r>
            <a:endParaRPr lang="en-US" dirty="0"/>
          </a:p>
          <a:p>
            <a:r>
              <a:rPr lang="en-US" b="1" dirty="0"/>
              <a:t>Anticipatory </a:t>
            </a:r>
            <a:r>
              <a:rPr lang="en-US" b="1" dirty="0" smtClean="0"/>
              <a:t>Set</a:t>
            </a:r>
            <a:endParaRPr lang="en-US" b="1" dirty="0"/>
          </a:p>
          <a:p>
            <a:r>
              <a:rPr lang="en-US" b="1" dirty="0"/>
              <a:t>Teacher </a:t>
            </a:r>
            <a:r>
              <a:rPr lang="en-US" b="1" dirty="0" smtClean="0"/>
              <a:t>Procedure</a:t>
            </a:r>
            <a:endParaRPr lang="en-US" b="1" dirty="0"/>
          </a:p>
          <a:p>
            <a:r>
              <a:rPr lang="en-US" b="1" dirty="0"/>
              <a:t>Checking for </a:t>
            </a:r>
            <a:r>
              <a:rPr lang="en-US" b="1" dirty="0" smtClean="0"/>
              <a:t>Understanding</a:t>
            </a:r>
            <a:endParaRPr lang="en-US" b="1" dirty="0"/>
          </a:p>
          <a:p>
            <a:r>
              <a:rPr lang="en-US" b="1" dirty="0"/>
              <a:t>Guided </a:t>
            </a:r>
            <a:r>
              <a:rPr lang="en-US" b="1" dirty="0" smtClean="0"/>
              <a:t>Practice</a:t>
            </a:r>
            <a:endParaRPr lang="en-US" b="1" dirty="0"/>
          </a:p>
          <a:p>
            <a:r>
              <a:rPr lang="en-US" b="1" dirty="0"/>
              <a:t>Independent </a:t>
            </a:r>
            <a:r>
              <a:rPr lang="en-US" b="1" dirty="0" smtClean="0"/>
              <a:t>Practice</a:t>
            </a:r>
            <a:endParaRPr lang="en-US" b="1" dirty="0"/>
          </a:p>
          <a:p>
            <a:r>
              <a:rPr lang="en-US" b="1" dirty="0" smtClean="0"/>
              <a:t>Closure</a:t>
            </a:r>
            <a:endParaRPr lang="en-US" b="1" dirty="0"/>
          </a:p>
          <a:p>
            <a:r>
              <a:rPr lang="en-US" dirty="0"/>
              <a:t>*</a:t>
            </a:r>
            <a:r>
              <a:rPr lang="en-US" dirty="0" smtClean="0"/>
              <a:t>Evaluation</a:t>
            </a:r>
            <a:r>
              <a:rPr lang="en-US" dirty="0"/>
              <a:t> </a:t>
            </a:r>
          </a:p>
          <a:p>
            <a:r>
              <a:rPr lang="en-US" dirty="0"/>
              <a:t>*Accommodations for Individual Student Needs</a:t>
            </a:r>
          </a:p>
          <a:p>
            <a:r>
              <a:rPr lang="en-US" dirty="0"/>
              <a:t>* already on ETP Lesson Plan Format (first page)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257</TotalTime>
  <Words>418</Words>
  <Application>Microsoft Office PowerPoint</Application>
  <PresentationFormat>On-screen Show (4:3)</PresentationFormat>
  <Paragraphs>74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Winter</vt:lpstr>
      <vt:lpstr>Introduction to Curriculum Planning and Practice  Today’s Schools (Chapter 1)</vt:lpstr>
      <vt:lpstr>Today’s Schools: Recognizing and Understanding the Challenge</vt:lpstr>
      <vt:lpstr>Chapter 1 Objectives</vt:lpstr>
      <vt:lpstr>Chapter 1 Objectives cont.</vt:lpstr>
      <vt:lpstr>ETP Lesson Plan format</vt:lpstr>
      <vt:lpstr>ETP Lesson Plan format cont.</vt:lpstr>
      <vt:lpstr>ETP Lesson Plan format cont.</vt:lpstr>
      <vt:lpstr>ETP Lesson Plan format cont.</vt:lpstr>
      <vt:lpstr>Traditional Teaching Model</vt:lpstr>
      <vt:lpstr>Today’s Schools: Recognizing and Understanding the Challenge</vt:lpstr>
      <vt:lpstr>“Never doubt that a small group of thoughtful, committed people can change the world.  Indeed, it is the only thing that ever has.        -Margaret Mead</vt:lpstr>
    </vt:vector>
  </TitlesOfParts>
  <Company>Montana State University 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Curriculum Planning and Practice</dc:title>
  <dc:creator>Susan Barfield</dc:creator>
  <cp:lastModifiedBy>Susan Barfield</cp:lastModifiedBy>
  <cp:revision>9</cp:revision>
  <dcterms:created xsi:type="dcterms:W3CDTF">2012-01-24T17:34:56Z</dcterms:created>
  <dcterms:modified xsi:type="dcterms:W3CDTF">2013-01-23T00:58:48Z</dcterms:modified>
</cp:coreProperties>
</file>