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321" r:id="rId3"/>
    <p:sldId id="320" r:id="rId4"/>
    <p:sldId id="305" r:id="rId5"/>
    <p:sldId id="306" r:id="rId6"/>
    <p:sldId id="307" r:id="rId7"/>
    <p:sldId id="308" r:id="rId8"/>
    <p:sldId id="309" r:id="rId9"/>
    <p:sldId id="310" r:id="rId10"/>
    <p:sldId id="311" r:id="rId11"/>
    <p:sldId id="312" r:id="rId12"/>
    <p:sldId id="313" r:id="rId13"/>
    <p:sldId id="314" r:id="rId14"/>
    <p:sldId id="315" r:id="rId15"/>
    <p:sldId id="316" r:id="rId16"/>
    <p:sldId id="317" r:id="rId17"/>
    <p:sldId id="318" r:id="rId18"/>
    <p:sldId id="319" r:id="rId19"/>
    <p:sldId id="300" r:id="rId20"/>
    <p:sldId id="30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97" autoAdjust="0"/>
    <p:restoredTop sz="94660"/>
  </p:normalViewPr>
  <p:slideViewPr>
    <p:cSldViewPr snapToGrid="0">
      <p:cViewPr varScale="1">
        <p:scale>
          <a:sx n="91" d="100"/>
          <a:sy n="91" d="100"/>
        </p:scale>
        <p:origin x="52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91F494-EE09-412F-95C9-DC4C556384FE}" type="datetimeFigureOut">
              <a:rPr lang="en-US" smtClean="0"/>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3148819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1F494-EE09-412F-95C9-DC4C556384FE}" type="datetimeFigureOut">
              <a:rPr lang="en-US" smtClean="0"/>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3887627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1F494-EE09-412F-95C9-DC4C556384FE}" type="datetimeFigureOut">
              <a:rPr lang="en-US" smtClean="0"/>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2907070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1F494-EE09-412F-95C9-DC4C556384FE}" type="datetimeFigureOut">
              <a:rPr lang="en-US" smtClean="0"/>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1647175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91F494-EE09-412F-95C9-DC4C556384FE}" type="datetimeFigureOut">
              <a:rPr lang="en-US" smtClean="0"/>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3770785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91F494-EE09-412F-95C9-DC4C556384FE}" type="datetimeFigureOut">
              <a:rPr lang="en-US" smtClean="0"/>
              <a:t>5/5/2019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535169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91F494-EE09-412F-95C9-DC4C556384FE}" type="datetimeFigureOut">
              <a:rPr lang="en-US" smtClean="0"/>
              <a:t>5/5/2019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3420021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91F494-EE09-412F-95C9-DC4C556384FE}" type="datetimeFigureOut">
              <a:rPr lang="en-US" smtClean="0"/>
              <a:t>5/5/2019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168539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1F494-EE09-412F-95C9-DC4C556384FE}" type="datetimeFigureOut">
              <a:rPr lang="en-US" smtClean="0"/>
              <a:t>5/5/2019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2447301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1F494-EE09-412F-95C9-DC4C556384FE}" type="datetimeFigureOut">
              <a:rPr lang="en-US" smtClean="0"/>
              <a:t>5/5/2019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2488780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1F494-EE09-412F-95C9-DC4C556384FE}" type="datetimeFigureOut">
              <a:rPr lang="en-US" smtClean="0"/>
              <a:t>5/5/2019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4258285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1F494-EE09-412F-95C9-DC4C556384FE}" type="datetimeFigureOut">
              <a:rPr lang="en-US" smtClean="0"/>
              <a:t>5/5/2019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5D126-AF6D-40FF-BD84-395AA62D77DF}" type="slidenum">
              <a:rPr lang="en-US" smtClean="0"/>
              <a:t>‹#›</a:t>
            </a:fld>
            <a:endParaRPr lang="en-US"/>
          </a:p>
        </p:txBody>
      </p:sp>
    </p:spTree>
    <p:extLst>
      <p:ext uri="{BB962C8B-B14F-4D97-AF65-F5344CB8AC3E}">
        <p14:creationId xmlns:p14="http://schemas.microsoft.com/office/powerpoint/2010/main" val="1173780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16.tif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712" y="2320050"/>
            <a:ext cx="10515600" cy="1325563"/>
          </a:xfrm>
        </p:spPr>
        <p:txBody>
          <a:bodyPr>
            <a:normAutofit fontScale="90000"/>
          </a:bodyPr>
          <a:lstStyle/>
          <a:p>
            <a:pPr algn="ctr"/>
            <a:r>
              <a:rPr lang="en-US" sz="6700" b="1" dirty="0" smtClean="0"/>
              <a:t/>
            </a:r>
            <a:br>
              <a:rPr lang="en-US" sz="6700" b="1" dirty="0" smtClean="0"/>
            </a:br>
            <a:r>
              <a:rPr lang="en-US" sz="6700" b="1" dirty="0" smtClean="0"/>
              <a:t/>
            </a:r>
            <a:br>
              <a:rPr lang="en-US" sz="6700" b="1"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sz="1200" dirty="0" smtClean="0"/>
              <a:t> </a:t>
            </a:r>
            <a:r>
              <a:rPr lang="en-US" dirty="0"/>
              <a:t/>
            </a:r>
            <a:br>
              <a:rPr lang="en-US" dirty="0"/>
            </a:br>
            <a:r>
              <a:rPr lang="en-US" dirty="0" smtClean="0"/>
              <a:t/>
            </a:r>
            <a:br>
              <a:rPr lang="en-US" dirty="0" smtClean="0"/>
            </a:br>
            <a:r>
              <a:rPr lang="en-US" sz="2700" dirty="0" smtClean="0"/>
              <a:t>English - Susan Barfield</a:t>
            </a:r>
            <a:r>
              <a:rPr lang="en-US" sz="1800" dirty="0" smtClean="0"/>
              <a:t/>
            </a:r>
            <a:br>
              <a:rPr lang="en-US" sz="1800" dirty="0" smtClean="0"/>
            </a:br>
            <a:r>
              <a:rPr lang="en-US" sz="1800" dirty="0" smtClean="0"/>
              <a:t/>
            </a:r>
            <a:br>
              <a:rPr lang="en-US" sz="1800" dirty="0" smtClean="0"/>
            </a:br>
            <a:r>
              <a:rPr lang="en-US" sz="2700" dirty="0" smtClean="0"/>
              <a:t/>
            </a:r>
            <a:br>
              <a:rPr lang="en-US" sz="2700" dirty="0" smtClean="0"/>
            </a:br>
            <a:r>
              <a:rPr lang="en-US" sz="2000" dirty="0" smtClean="0"/>
              <a:t>Illustrations Only by Roma Children</a:t>
            </a:r>
            <a:r>
              <a:rPr lang="lt-LT" sz="2000" dirty="0" smtClean="0"/>
              <a:t> </a:t>
            </a:r>
            <a:r>
              <a:rPr lang="lt-LT" sz="2000" dirty="0" err="1" smtClean="0"/>
              <a:t>and</a:t>
            </a:r>
            <a:r>
              <a:rPr lang="lt-LT" sz="2000" dirty="0" smtClean="0"/>
              <a:t> </a:t>
            </a:r>
            <a:r>
              <a:rPr lang="lt-LT" sz="2000" dirty="0" err="1" smtClean="0"/>
              <a:t>Their</a:t>
            </a:r>
            <a:r>
              <a:rPr lang="lt-LT" sz="2000" dirty="0" smtClean="0"/>
              <a:t> </a:t>
            </a:r>
            <a:r>
              <a:rPr lang="lt-LT" sz="2000" dirty="0" err="1" smtClean="0"/>
              <a:t>Friends</a:t>
            </a:r>
            <a:endParaRPr lang="en-US" dirty="0"/>
          </a:p>
        </p:txBody>
      </p:sp>
      <p:sp>
        <p:nvSpPr>
          <p:cNvPr id="3" name="TextBox 2"/>
          <p:cNvSpPr txBox="1"/>
          <p:nvPr/>
        </p:nvSpPr>
        <p:spPr>
          <a:xfrm>
            <a:off x="9793654" y="4643535"/>
            <a:ext cx="2290118" cy="377026"/>
          </a:xfrm>
          <a:prstGeom prst="rect">
            <a:avLst/>
          </a:prstGeom>
          <a:noFill/>
        </p:spPr>
        <p:txBody>
          <a:bodyPr wrap="square" rtlCol="0">
            <a:spAutoFit/>
          </a:bodyPr>
          <a:lstStyle/>
          <a:p>
            <a:r>
              <a:rPr lang="en-US" sz="1850" dirty="0" smtClean="0"/>
              <a:t>Susan </a:t>
            </a:r>
            <a:r>
              <a:rPr lang="en-US" sz="1850" dirty="0"/>
              <a:t>Barfield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4373" y="5160725"/>
            <a:ext cx="390121" cy="205327"/>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26300" y="5160725"/>
            <a:ext cx="286265" cy="328452"/>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28400" b="22154"/>
          <a:stretch/>
        </p:blipFill>
        <p:spPr>
          <a:xfrm rot="5400000">
            <a:off x="4849147" y="736540"/>
            <a:ext cx="2667090" cy="4114800"/>
          </a:xfrm>
          <a:prstGeom prst="rect">
            <a:avLst/>
          </a:prstGeom>
        </p:spPr>
      </p:pic>
      <p:sp>
        <p:nvSpPr>
          <p:cNvPr id="9" name="TextBox 8"/>
          <p:cNvSpPr txBox="1"/>
          <p:nvPr/>
        </p:nvSpPr>
        <p:spPr>
          <a:xfrm>
            <a:off x="4025444" y="398798"/>
            <a:ext cx="4214648" cy="923330"/>
          </a:xfrm>
          <a:prstGeom prst="rect">
            <a:avLst/>
          </a:prstGeom>
          <a:noFill/>
        </p:spPr>
        <p:txBody>
          <a:bodyPr wrap="square" rtlCol="0">
            <a:spAutoFit/>
          </a:bodyPr>
          <a:lstStyle/>
          <a:p>
            <a:pPr algn="ctr"/>
            <a:r>
              <a:rPr lang="en-US" sz="3600" b="1" dirty="0" err="1"/>
              <a:t>Barvalo</a:t>
            </a:r>
            <a:r>
              <a:rPr lang="en-US" sz="3600" b="1" dirty="0"/>
              <a:t> and the Wolf</a:t>
            </a:r>
            <a:r>
              <a:rPr lang="en-US" dirty="0"/>
              <a:t/>
            </a:r>
            <a:br>
              <a:rPr lang="en-US" dirty="0"/>
            </a:br>
            <a:r>
              <a:rPr lang="en-US" dirty="0"/>
              <a:t>An Adapted Roma Folktale</a:t>
            </a:r>
          </a:p>
        </p:txBody>
      </p:sp>
      <p:sp>
        <p:nvSpPr>
          <p:cNvPr id="13" name="Rectangle 12"/>
          <p:cNvSpPr/>
          <p:nvPr/>
        </p:nvSpPr>
        <p:spPr>
          <a:xfrm>
            <a:off x="5140419" y="4099467"/>
            <a:ext cx="2084545" cy="307777"/>
          </a:xfrm>
          <a:prstGeom prst="rect">
            <a:avLst/>
          </a:prstGeom>
        </p:spPr>
        <p:txBody>
          <a:bodyPr wrap="none">
            <a:spAutoFit/>
          </a:bodyPr>
          <a:lstStyle/>
          <a:p>
            <a:r>
              <a:rPr lang="en-US" sz="1400" dirty="0" err="1"/>
              <a:t>Laurynas</a:t>
            </a:r>
            <a:r>
              <a:rPr lang="en-US" sz="1400" dirty="0"/>
              <a:t> </a:t>
            </a:r>
            <a:r>
              <a:rPr lang="en-US" sz="1400" dirty="0" err="1"/>
              <a:t>Ustinovas</a:t>
            </a:r>
            <a:r>
              <a:rPr lang="en-US" sz="1400" dirty="0"/>
              <a:t>, 11 m.</a:t>
            </a:r>
          </a:p>
        </p:txBody>
      </p:sp>
    </p:spTree>
    <p:extLst>
      <p:ext uri="{BB962C8B-B14F-4D97-AF65-F5344CB8AC3E}">
        <p14:creationId xmlns:p14="http://schemas.microsoft.com/office/powerpoint/2010/main" val="4117235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5792" y="510685"/>
            <a:ext cx="8312568" cy="585216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7248" y="6150805"/>
            <a:ext cx="276273" cy="276273"/>
          </a:xfrm>
          <a:prstGeom prst="rect">
            <a:avLst/>
          </a:prstGeom>
        </p:spPr>
      </p:pic>
    </p:spTree>
    <p:extLst>
      <p:ext uri="{BB962C8B-B14F-4D97-AF65-F5344CB8AC3E}">
        <p14:creationId xmlns:p14="http://schemas.microsoft.com/office/powerpoint/2010/main" val="1282637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3687" y="512603"/>
            <a:ext cx="5567636" cy="585216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74948" y="6147544"/>
            <a:ext cx="304800" cy="304800"/>
          </a:xfrm>
          <a:prstGeom prst="rect">
            <a:avLst/>
          </a:prstGeom>
        </p:spPr>
      </p:pic>
    </p:spTree>
    <p:extLst>
      <p:ext uri="{BB962C8B-B14F-4D97-AF65-F5344CB8AC3E}">
        <p14:creationId xmlns:p14="http://schemas.microsoft.com/office/powerpoint/2010/main" val="3470059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188675" y="-665307"/>
            <a:ext cx="5926743" cy="82296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7248" y="6122278"/>
            <a:ext cx="304800" cy="304800"/>
          </a:xfrm>
          <a:prstGeom prst="rect">
            <a:avLst/>
          </a:prstGeom>
        </p:spPr>
      </p:pic>
    </p:spTree>
    <p:extLst>
      <p:ext uri="{BB962C8B-B14F-4D97-AF65-F5344CB8AC3E}">
        <p14:creationId xmlns:p14="http://schemas.microsoft.com/office/powerpoint/2010/main" val="814562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1499" y="540124"/>
            <a:ext cx="6053243" cy="585216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84180" y="6121436"/>
            <a:ext cx="278960" cy="278960"/>
          </a:xfrm>
          <a:prstGeom prst="rect">
            <a:avLst/>
          </a:prstGeom>
        </p:spPr>
      </p:pic>
    </p:spTree>
    <p:extLst>
      <p:ext uri="{BB962C8B-B14F-4D97-AF65-F5344CB8AC3E}">
        <p14:creationId xmlns:p14="http://schemas.microsoft.com/office/powerpoint/2010/main" val="4115322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91" t="-1058" r="1491" b="17778"/>
          <a:stretch/>
        </p:blipFill>
        <p:spPr>
          <a:xfrm rot="10800000">
            <a:off x="3386532" y="543168"/>
            <a:ext cx="4986437" cy="585216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7248" y="6159091"/>
            <a:ext cx="236238" cy="236238"/>
          </a:xfrm>
          <a:prstGeom prst="rect">
            <a:avLst/>
          </a:prstGeom>
        </p:spPr>
      </p:pic>
    </p:spTree>
    <p:extLst>
      <p:ext uri="{BB962C8B-B14F-4D97-AF65-F5344CB8AC3E}">
        <p14:creationId xmlns:p14="http://schemas.microsoft.com/office/powerpoint/2010/main" val="3305804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9465"/>
          <a:stretch/>
        </p:blipFill>
        <p:spPr>
          <a:xfrm>
            <a:off x="1578480" y="494739"/>
            <a:ext cx="9117321" cy="585216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8291" y="6100358"/>
            <a:ext cx="321116" cy="321116"/>
          </a:xfrm>
          <a:prstGeom prst="rect">
            <a:avLst/>
          </a:prstGeom>
        </p:spPr>
      </p:pic>
    </p:spTree>
    <p:extLst>
      <p:ext uri="{BB962C8B-B14F-4D97-AF65-F5344CB8AC3E}">
        <p14:creationId xmlns:p14="http://schemas.microsoft.com/office/powerpoint/2010/main" val="583198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s42p718\Desktop\Boy with Wolf.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3709" y="463730"/>
            <a:ext cx="7754112" cy="5852160"/>
          </a:xfrm>
          <a:prstGeom prst="rect">
            <a:avLst/>
          </a:prstGeom>
          <a:noFill/>
          <a:ln>
            <a:noFill/>
          </a:ln>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7248" y="6108516"/>
            <a:ext cx="304800" cy="304800"/>
          </a:xfrm>
          <a:prstGeom prst="rect">
            <a:avLst/>
          </a:prstGeom>
        </p:spPr>
      </p:pic>
    </p:spTree>
    <p:extLst>
      <p:ext uri="{BB962C8B-B14F-4D97-AF65-F5344CB8AC3E}">
        <p14:creationId xmlns:p14="http://schemas.microsoft.com/office/powerpoint/2010/main" val="800158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986996" y="-792199"/>
            <a:ext cx="5969539" cy="84124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7248" y="6107961"/>
            <a:ext cx="305910" cy="305910"/>
          </a:xfrm>
          <a:prstGeom prst="rect">
            <a:avLst/>
          </a:prstGeom>
        </p:spPr>
      </p:pic>
    </p:spTree>
    <p:extLst>
      <p:ext uri="{BB962C8B-B14F-4D97-AF65-F5344CB8AC3E}">
        <p14:creationId xmlns:p14="http://schemas.microsoft.com/office/powerpoint/2010/main" val="3431716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41671" y="-824150"/>
            <a:ext cx="5969577" cy="84124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81621" y="6122278"/>
            <a:ext cx="304800" cy="304800"/>
          </a:xfrm>
          <a:prstGeom prst="rect">
            <a:avLst/>
          </a:prstGeom>
        </p:spPr>
      </p:pic>
    </p:spTree>
    <p:extLst>
      <p:ext uri="{BB962C8B-B14F-4D97-AF65-F5344CB8AC3E}">
        <p14:creationId xmlns:p14="http://schemas.microsoft.com/office/powerpoint/2010/main" val="1486362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1167"/>
          </a:xfrm>
        </p:spPr>
        <p:txBody>
          <a:bodyPr>
            <a:normAutofit fontScale="90000"/>
          </a:bodyPr>
          <a:lstStyle/>
          <a:p>
            <a:r>
              <a:rPr lang="en-US" sz="4000" dirty="0"/>
              <a:t>INSTRUCTIONS FOR EXPANSION AND ENHANCEMENT</a:t>
            </a:r>
            <a:r>
              <a:rPr lang="en-US" dirty="0"/>
              <a:t/>
            </a:r>
            <a:br>
              <a:rPr lang="en-US" dirty="0"/>
            </a:br>
            <a:endParaRPr lang="en-US" dirty="0"/>
          </a:p>
        </p:txBody>
      </p:sp>
      <p:sp>
        <p:nvSpPr>
          <p:cNvPr id="3" name="Content Placeholder 2"/>
          <p:cNvSpPr>
            <a:spLocks noGrp="1"/>
          </p:cNvSpPr>
          <p:nvPr>
            <p:ph idx="1"/>
          </p:nvPr>
        </p:nvSpPr>
        <p:spPr>
          <a:xfrm>
            <a:off x="263611" y="914400"/>
            <a:ext cx="11714205" cy="5750011"/>
          </a:xfrm>
        </p:spPr>
        <p:txBody>
          <a:bodyPr>
            <a:normAutofit fontScale="77500" lnSpcReduction="20000"/>
          </a:bodyPr>
          <a:lstStyle/>
          <a:p>
            <a:pPr lvl="0"/>
            <a:r>
              <a:rPr lang="en-US" b="1" dirty="0"/>
              <a:t>Creative Sequencing</a:t>
            </a:r>
            <a:r>
              <a:rPr lang="en-US" dirty="0"/>
              <a:t>: Make copies of the illustrations only, one illustration per page.  Have students arrange the illustrations to create a story.  Write that story out.</a:t>
            </a:r>
          </a:p>
          <a:p>
            <a:pPr lvl="0"/>
            <a:r>
              <a:rPr lang="en-US" b="1" dirty="0"/>
              <a:t>Creative Writing</a:t>
            </a:r>
            <a:r>
              <a:rPr lang="en-US" dirty="0"/>
              <a:t>: Show students the illustrations in correct order.  Have students write a story based on the illustrations only. Stories will probably not be the same as the book.</a:t>
            </a:r>
          </a:p>
          <a:p>
            <a:pPr lvl="0"/>
            <a:r>
              <a:rPr lang="en-US" b="1" dirty="0"/>
              <a:t>Listening comprehension/Reception</a:t>
            </a:r>
            <a:r>
              <a:rPr lang="en-US" dirty="0"/>
              <a:t>: Have students listen to the narration of the story or read the story aloud without the illustrations.  Check for understanding with questions. </a:t>
            </a:r>
          </a:p>
          <a:p>
            <a:pPr lvl="0"/>
            <a:r>
              <a:rPr lang="en-US" b="1" dirty="0"/>
              <a:t>Listening comprehension/Written Expression</a:t>
            </a:r>
            <a:r>
              <a:rPr lang="en-US" dirty="0"/>
              <a:t>: After listening to the story, have students write the story in their own words. </a:t>
            </a:r>
          </a:p>
          <a:p>
            <a:pPr lvl="0"/>
            <a:r>
              <a:rPr lang="en-US" b="1" dirty="0"/>
              <a:t>Listening comprehension with visuals</a:t>
            </a:r>
            <a:r>
              <a:rPr lang="en-US" dirty="0"/>
              <a:t>: Have students listen to the narration of the story with the student illustrations.  Check for understanding with questions.  </a:t>
            </a:r>
          </a:p>
          <a:p>
            <a:pPr lvl="0"/>
            <a:r>
              <a:rPr lang="en-US" b="1" dirty="0"/>
              <a:t>Reading Comprehension</a:t>
            </a:r>
            <a:r>
              <a:rPr lang="en-US" dirty="0"/>
              <a:t>: Have students read the story aloud.  Check for understanding with questions.</a:t>
            </a:r>
          </a:p>
          <a:p>
            <a:pPr lvl="0"/>
            <a:r>
              <a:rPr lang="en-US" b="1" dirty="0"/>
              <a:t>Creative Modification</a:t>
            </a:r>
            <a:r>
              <a:rPr lang="en-US" dirty="0"/>
              <a:t>:  Ask students: “How would you change the story if you were the author?  Write your modification.”</a:t>
            </a:r>
          </a:p>
          <a:p>
            <a:pPr lvl="0"/>
            <a:r>
              <a:rPr lang="en-US" b="1" dirty="0"/>
              <a:t>Creative Art</a:t>
            </a:r>
            <a:r>
              <a:rPr lang="en-US" dirty="0"/>
              <a:t>:  Have students illustrate their favorite part of </a:t>
            </a:r>
            <a:r>
              <a:rPr lang="en-US" dirty="0" smtClean="0"/>
              <a:t>“</a:t>
            </a:r>
            <a:r>
              <a:rPr lang="lt-LT" i="1" dirty="0" err="1" smtClean="0"/>
              <a:t>Barvalo</a:t>
            </a:r>
            <a:r>
              <a:rPr lang="lt-LT" i="1" dirty="0" smtClean="0"/>
              <a:t> </a:t>
            </a:r>
            <a:r>
              <a:rPr lang="lt-LT" i="1" dirty="0" err="1" smtClean="0"/>
              <a:t>and</a:t>
            </a:r>
            <a:r>
              <a:rPr lang="lt-LT" i="1" dirty="0" smtClean="0"/>
              <a:t> </a:t>
            </a:r>
            <a:r>
              <a:rPr lang="lt-LT" i="1" dirty="0" err="1" smtClean="0"/>
              <a:t>the</a:t>
            </a:r>
            <a:r>
              <a:rPr lang="lt-LT" i="1" dirty="0" smtClean="0"/>
              <a:t> </a:t>
            </a:r>
            <a:r>
              <a:rPr lang="lt-LT" i="1" dirty="0" err="1" smtClean="0"/>
              <a:t>Wolf</a:t>
            </a:r>
            <a:r>
              <a:rPr lang="en-US" dirty="0" smtClean="0"/>
              <a:t>.”</a:t>
            </a:r>
            <a:endParaRPr lang="en-US" dirty="0"/>
          </a:p>
          <a:p>
            <a:pPr lvl="0"/>
            <a:r>
              <a:rPr lang="en-US" b="1" dirty="0"/>
              <a:t>Storytelling/Creative Writing</a:t>
            </a:r>
            <a:r>
              <a:rPr lang="en-US" dirty="0"/>
              <a:t>: Have students research another folktale.  Have them tell the story to the class. They can then write the story in their own words and illustrate it.</a:t>
            </a:r>
          </a:p>
          <a:p>
            <a:pPr lvl="0"/>
            <a:r>
              <a:rPr lang="en-US" b="1" dirty="0"/>
              <a:t>Creative Writing</a:t>
            </a:r>
            <a:r>
              <a:rPr lang="en-US" dirty="0"/>
              <a:t>: Have students write their own original “folktale” that they would like to pass down from </a:t>
            </a:r>
            <a:r>
              <a:rPr lang="en-US" dirty="0" smtClean="0"/>
              <a:t>their </a:t>
            </a:r>
            <a:r>
              <a:rPr lang="en-US" dirty="0"/>
              <a:t>generation to </a:t>
            </a:r>
            <a:r>
              <a:rPr lang="en-US" dirty="0" smtClean="0"/>
              <a:t>future generations.  </a:t>
            </a:r>
            <a:endParaRPr lang="en-US" dirty="0"/>
          </a:p>
          <a:p>
            <a:pPr marL="0" indent="0">
              <a:buNone/>
            </a:pPr>
            <a:endParaRPr lang="en-US" dirty="0"/>
          </a:p>
        </p:txBody>
      </p:sp>
    </p:spTree>
    <p:extLst>
      <p:ext uri="{BB962C8B-B14F-4D97-AF65-F5344CB8AC3E}">
        <p14:creationId xmlns:p14="http://schemas.microsoft.com/office/powerpoint/2010/main" val="2878384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Introduction</a:t>
            </a:r>
            <a:r>
              <a:rPr lang="en-US" sz="1200" b="1" dirty="0" smtClean="0"/>
              <a:t/>
            </a:r>
            <a:br>
              <a:rPr lang="en-US" sz="1200" b="1" dirty="0" smtClean="0"/>
            </a:br>
            <a:r>
              <a:rPr lang="sk-SK" sz="1600" dirty="0"/>
              <a:t>"We </a:t>
            </a:r>
            <a:r>
              <a:rPr lang="en-US" sz="1600" dirty="0" smtClean="0"/>
              <a:t>envision</a:t>
            </a:r>
            <a:r>
              <a:rPr lang="sk-SK" sz="1600" dirty="0" smtClean="0"/>
              <a:t> </a:t>
            </a:r>
            <a:r>
              <a:rPr lang="sk-SK" sz="1600" dirty="0"/>
              <a:t>that this book will </a:t>
            </a:r>
            <a:r>
              <a:rPr lang="en-US" sz="1600" dirty="0"/>
              <a:t>encourage</a:t>
            </a:r>
            <a:r>
              <a:rPr lang="sk-SK" sz="1600" dirty="0"/>
              <a:t> </a:t>
            </a:r>
            <a:r>
              <a:rPr lang="en-US" sz="1600" dirty="0"/>
              <a:t>better</a:t>
            </a:r>
            <a:r>
              <a:rPr lang="sk-SK" sz="1600" dirty="0"/>
              <a:t> understanding and tolerance of </a:t>
            </a:r>
            <a:r>
              <a:rPr lang="en-US" sz="1600" dirty="0"/>
              <a:t>all </a:t>
            </a:r>
            <a:r>
              <a:rPr lang="sk-SK" sz="1600" dirty="0"/>
              <a:t>cultures within </a:t>
            </a:r>
            <a:r>
              <a:rPr lang="en-US" sz="1600" dirty="0"/>
              <a:t>Lithuania</a:t>
            </a:r>
            <a:r>
              <a:rPr lang="sk-SK" sz="1600" dirty="0"/>
              <a:t> and </a:t>
            </a:r>
            <a:r>
              <a:rPr lang="en-US" sz="1600" dirty="0"/>
              <a:t>nurture cultural identification for</a:t>
            </a:r>
            <a:r>
              <a:rPr lang="sk-SK" sz="1600" dirty="0"/>
              <a:t> Roma children within their </a:t>
            </a:r>
            <a:r>
              <a:rPr lang="en-US" sz="1600" dirty="0" smtClean="0"/>
              <a:t>own </a:t>
            </a:r>
            <a:r>
              <a:rPr lang="sk-SK" sz="1600" dirty="0" smtClean="0"/>
              <a:t>environment“</a:t>
            </a:r>
            <a:r>
              <a:rPr lang="en-US" sz="1600" dirty="0" smtClean="0"/>
              <a:t/>
            </a:r>
            <a:br>
              <a:rPr lang="en-US" sz="1600" dirty="0" smtClean="0"/>
            </a:br>
            <a:r>
              <a:rPr lang="en-US" sz="1600" dirty="0"/>
              <a:t/>
            </a:r>
            <a:br>
              <a:rPr lang="en-US" sz="1600" dirty="0"/>
            </a:br>
            <a:r>
              <a:rPr lang="en-US" sz="1400" dirty="0"/>
              <a:t/>
            </a:r>
            <a:br>
              <a:rPr lang="en-US" sz="1400" dirty="0"/>
            </a:br>
            <a:endParaRPr lang="en-US" sz="1600" dirty="0"/>
          </a:p>
        </p:txBody>
      </p:sp>
      <p:sp>
        <p:nvSpPr>
          <p:cNvPr id="3" name="Content Placeholder 2"/>
          <p:cNvSpPr>
            <a:spLocks noGrp="1"/>
          </p:cNvSpPr>
          <p:nvPr>
            <p:ph idx="1"/>
          </p:nvPr>
        </p:nvSpPr>
        <p:spPr>
          <a:xfrm>
            <a:off x="838200" y="1545539"/>
            <a:ext cx="10515600" cy="4351338"/>
          </a:xfrm>
        </p:spPr>
        <p:txBody>
          <a:bodyPr>
            <a:noAutofit/>
          </a:bodyPr>
          <a:lstStyle/>
          <a:p>
            <a:pPr marL="0" indent="0">
              <a:buNone/>
            </a:pPr>
            <a:r>
              <a:rPr lang="en-US" sz="2000" dirty="0"/>
              <a:t>The Roma people originally lived in India and migrated to Lithuania hundreds of years ago.  There is no one way to describe Roma people.  Some Roma live in the countryside or small villages; others live in large cities</a:t>
            </a:r>
            <a:r>
              <a:rPr lang="en-US" sz="2000" dirty="0" smtClean="0"/>
              <a:t>.</a:t>
            </a:r>
            <a:r>
              <a:rPr lang="en-US" sz="2000" dirty="0"/>
              <a:t> Some Roma households have many children; some few or no children.  F</a:t>
            </a:r>
            <a:r>
              <a:rPr lang="en-US" sz="2000" dirty="0" smtClean="0"/>
              <a:t>amily </a:t>
            </a:r>
            <a:r>
              <a:rPr lang="en-US" sz="2000" dirty="0"/>
              <a:t>is very important to most</a:t>
            </a:r>
            <a:r>
              <a:rPr lang="lt-LT" sz="2000" dirty="0"/>
              <a:t> </a:t>
            </a:r>
            <a:r>
              <a:rPr lang="en-US" sz="2000" dirty="0"/>
              <a:t>Roma</a:t>
            </a:r>
            <a:r>
              <a:rPr lang="lt-LT" sz="2000" dirty="0"/>
              <a:t>, </a:t>
            </a:r>
            <a:r>
              <a:rPr lang="lt-LT" sz="2000" dirty="0" err="1"/>
              <a:t>and</a:t>
            </a:r>
            <a:r>
              <a:rPr lang="en-US" sz="2000" dirty="0"/>
              <a:t> </a:t>
            </a:r>
            <a:r>
              <a:rPr lang="lt-LT" sz="2000" dirty="0"/>
              <a:t>t</a:t>
            </a:r>
            <a:r>
              <a:rPr lang="en-US" sz="2000" dirty="0"/>
              <a:t>hey take great pride in their customs and culture. </a:t>
            </a:r>
          </a:p>
          <a:p>
            <a:pPr marL="0" indent="0" algn="just">
              <a:buNone/>
            </a:pPr>
            <a:r>
              <a:rPr lang="lt-LT" sz="2000" dirty="0"/>
              <a:t>J</a:t>
            </a:r>
            <a:r>
              <a:rPr lang="en-US" sz="2000" dirty="0" err="1" smtClean="0"/>
              <a:t>ust</a:t>
            </a:r>
            <a:r>
              <a:rPr lang="en-US" sz="2000" dirty="0" smtClean="0"/>
              <a:t> </a:t>
            </a:r>
            <a:r>
              <a:rPr lang="en-US" sz="2000" dirty="0"/>
              <a:t>like there are dialect differences in different regions of Lithuania, their Romani language also has variations.  This story is written in the </a:t>
            </a:r>
            <a:r>
              <a:rPr lang="en-US" sz="2000" i="1" dirty="0" err="1"/>
              <a:t>Litovska</a:t>
            </a:r>
            <a:r>
              <a:rPr lang="en-US" sz="2000" i="1" dirty="0"/>
              <a:t> Roma </a:t>
            </a:r>
            <a:r>
              <a:rPr lang="en-US" sz="2000" dirty="0"/>
              <a:t>dialect, primarily spoken in Lithuania. </a:t>
            </a:r>
          </a:p>
          <a:p>
            <a:pPr marL="0" indent="0">
              <a:buNone/>
            </a:pPr>
            <a:r>
              <a:rPr lang="en-US" sz="2000" dirty="0" smtClean="0"/>
              <a:t>This </a:t>
            </a:r>
            <a:r>
              <a:rPr lang="en-US" sz="2000" dirty="0"/>
              <a:t>story is adapted from an old Roma folktale.  It has been illustrated by students from the Association “</a:t>
            </a:r>
            <a:r>
              <a:rPr lang="en-US" sz="2000" dirty="0" err="1"/>
              <a:t>Panevezio</a:t>
            </a:r>
            <a:r>
              <a:rPr lang="en-US" sz="2000" dirty="0"/>
              <a:t> </a:t>
            </a:r>
            <a:r>
              <a:rPr lang="en-US" sz="2000" dirty="0" err="1"/>
              <a:t>vaiku</a:t>
            </a:r>
            <a:r>
              <a:rPr lang="en-US" sz="2000" dirty="0"/>
              <a:t> </a:t>
            </a:r>
            <a:r>
              <a:rPr lang="en-US" sz="2000" dirty="0" err="1"/>
              <a:t>dienos</a:t>
            </a:r>
            <a:r>
              <a:rPr lang="en-US" sz="2000" dirty="0"/>
              <a:t> </a:t>
            </a:r>
            <a:r>
              <a:rPr lang="en-US" sz="2000" dirty="0" err="1"/>
              <a:t>uzimtumo</a:t>
            </a:r>
            <a:r>
              <a:rPr lang="en-US" sz="2000" dirty="0"/>
              <a:t> </a:t>
            </a:r>
            <a:r>
              <a:rPr lang="en-US" sz="2000" dirty="0" err="1"/>
              <a:t>centras</a:t>
            </a:r>
            <a:r>
              <a:rPr lang="en-US" sz="2000" dirty="0"/>
              <a:t>”, Day Care Center “Help to Fit”, Roma Community Centre, </a:t>
            </a:r>
            <a:r>
              <a:rPr lang="en-US" sz="2000" dirty="0" err="1"/>
              <a:t>Stanislovas</a:t>
            </a:r>
            <a:r>
              <a:rPr lang="en-US" sz="2000" dirty="0"/>
              <a:t> </a:t>
            </a:r>
            <a:r>
              <a:rPr lang="en-US" sz="2000" dirty="0" err="1"/>
              <a:t>Rapolionis</a:t>
            </a:r>
            <a:r>
              <a:rPr lang="en-US" sz="2000" dirty="0"/>
              <a:t> secondary school in </a:t>
            </a:r>
            <a:r>
              <a:rPr lang="en-US" sz="2000" dirty="0" err="1"/>
              <a:t>Eišiškės</a:t>
            </a:r>
            <a:r>
              <a:rPr lang="en-US" sz="2000" dirty="0"/>
              <a:t>. </a:t>
            </a:r>
          </a:p>
          <a:p>
            <a:pPr marL="0" indent="0">
              <a:buNone/>
            </a:pPr>
            <a:r>
              <a:rPr lang="en-US" sz="2000" dirty="0"/>
              <a:t>We are truly grateful for the support from the U.S. Fulbright Commission, the U.S. Embassy in Lithuania, Faculty of Pedagogy at </a:t>
            </a:r>
            <a:r>
              <a:rPr lang="en-US" sz="2000" dirty="0" err="1"/>
              <a:t>Vilniaus</a:t>
            </a:r>
            <a:r>
              <a:rPr lang="en-US" sz="2000" dirty="0"/>
              <a:t> </a:t>
            </a:r>
            <a:r>
              <a:rPr lang="en-US" sz="2000" dirty="0" err="1"/>
              <a:t>kolegija</a:t>
            </a:r>
            <a:r>
              <a:rPr lang="en-US" sz="2000" dirty="0"/>
              <a:t>/University of </a:t>
            </a:r>
            <a:r>
              <a:rPr lang="en-US" sz="2000" dirty="0" smtClean="0"/>
              <a:t>Applied </a:t>
            </a:r>
            <a:r>
              <a:rPr lang="en-US" sz="2000" dirty="0"/>
              <a:t>Sciences, and Montana State University Billings.</a:t>
            </a:r>
          </a:p>
          <a:p>
            <a:pPr marL="0" indent="0">
              <a:buNone/>
            </a:pPr>
            <a:r>
              <a:rPr lang="en-US" sz="2000" dirty="0"/>
              <a:t>We hope by including the three languages (Lithuanian, English, and Romani) this book will promote more acceptance of different perspectives and mutual understanding of diverse cultures.  The moral of the story, “Kindness will be repaid with </a:t>
            </a:r>
            <a:r>
              <a:rPr lang="en-US" sz="2000" dirty="0" smtClean="0"/>
              <a:t>kindness,” </a:t>
            </a:r>
            <a:r>
              <a:rPr lang="en-US" sz="2000" dirty="0"/>
              <a:t>is an important message for young and old.</a:t>
            </a:r>
            <a:br>
              <a:rPr lang="en-US" sz="2000" dirty="0"/>
            </a:br>
            <a:r>
              <a:rPr lang="en-US" sz="2000" dirty="0"/>
              <a:t/>
            </a:r>
            <a:br>
              <a:rPr lang="en-US" sz="2000" dirty="0"/>
            </a:br>
            <a:endParaRPr lang="en-US" sz="2000" dirty="0" smtClean="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2926043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4793" y="334019"/>
            <a:ext cx="11655972" cy="6316281"/>
          </a:xfrm>
          <a:prstGeom prst="rect">
            <a:avLst/>
          </a:prstGeom>
        </p:spPr>
        <p:txBody>
          <a:bodyPr wrap="square">
            <a:spAutoFit/>
          </a:bodyPr>
          <a:lstStyle/>
          <a:p>
            <a:pPr marL="457200" marR="0" algn="ctr">
              <a:lnSpc>
                <a:spcPct val="107000"/>
              </a:lnSpc>
              <a:spcBef>
                <a:spcPts val="0"/>
              </a:spcBef>
              <a:spcAft>
                <a:spcPts val="0"/>
              </a:spcAft>
            </a:pPr>
            <a:r>
              <a:rPr lang="en-US" sz="3600" dirty="0">
                <a:solidFill>
                  <a:srgbClr val="222222"/>
                </a:solidFill>
                <a:latin typeface="+mj-lt"/>
                <a:ea typeface="Calibri" panose="020F0502020204030204" pitchFamily="34" charset="0"/>
                <a:cs typeface="Times New Roman" panose="02020603050405020304" pitchFamily="18" charset="0"/>
              </a:rPr>
              <a:t>PATARIMAI, KAIP NAUDOTI </a:t>
            </a:r>
            <a:r>
              <a:rPr lang="en-US" sz="3600" dirty="0" smtClean="0">
                <a:solidFill>
                  <a:srgbClr val="222222"/>
                </a:solidFill>
                <a:latin typeface="+mj-lt"/>
                <a:ea typeface="Calibri" panose="020F0502020204030204" pitchFamily="34" charset="0"/>
                <a:cs typeface="Times New Roman" panose="02020603050405020304" pitchFamily="18" charset="0"/>
              </a:rPr>
              <a:t>KNYGĄ</a:t>
            </a:r>
            <a:r>
              <a:rPr lang="lt-LT" sz="1900" dirty="0">
                <a:latin typeface="Calibri" panose="020F0502020204030204" pitchFamily="34" charset="0"/>
                <a:ea typeface="Calibri" panose="020F0502020204030204" pitchFamily="34" charset="0"/>
                <a:cs typeface="Times New Roman" panose="02020603050405020304" pitchFamily="18" charset="0"/>
              </a:rPr>
              <a:t>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Nuoseklaus pasakojimo kūrimas. </a:t>
            </a:r>
            <a:r>
              <a:rPr lang="lt-LT" sz="1900" dirty="0">
                <a:latin typeface="Calibri" panose="020F0502020204030204" pitchFamily="34" charset="0"/>
                <a:ea typeface="Calibri" panose="020F0502020204030204" pitchFamily="34" charset="0"/>
                <a:cs typeface="Times New Roman" panose="02020603050405020304" pitchFamily="18" charset="0"/>
              </a:rPr>
              <a:t>Nukopijuokite iliustracijas, viename puslapyje – viena iliustracija. Nukopijuotas iliustracijas paprašykite mokinių sudėti taip, kad išeitų nuoseklus pasakojimas. Paprašykite jų šį pasakojimą užrašyti.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Kūrybinis rašymas. </a:t>
            </a:r>
            <a:r>
              <a:rPr lang="lt-LT" sz="1900" dirty="0">
                <a:latin typeface="Calibri" panose="020F0502020204030204" pitchFamily="34" charset="0"/>
                <a:ea typeface="Calibri" panose="020F0502020204030204" pitchFamily="34" charset="0"/>
                <a:cs typeface="Times New Roman" panose="02020603050405020304" pitchFamily="18" charset="0"/>
              </a:rPr>
              <a:t>Parodykite mokiniams iliustracijų seką knygoje ir paprašykite jų parašyti pasakojimą, remiantis tomis iliustracijomis. Mokinių sukurti pasakojimai greičiausiai skirsis nuo knygos pasakojimo.</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Skaitomo teksto supratimas. </a:t>
            </a:r>
            <a:r>
              <a:rPr lang="lt-LT" sz="1900" dirty="0">
                <a:latin typeface="Calibri" panose="020F0502020204030204" pitchFamily="34" charset="0"/>
                <a:ea typeface="Calibri" panose="020F0502020204030204" pitchFamily="34" charset="0"/>
                <a:cs typeface="Times New Roman" panose="02020603050405020304" pitchFamily="18" charset="0"/>
              </a:rPr>
              <a:t>Paprašykite mokinių paklausyti pasakojimo įrašą arba garsiai perskaitykite jiems pasakojimą, nerodydami iliustracijų. Pateikite jiems klausimų, kurie leistų patikrinti, kaip mokiniai suprato tekstą.</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Rašytinio teksto kūrimas. </a:t>
            </a:r>
            <a:r>
              <a:rPr lang="lt-LT" sz="1900" dirty="0">
                <a:latin typeface="Calibri" panose="020F0502020204030204" pitchFamily="34" charset="0"/>
                <a:ea typeface="Calibri" panose="020F0502020204030204" pitchFamily="34" charset="0"/>
                <a:cs typeface="Times New Roman" panose="02020603050405020304" pitchFamily="18" charset="0"/>
              </a:rPr>
              <a:t>Paprašykite mokinių išklausytą tekstą užrašyti savais žodžiais.</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Vaizdinio ir sakytinio teksto supratimas. </a:t>
            </a:r>
            <a:r>
              <a:rPr lang="lt-LT" sz="1900" dirty="0">
                <a:latin typeface="Calibri" panose="020F0502020204030204" pitchFamily="34" charset="0"/>
                <a:ea typeface="Calibri" panose="020F0502020204030204" pitchFamily="34" charset="0"/>
                <a:cs typeface="Times New Roman" panose="02020603050405020304" pitchFamily="18" charset="0"/>
              </a:rPr>
              <a:t>Pasakojimą mokiniams išklausyti leiskite, rodydami iliustracijas. Pateikite jiems klausimų, kad patikrintumėte jų vaizdinio ir sakytinio teksto supratimą.</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Raiškusis skaitymas. </a:t>
            </a:r>
            <a:r>
              <a:rPr lang="lt-LT" sz="1900" dirty="0">
                <a:latin typeface="Calibri" panose="020F0502020204030204" pitchFamily="34" charset="0"/>
                <a:ea typeface="Calibri" panose="020F0502020204030204" pitchFamily="34" charset="0"/>
                <a:cs typeface="Times New Roman" panose="02020603050405020304" pitchFamily="18" charset="0"/>
              </a:rPr>
              <a:t>Paprašykite mokinių pasakojimą perskaityti garsiai. Pateikite jiems klausimų, kad patikrintumėte, kaip jie suprato tekstą.</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Teksto perkūrimas. </a:t>
            </a:r>
            <a:r>
              <a:rPr lang="lt-LT" sz="1900" dirty="0">
                <a:latin typeface="Calibri" panose="020F0502020204030204" pitchFamily="34" charset="0"/>
                <a:ea typeface="Calibri" panose="020F0502020204030204" pitchFamily="34" charset="0"/>
                <a:cs typeface="Times New Roman" panose="02020603050405020304" pitchFamily="18" charset="0"/>
              </a:rPr>
              <a:t>Paklauskite mokinių, kaip pakeistų pasakojimą, jei būtų autoriai? Paprašykite jų perkurtą tekstą užrašyti.</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Kūrybinė raiška. </a:t>
            </a:r>
            <a:r>
              <a:rPr lang="lt-LT" sz="1900" dirty="0">
                <a:latin typeface="Calibri" panose="020F0502020204030204" pitchFamily="34" charset="0"/>
                <a:ea typeface="Calibri" panose="020F0502020204030204" pitchFamily="34" charset="0"/>
                <a:cs typeface="Times New Roman" panose="02020603050405020304" pitchFamily="18" charset="0"/>
              </a:rPr>
              <a:t>Paprašykite mokinių iliustruoti labiausiai patikusį pasakojimo epizodą.</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Pasakojimo kūrimas  / Kūrybinis rašymas. </a:t>
            </a:r>
            <a:r>
              <a:rPr lang="lt-LT" sz="1900" dirty="0">
                <a:latin typeface="Calibri" panose="020F0502020204030204" pitchFamily="34" charset="0"/>
                <a:ea typeface="Calibri" panose="020F0502020204030204" pitchFamily="34" charset="0"/>
                <a:cs typeface="Times New Roman" panose="02020603050405020304" pitchFamily="18" charset="0"/>
              </a:rPr>
              <a:t>Paprašykite mokinių susirasti ir pasekti liaudies pasaką klasės draugams. Pasektą pasaką paprašykite užrašyti ir iliustruoti.</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Kūrybinis rašymas. </a:t>
            </a:r>
            <a:r>
              <a:rPr lang="lt-LT" sz="1900" dirty="0">
                <a:latin typeface="Calibri" panose="020F0502020204030204" pitchFamily="34" charset="0"/>
                <a:ea typeface="Calibri" panose="020F0502020204030204" pitchFamily="34" charset="0"/>
                <a:cs typeface="Times New Roman" panose="02020603050405020304" pitchFamily="18" charset="0"/>
              </a:rPr>
              <a:t>Paprašykite mokinių sukurti pasaką, kurią jie norėtų perduoti </a:t>
            </a:r>
            <a:r>
              <a:rPr lang="lt-LT" sz="1900" dirty="0" smtClean="0">
                <a:latin typeface="Calibri" panose="020F0502020204030204" pitchFamily="34" charset="0"/>
                <a:ea typeface="Calibri" panose="020F0502020204030204" pitchFamily="34" charset="0"/>
                <a:cs typeface="Times New Roman" panose="02020603050405020304" pitchFamily="18" charset="0"/>
              </a:rPr>
              <a:t>ateities </a:t>
            </a:r>
            <a:r>
              <a:rPr lang="en-US" sz="1900" dirty="0" err="1" smtClean="0">
                <a:latin typeface="Calibri" panose="020F0502020204030204" pitchFamily="34" charset="0"/>
                <a:ea typeface="Calibri" panose="020F0502020204030204" pitchFamily="34" charset="0"/>
                <a:cs typeface="Times New Roman" panose="02020603050405020304" pitchFamily="18" charset="0"/>
              </a:rPr>
              <a:t>vaikams</a:t>
            </a:r>
            <a:r>
              <a:rPr lang="lt-LT" sz="1900" dirty="0" smtClean="0">
                <a:latin typeface="Calibri" panose="020F0502020204030204" pitchFamily="34" charset="0"/>
                <a:ea typeface="Calibri" panose="020F0502020204030204" pitchFamily="34" charset="0"/>
                <a:cs typeface="Times New Roman" panose="02020603050405020304" pitchFamily="18" charset="0"/>
              </a:rPr>
              <a:t>.</a:t>
            </a: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9802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46841"/>
            <a:ext cx="10515600" cy="6327228"/>
          </a:xfrm>
        </p:spPr>
        <p:txBody>
          <a:bodyPr>
            <a:noAutofit/>
          </a:bodyPr>
          <a:lstStyle/>
          <a:p>
            <a:pPr marL="0" indent="0" algn="ctr">
              <a:buNone/>
            </a:pPr>
            <a:r>
              <a:rPr lang="fr-RE" sz="4000" dirty="0" smtClean="0"/>
              <a:t>ĮŽANGA</a:t>
            </a:r>
            <a:endParaRPr lang="en-US" sz="4000" dirty="0" smtClean="0"/>
          </a:p>
          <a:p>
            <a:pPr marL="0" indent="0" algn="ctr">
              <a:buNone/>
            </a:pPr>
            <a:r>
              <a:rPr lang="sk-SK" sz="1400" dirty="0" smtClean="0"/>
              <a:t>Tikimės</a:t>
            </a:r>
            <a:r>
              <a:rPr lang="sk-SK" sz="1400" dirty="0"/>
              <a:t>, kad ši knyga padės labiau suprasti vieniems kitus, paskatins būti tolerantiškesnius įvairių Lietuvos kultūrų atstovams ir padės puoselėti romų vaikų kultūrinę tapatybę.</a:t>
            </a:r>
            <a:endParaRPr lang="en-US" sz="1400" dirty="0"/>
          </a:p>
          <a:p>
            <a:r>
              <a:rPr lang="lt-LT" sz="2000" dirty="0"/>
              <a:t>Senų senovėje romai gyveno Indijoje. Iš ten prieš daug šimtmečių jie ir atkeliavo į Lietuvą. Apibendrintai aprašyti romų gyvenimo neįmanoma, nes romai gyvena ir mažuose kaimuose, ir dideliuose miestuose. Vienos romų šeimos turi daug vaikų, kitos – tik kelis ar visai jų neturi. Bet visi romai itin vertina šeimą, didžiuojasi savo papročiais ir kultūra. Taigi, persikėlę iš Indijos gyventi į Lietuvą, romai nepamiršo savo tradicijų ir kalbos, kuria bendrauja iki šiol. </a:t>
            </a:r>
            <a:endParaRPr lang="en-US" sz="2000" dirty="0"/>
          </a:p>
          <a:p>
            <a:r>
              <a:rPr lang="lt-LT" sz="2000" dirty="0"/>
              <a:t>Lietuvoje gyvenančių romų, kaip ir lietuvių, kalba skirstoma į dialektus. Seniausiai Lietuvoje gyvenanti romų grupė kalba </a:t>
            </a:r>
            <a:r>
              <a:rPr lang="lt-LT" sz="2000" i="1" dirty="0"/>
              <a:t>Litovska roma</a:t>
            </a:r>
            <a:r>
              <a:rPr lang="lt-LT" sz="2000" dirty="0"/>
              <a:t> dialektu, kuriuo užrašytas ir šis pasakojimas.</a:t>
            </a:r>
            <a:endParaRPr lang="en-US" sz="2000" dirty="0"/>
          </a:p>
          <a:p>
            <a:r>
              <a:rPr lang="lt-LT" sz="2000" dirty="0"/>
              <a:t>Pastarasis – adaptuota sena romų liaudies pasaka, iliustruota romų mokinių ir jų draugų ne romų iš dienos centro „Padėk pritapti“, Panevėžio vaikų dienos užimtumo centro, Romų bendruomenės centro ir Eišiškių Stanislovo Rapolionio gimnazijos tapytais piešiniais. </a:t>
            </a:r>
            <a:endParaRPr lang="en-US" sz="2000" dirty="0"/>
          </a:p>
          <a:p>
            <a:r>
              <a:rPr lang="lt-LT" sz="2000" dirty="0"/>
              <a:t>Už paramą rengiant knygą dėkojame JAV </a:t>
            </a:r>
            <a:r>
              <a:rPr lang="lt-LT" sz="2000" dirty="0" err="1"/>
              <a:t>Fulbrighto</a:t>
            </a:r>
            <a:r>
              <a:rPr lang="lt-LT" sz="2000" dirty="0"/>
              <a:t> komisijai, JAV ambasadai ​​Lietuvoje, Vilniaus kolegijos Pedagogikos fakultetui ir Montanos Valstijos </a:t>
            </a:r>
            <a:r>
              <a:rPr lang="lt-LT" sz="2000" dirty="0" err="1"/>
              <a:t>Billings</a:t>
            </a:r>
            <a:r>
              <a:rPr lang="lt-LT" sz="2000" dirty="0"/>
              <a:t> Universitetui. </a:t>
            </a:r>
            <a:endParaRPr lang="en-US" sz="2000" dirty="0"/>
          </a:p>
          <a:p>
            <a:r>
              <a:rPr lang="lt-LT" sz="2000" dirty="0" smtClean="0"/>
              <a:t>Tikimės</a:t>
            </a:r>
            <a:r>
              <a:rPr lang="lt-LT" sz="2000" dirty="0"/>
              <a:t>, kad ši trimis kalbomis (romų, lietuvių, anglų) parengta ir išleista knyga padės suvokti požiūrių įvairovę ir prisidės prie skirtingų kultūrų supratimo didinimo, nes pasakojimo moralas „Už gerumą visada atmokama gerumu“ – svarbi ir suprantama žinia visų kultūrų žmonėms – tiek jauniems, tiek seniems. </a:t>
            </a:r>
            <a:endParaRPr lang="en-US" sz="2000" dirty="0"/>
          </a:p>
          <a:p>
            <a:pPr marL="0" indent="0">
              <a:buNone/>
            </a:pPr>
            <a:endParaRPr lang="en-US" sz="2000" dirty="0"/>
          </a:p>
        </p:txBody>
      </p:sp>
    </p:spTree>
    <p:extLst>
      <p:ext uri="{BB962C8B-B14F-4D97-AF65-F5344CB8AC3E}">
        <p14:creationId xmlns:p14="http://schemas.microsoft.com/office/powerpoint/2010/main" val="245952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179"/>
          <a:stretch/>
        </p:blipFill>
        <p:spPr>
          <a:xfrm rot="5400000">
            <a:off x="2967653" y="-833441"/>
            <a:ext cx="5844452" cy="859536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7247" y="6143182"/>
            <a:ext cx="311473" cy="311473"/>
          </a:xfrm>
          <a:prstGeom prst="rect">
            <a:avLst/>
          </a:prstGeom>
        </p:spPr>
      </p:pic>
    </p:spTree>
    <p:extLst>
      <p:ext uri="{BB962C8B-B14F-4D97-AF65-F5344CB8AC3E}">
        <p14:creationId xmlns:p14="http://schemas.microsoft.com/office/powerpoint/2010/main" val="1287406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5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5833"/>
          <a:stretch/>
        </p:blipFill>
        <p:spPr>
          <a:xfrm>
            <a:off x="1587601" y="500734"/>
            <a:ext cx="8907404" cy="59436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2067" y="6158253"/>
            <a:ext cx="313038" cy="313038"/>
          </a:xfrm>
          <a:prstGeom prst="rect">
            <a:avLst/>
          </a:prstGeom>
        </p:spPr>
      </p:pic>
    </p:spTree>
    <p:extLst>
      <p:ext uri="{BB962C8B-B14F-4D97-AF65-F5344CB8AC3E}">
        <p14:creationId xmlns:p14="http://schemas.microsoft.com/office/powerpoint/2010/main" val="349744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297"/>
          <a:stretch/>
        </p:blipFill>
        <p:spPr>
          <a:xfrm rot="5400000">
            <a:off x="3078631" y="-923342"/>
            <a:ext cx="5899128" cy="877824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3168" y="6153016"/>
            <a:ext cx="232276" cy="232276"/>
          </a:xfrm>
          <a:prstGeom prst="rect">
            <a:avLst/>
          </a:prstGeom>
        </p:spPr>
      </p:pic>
    </p:spTree>
    <p:extLst>
      <p:ext uri="{BB962C8B-B14F-4D97-AF65-F5344CB8AC3E}">
        <p14:creationId xmlns:p14="http://schemas.microsoft.com/office/powerpoint/2010/main" val="1842841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9"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3652" y="532435"/>
            <a:ext cx="8243839" cy="585216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3490" y="6163053"/>
            <a:ext cx="232276" cy="232276"/>
          </a:xfrm>
          <a:prstGeom prst="rect">
            <a:avLst/>
          </a:prstGeom>
        </p:spPr>
      </p:pic>
    </p:spTree>
    <p:extLst>
      <p:ext uri="{BB962C8B-B14F-4D97-AF65-F5344CB8AC3E}">
        <p14:creationId xmlns:p14="http://schemas.microsoft.com/office/powerpoint/2010/main" val="2960634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103061" y="494897"/>
            <a:ext cx="8261304" cy="585216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9691" y="6103268"/>
            <a:ext cx="315296" cy="315296"/>
          </a:xfrm>
          <a:prstGeom prst="rect">
            <a:avLst/>
          </a:prstGeom>
        </p:spPr>
      </p:pic>
    </p:spTree>
    <p:extLst>
      <p:ext uri="{BB962C8B-B14F-4D97-AF65-F5344CB8AC3E}">
        <p14:creationId xmlns:p14="http://schemas.microsoft.com/office/powerpoint/2010/main" val="4042197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0999" y="555547"/>
            <a:ext cx="8312568" cy="585216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1682" y="6158253"/>
            <a:ext cx="254084" cy="254084"/>
          </a:xfrm>
          <a:prstGeom prst="rect">
            <a:avLst/>
          </a:prstGeom>
        </p:spPr>
      </p:pic>
    </p:spTree>
    <p:extLst>
      <p:ext uri="{BB962C8B-B14F-4D97-AF65-F5344CB8AC3E}">
        <p14:creationId xmlns:p14="http://schemas.microsoft.com/office/powerpoint/2010/main" val="528124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2982</TotalTime>
  <Words>545</Words>
  <Application>Microsoft Office PowerPoint</Application>
  <PresentationFormat>Widescreen</PresentationFormat>
  <Paragraphs>39</Paragraphs>
  <Slides>20</Slides>
  <Notes>0</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Times New Roman</vt:lpstr>
      <vt:lpstr>Office Theme</vt:lpstr>
      <vt:lpstr>         English - Susan Barfield   Illustrations Only by Roma Children and Their Friends</vt:lpstr>
      <vt:lpstr>Introduction "We envision that this book will encourage better understanding and tolerance of all cultures within Lithuania and nurture cultural identification for Roma children within their own environment“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INSTRUCTIONS FOR EXPANSION AND ENHANCEMENT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Barfield, Sue</dc:creator>
  <cp:lastModifiedBy>Barfield, Sue</cp:lastModifiedBy>
  <cp:revision>313</cp:revision>
  <dcterms:created xsi:type="dcterms:W3CDTF">2015-07-03T08:17:42Z</dcterms:created>
  <dcterms:modified xsi:type="dcterms:W3CDTF">2019-05-05T22:29:25Z</dcterms:modified>
</cp:coreProperties>
</file>