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48" r:id="rId2"/>
  </p:sldMasterIdLst>
  <p:sldIdLst>
    <p:sldId id="264" r:id="rId3"/>
    <p:sldId id="278" r:id="rId4"/>
    <p:sldId id="303" r:id="rId5"/>
    <p:sldId id="333" r:id="rId6"/>
    <p:sldId id="340" r:id="rId7"/>
    <p:sldId id="329" r:id="rId8"/>
    <p:sldId id="346" r:id="rId9"/>
    <p:sldId id="330" r:id="rId10"/>
    <p:sldId id="341" r:id="rId11"/>
    <p:sldId id="337" r:id="rId12"/>
    <p:sldId id="343" r:id="rId13"/>
    <p:sldId id="344" r:id="rId14"/>
    <p:sldId id="345" r:id="rId15"/>
    <p:sldId id="2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kke, Maureen J." initials="BMJ" lastIdx="1" clrIdx="0">
    <p:extLst>
      <p:ext uri="{19B8F6BF-5375-455C-9EA6-DF929625EA0E}">
        <p15:presenceInfo xmlns:p15="http://schemas.microsoft.com/office/powerpoint/2012/main" userId="S::maureen.brakke@msubillings.edu::a793008c-02b4-4a33-bdee-a30a7e24a85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66D"/>
    <a:srgbClr val="FEBE10"/>
    <a:srgbClr val="435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2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638BB7-12E2-4136-B4D9-EEF54F921509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9DD788-C005-4E7D-B25D-4F49BA0B61E1}">
      <dgm:prSet phldrT="[Text]"/>
      <dgm:spPr/>
      <dgm:t>
        <a:bodyPr/>
        <a:lstStyle/>
        <a:p>
          <a:r>
            <a:rPr lang="en-US" dirty="0"/>
            <a:t>Learner Choice </a:t>
          </a:r>
        </a:p>
      </dgm:t>
    </dgm:pt>
    <dgm:pt modelId="{3A82AE11-26F8-47EA-B840-39D77C4CD2F8}" type="parTrans" cxnId="{FBA4AC48-3B2A-4776-95C8-57D548DEB66C}">
      <dgm:prSet/>
      <dgm:spPr/>
      <dgm:t>
        <a:bodyPr/>
        <a:lstStyle/>
        <a:p>
          <a:endParaRPr lang="en-US"/>
        </a:p>
      </dgm:t>
    </dgm:pt>
    <dgm:pt modelId="{E965F196-6639-4B2F-BDAA-1D56A6A5E780}" type="sibTrans" cxnId="{FBA4AC48-3B2A-4776-95C8-57D548DEB66C}">
      <dgm:prSet/>
      <dgm:spPr/>
      <dgm:t>
        <a:bodyPr/>
        <a:lstStyle/>
        <a:p>
          <a:endParaRPr lang="en-US"/>
        </a:p>
      </dgm:t>
    </dgm:pt>
    <dgm:pt modelId="{4F9BA637-34D1-4FD8-8810-D8B4E700F736}">
      <dgm:prSet phldrT="[Text]" phldr="1"/>
      <dgm:spPr/>
      <dgm:t>
        <a:bodyPr/>
        <a:lstStyle/>
        <a:p>
          <a:endParaRPr lang="en-US"/>
        </a:p>
      </dgm:t>
    </dgm:pt>
    <dgm:pt modelId="{7E53E76E-B05B-44E5-BC41-DAFE27E3EA08}" type="parTrans" cxnId="{D5049A81-8346-456A-925C-82EC776AEE09}">
      <dgm:prSet/>
      <dgm:spPr/>
      <dgm:t>
        <a:bodyPr/>
        <a:lstStyle/>
        <a:p>
          <a:endParaRPr lang="en-US"/>
        </a:p>
      </dgm:t>
    </dgm:pt>
    <dgm:pt modelId="{F4C1708A-1988-4DB3-A289-B4B29F117F68}" type="sibTrans" cxnId="{D5049A81-8346-456A-925C-82EC776AEE09}">
      <dgm:prSet/>
      <dgm:spPr/>
      <dgm:t>
        <a:bodyPr/>
        <a:lstStyle/>
        <a:p>
          <a:endParaRPr lang="en-US"/>
        </a:p>
      </dgm:t>
    </dgm:pt>
    <dgm:pt modelId="{61DF3573-440D-48A2-880A-B43F92364254}">
      <dgm:prSet phldrT="[Text]" phldr="1"/>
      <dgm:spPr/>
      <dgm:t>
        <a:bodyPr/>
        <a:lstStyle/>
        <a:p>
          <a:endParaRPr lang="en-US"/>
        </a:p>
      </dgm:t>
    </dgm:pt>
    <dgm:pt modelId="{B89F6392-6FCA-44F7-AB09-A70678904579}" type="parTrans" cxnId="{3268C5A1-2292-468D-9A9D-E12230EC768F}">
      <dgm:prSet/>
      <dgm:spPr/>
      <dgm:t>
        <a:bodyPr/>
        <a:lstStyle/>
        <a:p>
          <a:endParaRPr lang="en-US"/>
        </a:p>
      </dgm:t>
    </dgm:pt>
    <dgm:pt modelId="{E92ED57F-25FB-4974-B772-DD377ADA0109}" type="sibTrans" cxnId="{3268C5A1-2292-468D-9A9D-E12230EC768F}">
      <dgm:prSet/>
      <dgm:spPr/>
      <dgm:t>
        <a:bodyPr/>
        <a:lstStyle/>
        <a:p>
          <a:endParaRPr lang="en-US"/>
        </a:p>
      </dgm:t>
    </dgm:pt>
    <dgm:pt modelId="{9E170B3B-D6AB-4B74-916A-7F965A63EE66}">
      <dgm:prSet phldrT="[Text]" phldr="1"/>
      <dgm:spPr/>
      <dgm:t>
        <a:bodyPr/>
        <a:lstStyle/>
        <a:p>
          <a:endParaRPr lang="en-US"/>
        </a:p>
      </dgm:t>
    </dgm:pt>
    <dgm:pt modelId="{F1C2E663-375C-44E6-9529-CD15BBAE8F43}" type="parTrans" cxnId="{B0E42CDD-B264-44CE-905D-B55393D19306}">
      <dgm:prSet/>
      <dgm:spPr/>
      <dgm:t>
        <a:bodyPr/>
        <a:lstStyle/>
        <a:p>
          <a:endParaRPr lang="en-US"/>
        </a:p>
      </dgm:t>
    </dgm:pt>
    <dgm:pt modelId="{DC455018-EBD6-4A09-9C84-730A5641C0C1}" type="sibTrans" cxnId="{B0E42CDD-B264-44CE-905D-B55393D19306}">
      <dgm:prSet/>
      <dgm:spPr/>
      <dgm:t>
        <a:bodyPr/>
        <a:lstStyle/>
        <a:p>
          <a:endParaRPr lang="en-US"/>
        </a:p>
      </dgm:t>
    </dgm:pt>
    <dgm:pt modelId="{43661259-B234-4D9B-92FD-FAECFDA4866B}">
      <dgm:prSet phldrT="[Text]"/>
      <dgm:spPr/>
      <dgm:t>
        <a:bodyPr/>
        <a:lstStyle/>
        <a:p>
          <a:r>
            <a:rPr lang="en-US" dirty="0"/>
            <a:t>Equivalency </a:t>
          </a:r>
        </a:p>
      </dgm:t>
    </dgm:pt>
    <dgm:pt modelId="{011269AF-72EF-45FA-9CA7-BC239BF89BE4}" type="parTrans" cxnId="{C0F8C04F-E8C6-4968-ABEA-862023C02BA2}">
      <dgm:prSet/>
      <dgm:spPr/>
      <dgm:t>
        <a:bodyPr/>
        <a:lstStyle/>
        <a:p>
          <a:endParaRPr lang="en-US"/>
        </a:p>
      </dgm:t>
    </dgm:pt>
    <dgm:pt modelId="{E02667FA-A10C-4FB4-AA33-086E53B727DA}" type="sibTrans" cxnId="{C0F8C04F-E8C6-4968-ABEA-862023C02BA2}">
      <dgm:prSet/>
      <dgm:spPr/>
      <dgm:t>
        <a:bodyPr/>
        <a:lstStyle/>
        <a:p>
          <a:endParaRPr lang="en-US"/>
        </a:p>
      </dgm:t>
    </dgm:pt>
    <dgm:pt modelId="{E0F540B1-5A2D-47D6-958B-74C25EA102A2}">
      <dgm:prSet phldrT="[Text]"/>
      <dgm:spPr/>
      <dgm:t>
        <a:bodyPr/>
        <a:lstStyle/>
        <a:p>
          <a:r>
            <a:rPr lang="en-US" dirty="0"/>
            <a:t>Reusability</a:t>
          </a:r>
        </a:p>
      </dgm:t>
    </dgm:pt>
    <dgm:pt modelId="{56CF8F33-842C-4D70-B47F-0A24EF0168D6}" type="parTrans" cxnId="{CCC073E8-C56D-404C-B845-D3C905B16252}">
      <dgm:prSet/>
      <dgm:spPr/>
      <dgm:t>
        <a:bodyPr/>
        <a:lstStyle/>
        <a:p>
          <a:endParaRPr lang="en-US"/>
        </a:p>
      </dgm:t>
    </dgm:pt>
    <dgm:pt modelId="{A82909DB-7B07-407F-B1EC-12FD1848F02C}" type="sibTrans" cxnId="{CCC073E8-C56D-404C-B845-D3C905B16252}">
      <dgm:prSet/>
      <dgm:spPr/>
      <dgm:t>
        <a:bodyPr/>
        <a:lstStyle/>
        <a:p>
          <a:endParaRPr lang="en-US"/>
        </a:p>
      </dgm:t>
    </dgm:pt>
    <dgm:pt modelId="{6F999305-74AC-462C-8899-505C47927315}">
      <dgm:prSet phldrT="[Text]"/>
      <dgm:spPr/>
      <dgm:t>
        <a:bodyPr/>
        <a:lstStyle/>
        <a:p>
          <a:r>
            <a:rPr lang="en-US" dirty="0"/>
            <a:t>Accessibility</a:t>
          </a:r>
        </a:p>
      </dgm:t>
    </dgm:pt>
    <dgm:pt modelId="{AFC8D535-5E64-485F-ACE5-D0054F5787ED}" type="parTrans" cxnId="{A9F7EFD4-E2F6-433E-8378-E1CF9F0D3B6D}">
      <dgm:prSet/>
      <dgm:spPr/>
      <dgm:t>
        <a:bodyPr/>
        <a:lstStyle/>
        <a:p>
          <a:endParaRPr lang="en-US"/>
        </a:p>
      </dgm:t>
    </dgm:pt>
    <dgm:pt modelId="{C8B2563B-D55D-4DF4-B718-EEAEEDB320BF}" type="sibTrans" cxnId="{A9F7EFD4-E2F6-433E-8378-E1CF9F0D3B6D}">
      <dgm:prSet/>
      <dgm:spPr/>
      <dgm:t>
        <a:bodyPr/>
        <a:lstStyle/>
        <a:p>
          <a:endParaRPr lang="en-US"/>
        </a:p>
      </dgm:t>
    </dgm:pt>
    <dgm:pt modelId="{573FAB48-3A1C-4126-A4DB-FF60681D6A42}" type="pres">
      <dgm:prSet presAssocID="{53638BB7-12E2-4136-B4D9-EEF54F921509}" presName="matrix" presStyleCnt="0">
        <dgm:presLayoutVars>
          <dgm:chMax val="1"/>
          <dgm:dir/>
          <dgm:resizeHandles val="exact"/>
        </dgm:presLayoutVars>
      </dgm:prSet>
      <dgm:spPr/>
    </dgm:pt>
    <dgm:pt modelId="{0EA18BFB-508E-44F4-B669-FC76B78D195C}" type="pres">
      <dgm:prSet presAssocID="{53638BB7-12E2-4136-B4D9-EEF54F921509}" presName="diamond" presStyleLbl="bgShp" presStyleIdx="0" presStyleCnt="1"/>
      <dgm:spPr/>
    </dgm:pt>
    <dgm:pt modelId="{9253CEDF-41E9-463B-ABDF-09EBACB76B7A}" type="pres">
      <dgm:prSet presAssocID="{53638BB7-12E2-4136-B4D9-EEF54F921509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4EB0FDC-D1C8-403E-ABD7-B66092D07D98}" type="pres">
      <dgm:prSet presAssocID="{53638BB7-12E2-4136-B4D9-EEF54F921509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79FB45A-9BF6-4B7D-A563-DAEFB7A3BB0F}" type="pres">
      <dgm:prSet presAssocID="{53638BB7-12E2-4136-B4D9-EEF54F921509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9897F44-4F16-47DA-AB80-CDA2EE47A686}" type="pres">
      <dgm:prSet presAssocID="{53638BB7-12E2-4136-B4D9-EEF54F921509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0EAE33D-5AA0-45CE-85C1-28AEDD938997}" type="presOf" srcId="{6F999305-74AC-462C-8899-505C47927315}" destId="{69897F44-4F16-47DA-AB80-CDA2EE47A686}" srcOrd="0" destOrd="0" presId="urn:microsoft.com/office/officeart/2005/8/layout/matrix3"/>
    <dgm:cxn modelId="{EF551D3F-22E2-4BFF-886F-2BD739ABC507}" type="presOf" srcId="{53638BB7-12E2-4136-B4D9-EEF54F921509}" destId="{573FAB48-3A1C-4126-A4DB-FF60681D6A42}" srcOrd="0" destOrd="0" presId="urn:microsoft.com/office/officeart/2005/8/layout/matrix3"/>
    <dgm:cxn modelId="{FBA4AC48-3B2A-4776-95C8-57D548DEB66C}" srcId="{53638BB7-12E2-4136-B4D9-EEF54F921509}" destId="{029DD788-C005-4E7D-B25D-4F49BA0B61E1}" srcOrd="0" destOrd="0" parTransId="{3A82AE11-26F8-47EA-B840-39D77C4CD2F8}" sibTransId="{E965F196-6639-4B2F-BDAA-1D56A6A5E780}"/>
    <dgm:cxn modelId="{B6299A4B-3D05-441C-8636-BEE575D6ABE7}" type="presOf" srcId="{E0F540B1-5A2D-47D6-958B-74C25EA102A2}" destId="{779FB45A-9BF6-4B7D-A563-DAEFB7A3BB0F}" srcOrd="0" destOrd="0" presId="urn:microsoft.com/office/officeart/2005/8/layout/matrix3"/>
    <dgm:cxn modelId="{C0F8C04F-E8C6-4968-ABEA-862023C02BA2}" srcId="{53638BB7-12E2-4136-B4D9-EEF54F921509}" destId="{43661259-B234-4D9B-92FD-FAECFDA4866B}" srcOrd="1" destOrd="0" parTransId="{011269AF-72EF-45FA-9CA7-BC239BF89BE4}" sibTransId="{E02667FA-A10C-4FB4-AA33-086E53B727DA}"/>
    <dgm:cxn modelId="{D5049A81-8346-456A-925C-82EC776AEE09}" srcId="{53638BB7-12E2-4136-B4D9-EEF54F921509}" destId="{4F9BA637-34D1-4FD8-8810-D8B4E700F736}" srcOrd="4" destOrd="0" parTransId="{7E53E76E-B05B-44E5-BC41-DAFE27E3EA08}" sibTransId="{F4C1708A-1988-4DB3-A289-B4B29F117F68}"/>
    <dgm:cxn modelId="{3268C5A1-2292-468D-9A9D-E12230EC768F}" srcId="{53638BB7-12E2-4136-B4D9-EEF54F921509}" destId="{61DF3573-440D-48A2-880A-B43F92364254}" srcOrd="5" destOrd="0" parTransId="{B89F6392-6FCA-44F7-AB09-A70678904579}" sibTransId="{E92ED57F-25FB-4974-B772-DD377ADA0109}"/>
    <dgm:cxn modelId="{B6415AB4-C4A2-46BC-9AA8-1A4EC3DF4E14}" type="presOf" srcId="{029DD788-C005-4E7D-B25D-4F49BA0B61E1}" destId="{9253CEDF-41E9-463B-ABDF-09EBACB76B7A}" srcOrd="0" destOrd="0" presId="urn:microsoft.com/office/officeart/2005/8/layout/matrix3"/>
    <dgm:cxn modelId="{6408B9BD-78CD-4C15-8B46-872A64AC09CA}" type="presOf" srcId="{43661259-B234-4D9B-92FD-FAECFDA4866B}" destId="{E4EB0FDC-D1C8-403E-ABD7-B66092D07D98}" srcOrd="0" destOrd="0" presId="urn:microsoft.com/office/officeart/2005/8/layout/matrix3"/>
    <dgm:cxn modelId="{A9F7EFD4-E2F6-433E-8378-E1CF9F0D3B6D}" srcId="{53638BB7-12E2-4136-B4D9-EEF54F921509}" destId="{6F999305-74AC-462C-8899-505C47927315}" srcOrd="3" destOrd="0" parTransId="{AFC8D535-5E64-485F-ACE5-D0054F5787ED}" sibTransId="{C8B2563B-D55D-4DF4-B718-EEAEEDB320BF}"/>
    <dgm:cxn modelId="{B0E42CDD-B264-44CE-905D-B55393D19306}" srcId="{53638BB7-12E2-4136-B4D9-EEF54F921509}" destId="{9E170B3B-D6AB-4B74-916A-7F965A63EE66}" srcOrd="6" destOrd="0" parTransId="{F1C2E663-375C-44E6-9529-CD15BBAE8F43}" sibTransId="{DC455018-EBD6-4A09-9C84-730A5641C0C1}"/>
    <dgm:cxn modelId="{CCC073E8-C56D-404C-B845-D3C905B16252}" srcId="{53638BB7-12E2-4136-B4D9-EEF54F921509}" destId="{E0F540B1-5A2D-47D6-958B-74C25EA102A2}" srcOrd="2" destOrd="0" parTransId="{56CF8F33-842C-4D70-B47F-0A24EF0168D6}" sibTransId="{A82909DB-7B07-407F-B1EC-12FD1848F02C}"/>
    <dgm:cxn modelId="{E2C0D724-1A62-4EA9-8AE4-34209FDA2191}" type="presParOf" srcId="{573FAB48-3A1C-4126-A4DB-FF60681D6A42}" destId="{0EA18BFB-508E-44F4-B669-FC76B78D195C}" srcOrd="0" destOrd="0" presId="urn:microsoft.com/office/officeart/2005/8/layout/matrix3"/>
    <dgm:cxn modelId="{E07D860A-1B6F-46FC-AF8E-2B43D7C44925}" type="presParOf" srcId="{573FAB48-3A1C-4126-A4DB-FF60681D6A42}" destId="{9253CEDF-41E9-463B-ABDF-09EBACB76B7A}" srcOrd="1" destOrd="0" presId="urn:microsoft.com/office/officeart/2005/8/layout/matrix3"/>
    <dgm:cxn modelId="{F8C52B90-F3AB-4EAE-84B9-B681EC6BE757}" type="presParOf" srcId="{573FAB48-3A1C-4126-A4DB-FF60681D6A42}" destId="{E4EB0FDC-D1C8-403E-ABD7-B66092D07D98}" srcOrd="2" destOrd="0" presId="urn:microsoft.com/office/officeart/2005/8/layout/matrix3"/>
    <dgm:cxn modelId="{C90B0940-F646-4A5F-94AC-ABF5E3A5F94B}" type="presParOf" srcId="{573FAB48-3A1C-4126-A4DB-FF60681D6A42}" destId="{779FB45A-9BF6-4B7D-A563-DAEFB7A3BB0F}" srcOrd="3" destOrd="0" presId="urn:microsoft.com/office/officeart/2005/8/layout/matrix3"/>
    <dgm:cxn modelId="{2C01C10B-E571-4F32-A462-D8F9190695A7}" type="presParOf" srcId="{573FAB48-3A1C-4126-A4DB-FF60681D6A42}" destId="{69897F44-4F16-47DA-AB80-CDA2EE47A68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18BFB-508E-44F4-B669-FC76B78D195C}">
      <dsp:nvSpPr>
        <dsp:cNvPr id="0" name=""/>
        <dsp:cNvSpPr/>
      </dsp:nvSpPr>
      <dsp:spPr>
        <a:xfrm>
          <a:off x="288376" y="0"/>
          <a:ext cx="3263726" cy="3263726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53CEDF-41E9-463B-ABDF-09EBACB76B7A}">
      <dsp:nvSpPr>
        <dsp:cNvPr id="0" name=""/>
        <dsp:cNvSpPr/>
      </dsp:nvSpPr>
      <dsp:spPr>
        <a:xfrm>
          <a:off x="598430" y="310054"/>
          <a:ext cx="1272853" cy="12728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Learner Choice </a:t>
          </a:r>
        </a:p>
      </dsp:txBody>
      <dsp:txXfrm>
        <a:off x="660566" y="372190"/>
        <a:ext cx="1148581" cy="1148581"/>
      </dsp:txXfrm>
    </dsp:sp>
    <dsp:sp modelId="{E4EB0FDC-D1C8-403E-ABD7-B66092D07D98}">
      <dsp:nvSpPr>
        <dsp:cNvPr id="0" name=""/>
        <dsp:cNvSpPr/>
      </dsp:nvSpPr>
      <dsp:spPr>
        <a:xfrm>
          <a:off x="1969195" y="310054"/>
          <a:ext cx="1272853" cy="12728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Equivalency </a:t>
          </a:r>
        </a:p>
      </dsp:txBody>
      <dsp:txXfrm>
        <a:off x="2031331" y="372190"/>
        <a:ext cx="1148581" cy="1148581"/>
      </dsp:txXfrm>
    </dsp:sp>
    <dsp:sp modelId="{779FB45A-9BF6-4B7D-A563-DAEFB7A3BB0F}">
      <dsp:nvSpPr>
        <dsp:cNvPr id="0" name=""/>
        <dsp:cNvSpPr/>
      </dsp:nvSpPr>
      <dsp:spPr>
        <a:xfrm>
          <a:off x="598430" y="1680819"/>
          <a:ext cx="1272853" cy="12728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Reusability</a:t>
          </a:r>
        </a:p>
      </dsp:txBody>
      <dsp:txXfrm>
        <a:off x="660566" y="1742955"/>
        <a:ext cx="1148581" cy="1148581"/>
      </dsp:txXfrm>
    </dsp:sp>
    <dsp:sp modelId="{69897F44-4F16-47DA-AB80-CDA2EE47A686}">
      <dsp:nvSpPr>
        <dsp:cNvPr id="0" name=""/>
        <dsp:cNvSpPr/>
      </dsp:nvSpPr>
      <dsp:spPr>
        <a:xfrm>
          <a:off x="1969195" y="1680819"/>
          <a:ext cx="1272853" cy="127285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Accessibility</a:t>
          </a:r>
        </a:p>
      </dsp:txBody>
      <dsp:txXfrm>
        <a:off x="2031331" y="1742955"/>
        <a:ext cx="1148581" cy="1148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EB1C1-8E4A-42AC-9A72-AED20EE75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499801-593F-441F-A6AB-CAEC1723B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FC1D6-461A-4FAB-B370-2FF6FC0AB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379D-811F-459B-B149-39C455ED93C2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62A10-333A-4655-8E3B-FF0E00136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18A29-1686-4069-8FF2-F356A4D14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9249A-59F0-428B-B2E6-49FD1CC8DF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327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2ADEB-A9BC-418D-B937-4A4D078AE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9F6D3F-27A4-47E0-A30B-5279A0DB0D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E672F-8CC7-446C-B3E7-6508F5FEC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379D-811F-459B-B149-39C455ED93C2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51442-F600-4A47-808F-E6F59695C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A338E-ECC2-4AC1-8C6C-68715909B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9249A-59F0-428B-B2E6-49FD1CC8DF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428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8BCA39-8BF3-4437-80D5-A16E75CAE9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F73E50-9972-4464-8D5F-01EE36589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1C897-892E-4325-A01D-3DFF16788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379D-811F-459B-B149-39C455ED93C2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35172-3ED5-4B4C-8237-7FA53F498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12D94-BB18-4D4A-B9C4-404485867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9249A-59F0-428B-B2E6-49FD1CC8DF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864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E86A4-E1A6-5E4D-8688-EAD7DCBA85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197" y="235643"/>
            <a:ext cx="6347959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Bullet List w/ 2 Photos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351DC-C861-A94D-9486-39E24C12816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380197" y="1746517"/>
            <a:ext cx="6161752" cy="3684588"/>
          </a:xfrm>
          <a:prstGeom prst="rect">
            <a:avLst/>
          </a:prstGeom>
        </p:spPr>
        <p:txBody>
          <a:bodyPr/>
          <a:lstStyle>
            <a:lvl1pPr marL="228600" indent="-228600">
              <a:buFont typeface="System Font Regular"/>
              <a:buChar char="⎔"/>
              <a:defRPr b="0" i="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>
              <a:buFont typeface="System Font Regular"/>
              <a:buChar char="⎔"/>
              <a:defRPr b="0" i="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Font typeface="System Font Regular"/>
              <a:buChar char="⎔"/>
              <a:defRPr b="0" i="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Font typeface="System Font Regular"/>
              <a:buChar char="⎔"/>
              <a:defRPr b="0" i="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Font typeface="System Font Regular"/>
              <a:buChar char="⎔"/>
              <a:defRPr b="0" i="0"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EDB405-19EA-3E49-83C1-B7248642C0B1}"/>
              </a:ext>
            </a:extLst>
          </p:cNvPr>
          <p:cNvSpPr/>
          <p:nvPr userDrawn="1"/>
        </p:nvSpPr>
        <p:spPr>
          <a:xfrm>
            <a:off x="-402771" y="6179331"/>
            <a:ext cx="12779828" cy="886051"/>
          </a:xfrm>
          <a:prstGeom prst="rect">
            <a:avLst/>
          </a:prstGeom>
          <a:solidFill>
            <a:srgbClr val="9E8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B18B96-7E41-E24F-92AB-57C92A17DC9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830059" y="681037"/>
            <a:ext cx="2736850" cy="2409825"/>
          </a:xfrm>
          <a:prstGeom prst="hexagon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FBC19F2C-1A5B-654D-81DA-9CE07786500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49963" y="2708643"/>
            <a:ext cx="2736850" cy="2409825"/>
          </a:xfrm>
          <a:prstGeom prst="hexagon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Photo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304AE4-68E5-2043-A0ED-583643C7F9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21034" y="5744613"/>
            <a:ext cx="2592522" cy="89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3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FE8A2-CFFF-41E7-920B-9952FBA73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9C2FE6-68D9-4738-BC3B-EA6E3C21C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3DC54-98D2-474B-A21C-F240C5EF5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B281-3FCC-492F-9F70-D16B88AC347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A7815-0A18-4599-89FB-E0FC4452B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87B16-355A-4BFF-914A-A875846C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A9155-C619-49D5-B629-11B0266C7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067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0D8B2-EECC-42F4-83A9-AEBF272B0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31F5F-95E1-4596-BF7D-9EF81B4E2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C23D4-69AC-431A-8870-6315136DB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B281-3FCC-492F-9F70-D16B88AC347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951D1-DA00-4EEA-ABAC-A9601B01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AEFE0-0528-4B1F-A6CB-4713813CC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A9155-C619-49D5-B629-11B0266C7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43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B15D-DB56-4718-9F35-E417697A1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9E8E5-AFAF-4368-B401-75325CC66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E608C-E0CA-4A0E-A3ED-B8743DE7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B281-3FCC-492F-9F70-D16B88AC347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4B975-B9C1-4847-965F-3A3816244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409B9-6056-4738-936A-EB8468AC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A9155-C619-49D5-B629-11B0266C7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173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D94FB-139B-40B4-8DD7-508D38977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EF0B1-80BE-4EA6-9DEF-5B4E6F2EDC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A7E796-F954-402A-B293-F460307DF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246450-EAC3-44CD-9F39-AFE4B6575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B281-3FCC-492F-9F70-D16B88AC347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243864-F4C0-4048-A607-F5C8A7C11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46EE2-DD7E-47B1-8FD1-22A761484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A9155-C619-49D5-B629-11B0266C7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61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A6A78-CB5E-4B96-B2E3-4E553C6E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A6EF6F-511B-4F42-90DE-4222BC59B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FA261-2518-4FE5-998A-D2BC1F72A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E96703-C030-4866-B07C-3504A44EA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925963-78DE-464E-8E3C-7B74CF813F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EE448F-A0E6-4A32-A0E7-5724E3779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B281-3FCC-492F-9F70-D16B88AC347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5410E-C611-4C9B-A34A-08FF7B35C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92F7D0-611C-4A54-A587-A819A992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A9155-C619-49D5-B629-11B0266C7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05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E3EA9-699B-4325-A204-F80234737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EF44D3-B437-4C57-8FD1-0491AD1E2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B281-3FCC-492F-9F70-D16B88AC347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D6FA5E-E5D3-45F7-9BA9-07B9353B2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322C0C-3747-43B1-B6EC-A08E1BE36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A9155-C619-49D5-B629-11B0266C7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48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961EE-87DF-4520-9454-64EDA9EC7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B281-3FCC-492F-9F70-D16B88AC347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B1AAFC-3D12-4AB6-9337-1C5AD7997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3DFAC-543E-47E4-9366-618D2738E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A9155-C619-49D5-B629-11B0266C7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67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47F37-2063-425C-8175-BB9CBFA93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0DFA0-C8B0-403A-B0DE-455592534F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1464C-E393-4834-A075-9447D7084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379D-811F-459B-B149-39C455ED93C2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19F0B-46E6-4DE4-97CD-83CE5C48E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27A1F-2A22-43BE-B431-5A5C2565A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9249A-59F0-428B-B2E6-49FD1CC8DF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862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D0D39-C2FE-4197-91F7-64829219C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90EA9-0E4A-44B9-89E3-215901935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DBF07-1433-4AE5-B0F1-6AF0F27F3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77DEA3-E1C2-4C47-AD71-C86C9A89B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B281-3FCC-492F-9F70-D16B88AC347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C90AB-E06E-4AC9-9003-151A62E05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8FD3A-BB0C-49D4-9CEF-B701CBC6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A9155-C619-49D5-B629-11B0266C7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18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04A2D-2548-4344-A205-7CA31079D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217537-6BAC-49E2-B0F8-01E63F9647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48F3EB-EE3D-48F3-86E1-FB577A5D3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90BBA-0D29-43EC-9022-B23BB0513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B281-3FCC-492F-9F70-D16B88AC347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68471-6F3F-483A-BF0E-30313B530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0806C-B6CF-4426-A556-11099E945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A9155-C619-49D5-B629-11B0266C7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269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E5B71-D550-4737-A434-D7008C279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3724DB-DB1F-477B-AEDA-1389D2E45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4D91A-A870-40FE-B7CB-F1E4616B6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B281-3FCC-492F-9F70-D16B88AC347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8470A-37EE-41E2-8C15-A3AB90D7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2D213-1D49-43DB-B2B9-C0465D48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A9155-C619-49D5-B629-11B0266C7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56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95FD95-DB7E-416A-8E18-D23B8B23BD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9E0011-09EE-4269-8C71-3D38896FB0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3DD7A-D6C7-4B2F-BC4F-48BC2D084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7B281-3FCC-492F-9F70-D16B88AC347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B7897-FD36-48E1-A763-7C7F8C176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43A3C-5FF6-4581-805B-618DD9728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A9155-C619-49D5-B629-11B0266C7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18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A3811-3782-41BD-A429-385291E9D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1E7B2-2BC3-4573-9085-59C2B9453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32C03-74E7-4D19-B1BC-D4143F001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379D-811F-459B-B149-39C455ED93C2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6F7FF-5680-483C-83C6-C6AE7B562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AC38C-8851-4651-AE74-05F6A758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9249A-59F0-428B-B2E6-49FD1CC8DF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929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5C6B7-10A4-4F7C-99B8-F5376E246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5129C-9ED3-4CD2-B3EE-D72E58DB97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89D84-ECE4-4C51-BE3B-36164988DA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C36418-ED1D-40E0-8D12-4AC7CCA07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379D-811F-459B-B149-39C455ED93C2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21AB3E-3073-4561-97D7-F67BEEA2C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DCB5F-F159-48DF-B1EF-21883C824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9249A-59F0-428B-B2E6-49FD1CC8DF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477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8E298-D477-41F1-8ED0-90B36680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4E281-22AB-4ED5-B040-038B0EBAE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54AD6C-A008-46C6-8031-1E23EA164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C656D-4AB7-4B6D-A38B-0F66DA3B90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047BF5-8219-4BB3-B97F-A45D6C961D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65B8F-D590-4187-9499-9755E4C2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379D-811F-459B-B149-39C455ED93C2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30D6-4F9D-429C-8111-5A3589EDE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26D644-6A75-4B8B-A711-5252936B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9249A-59F0-428B-B2E6-49FD1CC8DF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4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D9DBE-D8A7-48B1-865F-F0732A0C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FE8F9C-5139-4E6C-A010-546E99777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379D-811F-459B-B149-39C455ED93C2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9088A9-C7DB-4CC7-822A-DB1047CF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8F22E0-7A7B-4E47-9E23-98F9D1984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9249A-59F0-428B-B2E6-49FD1CC8DF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113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BC7A04-5509-4C0F-AC63-89BE10357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379D-811F-459B-B149-39C455ED93C2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9BA611-BCD7-4C12-9689-179A7EC3F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F10D5-F992-48B6-8A2D-66D4AE4DB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9249A-59F0-428B-B2E6-49FD1CC8DF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21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C427-B5EA-429C-93C0-B06B72752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D2353-1058-4F31-A52F-0535032AE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949C3E-4016-4930-AD4D-85B488618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84AFC-4341-4E94-A2EE-4562F151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379D-811F-459B-B149-39C455ED93C2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B6335-0A07-4C65-A4BE-7DA76A1A1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F77D78-5A61-4731-B445-20B559E5B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9249A-59F0-428B-B2E6-49FD1CC8DF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839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09525-C985-4995-96E1-62ADE9DB7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27812D-29B6-460E-81B4-C0E9E03EDD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3BC4D-2DB5-464B-8A68-247FAF03F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CAA92-F089-48ED-9FE8-02F061A3A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6379D-811F-459B-B149-39C455ED93C2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C487E-E5DA-4ACD-B8E2-9109C1D72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9F3938-9479-4051-8ECA-F9C04613C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9249A-59F0-428B-B2E6-49FD1CC8DF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303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8E1BB6-9AB3-4684-A632-7153B0B55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0B0FA-E3B7-4625-99F6-5A003CC4C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196B1-E53C-4337-A122-F9446F9937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6379D-811F-459B-B149-39C455ED93C2}" type="datetimeFigureOut">
              <a:rPr lang="en-US" smtClean="0"/>
              <a:t>12/16/2021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C843E-53F5-498F-BCBA-E076D09CF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B4116-7707-4FB0-9B73-26FDA8D593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9249A-59F0-428B-B2E6-49FD1CC8DF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490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6B290D-3A64-4DBD-AA59-145D33B42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918AF-44EB-4D02-856F-C2A748B02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D7323-18FC-447C-B7D7-B3B1C2FBDF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7B281-3FCC-492F-9F70-D16B88AC347E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C6E4A-B145-4706-90C1-4EAF5D82CC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C80DF-604B-4098-B6A1-B66AFC475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A9155-C619-49D5-B629-11B0266C7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2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18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ABB8298-ADF6-4149-892B-8D928804B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COVID-19 Virtual Town Hall</a:t>
            </a:r>
          </a:p>
        </p:txBody>
      </p:sp>
      <p:pic>
        <p:nvPicPr>
          <p:cNvPr id="3" name="Picture 2" descr="A picture containing vegetable, fruit, fresh&#10;&#10;Description automatically generated">
            <a:extLst>
              <a:ext uri="{FF2B5EF4-FFF2-40B4-BE49-F238E27FC236}">
                <a16:creationId xmlns:a16="http://schemas.microsoft.com/office/drawing/2014/main" id="{E781DF04-2BD1-4DBB-A164-32B4FC364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1081894"/>
            <a:ext cx="3425609" cy="244931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C935661-BEAC-4F13-B987-BD6E13DA6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729" y="1714301"/>
            <a:ext cx="3433324" cy="118449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0242C62-0C29-4691-B75A-06CFE2CE5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725" y="1006376"/>
            <a:ext cx="3423916" cy="2644975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BADDF21-5714-4D16-BCAE-D8AB96C38AEB}"/>
              </a:ext>
            </a:extLst>
          </p:cNvPr>
          <p:cNvSpPr txBox="1"/>
          <p:nvPr/>
        </p:nvSpPr>
        <p:spPr>
          <a:xfrm>
            <a:off x="3051142" y="5905935"/>
            <a:ext cx="6639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</a:rPr>
              <a:t>Thursday, November 18, 2021</a:t>
            </a:r>
          </a:p>
        </p:txBody>
      </p:sp>
    </p:spTree>
    <p:extLst>
      <p:ext uri="{BB962C8B-B14F-4D97-AF65-F5344CB8AC3E}">
        <p14:creationId xmlns:p14="http://schemas.microsoft.com/office/powerpoint/2010/main" val="11093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t="16182" r="-19" b="13571"/>
          <a:stretch/>
        </p:blipFill>
        <p:spPr>
          <a:xfrm>
            <a:off x="3449" y="0"/>
            <a:ext cx="12188551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49728" y="522772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49BE16-A08F-4C97-A542-AB8E33AA47F5}"/>
              </a:ext>
            </a:extLst>
          </p:cNvPr>
          <p:cNvSpPr/>
          <p:nvPr/>
        </p:nvSpPr>
        <p:spPr>
          <a:xfrm>
            <a:off x="3449" y="0"/>
            <a:ext cx="12185101" cy="1468669"/>
          </a:xfrm>
          <a:prstGeom prst="rect">
            <a:avLst/>
          </a:prstGeom>
          <a:solidFill>
            <a:srgbClr val="1736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7869" y="289249"/>
            <a:ext cx="12188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Guest Speaker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1864C0-A215-4CCE-AFDC-CBC8CA8A5810}"/>
              </a:ext>
            </a:extLst>
          </p:cNvPr>
          <p:cNvSpPr/>
          <p:nvPr/>
        </p:nvSpPr>
        <p:spPr>
          <a:xfrm>
            <a:off x="0" y="1495174"/>
            <a:ext cx="12188550" cy="5415834"/>
          </a:xfrm>
          <a:prstGeom prst="rect">
            <a:avLst/>
          </a:prstGeom>
          <a:solidFill>
            <a:srgbClr val="FEBE10"/>
          </a:solidFill>
          <a:ln>
            <a:solidFill>
              <a:srgbClr val="FEBE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Content Placeholder 1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7435C4B-F40E-4B80-A292-217CB29656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" b="18650"/>
          <a:stretch/>
        </p:blipFill>
        <p:spPr bwMode="auto">
          <a:xfrm>
            <a:off x="3449" y="1516784"/>
            <a:ext cx="5528337" cy="5394224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F7BD644B-2EAA-4397-94CF-FA93758482F2}"/>
              </a:ext>
            </a:extLst>
          </p:cNvPr>
          <p:cNvSpPr txBox="1">
            <a:spLocks/>
          </p:cNvSpPr>
          <p:nvPr/>
        </p:nvSpPr>
        <p:spPr>
          <a:xfrm>
            <a:off x="6660216" y="2766218"/>
            <a:ext cx="433813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Anna Talafuse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Assistant Professor of Marketing</a:t>
            </a:r>
          </a:p>
        </p:txBody>
      </p:sp>
    </p:spTree>
    <p:extLst>
      <p:ext uri="{BB962C8B-B14F-4D97-AF65-F5344CB8AC3E}">
        <p14:creationId xmlns:p14="http://schemas.microsoft.com/office/powerpoint/2010/main" val="69361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0EF42-E53C-44C3-80B3-111E6B15A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342727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HyFlex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46E67-E6EA-46AD-A94A-4E7A2EF6B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3" y="1668290"/>
            <a:ext cx="10935247" cy="210962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Allows fully flexible participation for students. Students may choose to participate fully online, fully in-person or a combination of both and may change their participation mode at any time. Synchronous remote participation may be offered but cannot be required.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C17CBAD5-57B4-4977-A5AA-9BE7CA807FEB}"/>
              </a:ext>
            </a:extLst>
          </p:cNvPr>
          <p:cNvGraphicFramePr>
            <a:graphicFrameLocks/>
          </p:cNvGraphicFramePr>
          <p:nvPr/>
        </p:nvGraphicFramePr>
        <p:xfrm>
          <a:off x="7928956" y="3251546"/>
          <a:ext cx="3840480" cy="3263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9BEE04-1A99-4625-9A0A-1D5211B79930}"/>
              </a:ext>
            </a:extLst>
          </p:cNvPr>
          <p:cNvSpPr txBox="1">
            <a:spLocks/>
          </p:cNvSpPr>
          <p:nvPr/>
        </p:nvSpPr>
        <p:spPr>
          <a:xfrm>
            <a:off x="422564" y="3777916"/>
            <a:ext cx="7506392" cy="4408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 comply with the MSUB Core Principles of Quality for Online Courses.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 registration codes begin with -70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(Honea, 2021)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191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F157D7-9AEA-496F-A734-2CB8F87B6ED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52450" y="1218484"/>
            <a:ext cx="4572555" cy="4737640"/>
          </a:xfrm>
          <a:prstGeom prst="rect">
            <a:avLst/>
          </a:prstGeom>
          <a:ln>
            <a:noFill/>
          </a:ln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502E6EC-C52F-43F2-B65A-E1EA8A88D1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45955" y="5781159"/>
            <a:ext cx="5652706" cy="706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Attending Synchronously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392063-241E-434F-937A-F10797D71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254" y="215596"/>
            <a:ext cx="5504857" cy="5205564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7332379-34BF-4C36-9A98-1EF78C9FD4FE}"/>
              </a:ext>
            </a:extLst>
          </p:cNvPr>
          <p:cNvSpPr txBox="1">
            <a:spLocks/>
          </p:cNvSpPr>
          <p:nvPr/>
        </p:nvSpPr>
        <p:spPr>
          <a:xfrm>
            <a:off x="263888" y="417254"/>
            <a:ext cx="5700260" cy="7044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Attending Asynchronously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F2E7B92-25E0-46CC-A9F8-B7AB899DDFF1}"/>
              </a:ext>
            </a:extLst>
          </p:cNvPr>
          <p:cNvSpPr/>
          <p:nvPr/>
        </p:nvSpPr>
        <p:spPr>
          <a:xfrm>
            <a:off x="5964148" y="2879031"/>
            <a:ext cx="459106" cy="409454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456232A8-AE21-45E9-8787-EA8B50381186}"/>
              </a:ext>
            </a:extLst>
          </p:cNvPr>
          <p:cNvSpPr/>
          <p:nvPr/>
        </p:nvSpPr>
        <p:spPr>
          <a:xfrm rot="10800000">
            <a:off x="4664032" y="5301637"/>
            <a:ext cx="436027" cy="4346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10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9487C8-3454-4E65-837E-12B630B64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300"/>
          <a:stretch/>
        </p:blipFill>
        <p:spPr>
          <a:xfrm>
            <a:off x="989012" y="1097080"/>
            <a:ext cx="10213975" cy="56382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6F34C66-34EE-46DA-983C-A723CBD5EF6B}"/>
              </a:ext>
            </a:extLst>
          </p:cNvPr>
          <p:cNvSpPr txBox="1">
            <a:spLocks/>
          </p:cNvSpPr>
          <p:nvPr/>
        </p:nvSpPr>
        <p:spPr>
          <a:xfrm>
            <a:off x="1330688" y="269908"/>
            <a:ext cx="11623311" cy="7044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Onsite attendance and Synchronous view </a:t>
            </a:r>
          </a:p>
        </p:txBody>
      </p:sp>
    </p:spTree>
    <p:extLst>
      <p:ext uri="{BB962C8B-B14F-4D97-AF65-F5344CB8AC3E}">
        <p14:creationId xmlns:p14="http://schemas.microsoft.com/office/powerpoint/2010/main" val="264694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E0A4995-E51B-453B-A501-E66C2FD6C6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7" r="9089" b="121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52968F-4169-F84A-9716-3CCB7E1EE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 b="1" dirty="0">
                <a:ln w="12700">
                  <a:solidFill>
                    <a:schemeClr val="tx1"/>
                  </a:solidFill>
                  <a:prstDash val="solid"/>
                </a:ln>
                <a:latin typeface="+mj-lt"/>
                <a:ea typeface="+mj-ea"/>
                <a:cs typeface="+mj-cs"/>
              </a:rPr>
              <a:t>Q&amp;A</a:t>
            </a:r>
            <a:b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600" dirty="0">
                <a:latin typeface="+mj-lt"/>
                <a:ea typeface="+mj-ea"/>
                <a:cs typeface="+mj-cs"/>
              </a:rPr>
              <a:t>Type question in chat box. </a:t>
            </a:r>
            <a:br>
              <a:rPr lang="en-US" sz="2600" dirty="0">
                <a:latin typeface="+mj-lt"/>
                <a:ea typeface="+mj-ea"/>
                <a:cs typeface="+mj-cs"/>
              </a:rPr>
            </a:br>
            <a:br>
              <a:rPr lang="en-US" sz="2600" dirty="0">
                <a:latin typeface="+mj-lt"/>
                <a:ea typeface="+mj-ea"/>
                <a:cs typeface="+mj-cs"/>
              </a:rPr>
            </a:br>
            <a:r>
              <a:rPr lang="en-US" sz="2600" dirty="0">
                <a:latin typeface="+mj-lt"/>
                <a:ea typeface="+mj-ea"/>
                <a:cs typeface="+mj-cs"/>
              </a:rPr>
              <a:t>If your question is not answered during the town hall, it will be answered via email.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582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nature, hillside&#10;&#10;Description automatically generated">
            <a:extLst>
              <a:ext uri="{FF2B5EF4-FFF2-40B4-BE49-F238E27FC236}">
                <a16:creationId xmlns:a16="http://schemas.microsoft.com/office/drawing/2014/main" id="{2CB71A12-1106-4C4E-8389-A994E7CBD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49728" y="522772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7869" y="289249"/>
            <a:ext cx="12188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MSUB COVID-19 Town Hall Agenda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6896" y="1396775"/>
            <a:ext cx="1198510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  <a:highlight>
                  <a:srgbClr val="17366D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COVID-19 data &amp; updates</a:t>
            </a:r>
            <a:r>
              <a:rPr lang="en-US" sz="2800" dirty="0">
                <a:solidFill>
                  <a:schemeClr val="bg1"/>
                </a:solidFill>
                <a:highlight>
                  <a:srgbClr val="17366D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spcAft>
                <a:spcPts val="1200"/>
              </a:spcAft>
              <a:tabLst>
                <a:tab pos="514350" algn="l"/>
              </a:tabLst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Kurt Toenjes, Dean of the College of Health Professions &amp; Science </a:t>
            </a:r>
          </a:p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  Campus health &amp; safety updates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tabLst>
                <a:tab pos="514350" algn="l"/>
              </a:tabLst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Darla Tyler-McSherry, Director of Student Health Services</a:t>
            </a:r>
          </a:p>
          <a:p>
            <a:pPr>
              <a:tabLst>
                <a:tab pos="514350" algn="l"/>
              </a:tabLs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  Guest speaker: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Prof. Anna Talafuse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514350" algn="l"/>
              </a:tabLs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  Q&amp;A</a:t>
            </a:r>
          </a:p>
          <a:p>
            <a:pPr>
              <a:tabLst>
                <a:tab pos="514350" algn="l"/>
              </a:tabLst>
            </a:pP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48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t="16182" r="-19" b="13571"/>
          <a:stretch/>
        </p:blipFill>
        <p:spPr>
          <a:xfrm>
            <a:off x="3449" y="0"/>
            <a:ext cx="12188551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49728" y="522772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49BE16-A08F-4C97-A542-AB8E33AA47F5}"/>
              </a:ext>
            </a:extLst>
          </p:cNvPr>
          <p:cNvSpPr/>
          <p:nvPr/>
        </p:nvSpPr>
        <p:spPr>
          <a:xfrm>
            <a:off x="3449" y="0"/>
            <a:ext cx="12185101" cy="1468669"/>
          </a:xfrm>
          <a:prstGeom prst="rect">
            <a:avLst/>
          </a:prstGeom>
          <a:solidFill>
            <a:srgbClr val="1736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7869" y="289249"/>
            <a:ext cx="12188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COVID-19 updates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1864C0-A215-4CCE-AFDC-CBC8CA8A5810}"/>
              </a:ext>
            </a:extLst>
          </p:cNvPr>
          <p:cNvSpPr/>
          <p:nvPr/>
        </p:nvSpPr>
        <p:spPr>
          <a:xfrm>
            <a:off x="0" y="1468670"/>
            <a:ext cx="12188550" cy="5415834"/>
          </a:xfrm>
          <a:prstGeom prst="rect">
            <a:avLst/>
          </a:prstGeom>
          <a:solidFill>
            <a:srgbClr val="FEBE10"/>
          </a:solidFill>
          <a:ln>
            <a:solidFill>
              <a:srgbClr val="FEBE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0ABFDC-33FA-4763-B734-64A0180DA857}"/>
              </a:ext>
            </a:extLst>
          </p:cNvPr>
          <p:cNvSpPr txBox="1"/>
          <p:nvPr/>
        </p:nvSpPr>
        <p:spPr>
          <a:xfrm>
            <a:off x="345645" y="2404073"/>
            <a:ext cx="59618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u="sng" dirty="0"/>
              <a:t>When</a:t>
            </a:r>
            <a:r>
              <a:rPr lang="en-US" sz="2800" dirty="0"/>
              <a:t> to return to campus after you’ve recovered from COVID-19?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u="sng" dirty="0"/>
              <a:t>When</a:t>
            </a:r>
            <a:r>
              <a:rPr lang="en-US" sz="2800" dirty="0"/>
              <a:t> to get a COVID-19 test?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Do I </a:t>
            </a:r>
            <a:r>
              <a:rPr lang="en-US" sz="2800" u="sng" dirty="0"/>
              <a:t>need</a:t>
            </a:r>
            <a:r>
              <a:rPr lang="en-US" sz="2800" dirty="0"/>
              <a:t> a COVID-19 booster shot?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u="sng" dirty="0"/>
              <a:t>Why</a:t>
            </a:r>
            <a:r>
              <a:rPr lang="en-US" sz="2800" dirty="0"/>
              <a:t> completing the Voluntary COVID-19 Reporting form is vital to our campus health and safety</a:t>
            </a:r>
          </a:p>
        </p:txBody>
      </p:sp>
      <p:pic>
        <p:nvPicPr>
          <p:cNvPr id="8" name="Picture 7" descr="A group of people wearing masks&#10;&#10;Description automatically generated with medium confidence">
            <a:extLst>
              <a:ext uri="{FF2B5EF4-FFF2-40B4-BE49-F238E27FC236}">
                <a16:creationId xmlns:a16="http://schemas.microsoft.com/office/drawing/2014/main" id="{962BAACE-85C5-447F-AC0B-687BE4439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533" y="2563370"/>
            <a:ext cx="5748528" cy="287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15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t="16182" r="-19" b="13571"/>
          <a:stretch/>
        </p:blipFill>
        <p:spPr>
          <a:xfrm>
            <a:off x="3449" y="0"/>
            <a:ext cx="12188551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49728" y="522772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49BE16-A08F-4C97-A542-AB8E33AA47F5}"/>
              </a:ext>
            </a:extLst>
          </p:cNvPr>
          <p:cNvSpPr/>
          <p:nvPr/>
        </p:nvSpPr>
        <p:spPr>
          <a:xfrm>
            <a:off x="3449" y="0"/>
            <a:ext cx="12185101" cy="1468669"/>
          </a:xfrm>
          <a:prstGeom prst="rect">
            <a:avLst/>
          </a:prstGeom>
          <a:solidFill>
            <a:srgbClr val="1736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7869" y="289249"/>
            <a:ext cx="12188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COVID-19 updates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1864C0-A215-4CCE-AFDC-CBC8CA8A5810}"/>
              </a:ext>
            </a:extLst>
          </p:cNvPr>
          <p:cNvSpPr/>
          <p:nvPr/>
        </p:nvSpPr>
        <p:spPr>
          <a:xfrm>
            <a:off x="0" y="1468670"/>
            <a:ext cx="12188550" cy="5415834"/>
          </a:xfrm>
          <a:prstGeom prst="rect">
            <a:avLst/>
          </a:prstGeom>
          <a:solidFill>
            <a:srgbClr val="FEBE10"/>
          </a:solidFill>
          <a:ln>
            <a:solidFill>
              <a:srgbClr val="FEBE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4FFAE0-0EAA-431D-AC45-C2EF1023D717}"/>
              </a:ext>
            </a:extLst>
          </p:cNvPr>
          <p:cNvSpPr txBox="1"/>
          <p:nvPr/>
        </p:nvSpPr>
        <p:spPr>
          <a:xfrm>
            <a:off x="256032" y="1719072"/>
            <a:ext cx="473659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Staying smart and healthy during the holidays: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Gather outdoors when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Virtual holiday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Increase ventilation in your home and keep gatherings short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Wear face masks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Physically distance six feet or 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Practice good hand hygiene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Stay home when sick, have a fever, upset stomach, overly tired, cough, sniffle, “allergies,” etc.</a:t>
            </a:r>
          </a:p>
          <a:p>
            <a:endParaRPr lang="en-US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9520F227-A0FC-48E8-BEB0-B527AB48CB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13" y="2527360"/>
            <a:ext cx="4974411" cy="320745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13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nature, hillside&#10;&#10;Description automatically generated">
            <a:extLst>
              <a:ext uri="{FF2B5EF4-FFF2-40B4-BE49-F238E27FC236}">
                <a16:creationId xmlns:a16="http://schemas.microsoft.com/office/drawing/2014/main" id="{2CB71A12-1106-4C4E-8389-A994E7CBD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49728" y="522772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7869" y="289249"/>
            <a:ext cx="12188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MSUB COVID-19 Town Hall Agenda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6896" y="1396775"/>
            <a:ext cx="1198510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COVID-19 data &amp; updates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spcAft>
                <a:spcPts val="1200"/>
              </a:spcAft>
              <a:tabLst>
                <a:tab pos="514350" algn="l"/>
              </a:tabLst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Kurt Toenjes, Dean of the College of Health Professions &amp; Science </a:t>
            </a:r>
          </a:p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  </a:t>
            </a:r>
            <a:r>
              <a:rPr lang="en-US" sz="2800" b="1" dirty="0">
                <a:solidFill>
                  <a:schemeClr val="bg1"/>
                </a:solidFill>
                <a:highlight>
                  <a:srgbClr val="17366D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Campus health &amp; safety updates</a:t>
            </a:r>
            <a:r>
              <a:rPr lang="en-US" sz="2800" dirty="0">
                <a:solidFill>
                  <a:schemeClr val="bg1"/>
                </a:solidFill>
                <a:highlight>
                  <a:srgbClr val="17366D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tabLst>
                <a:tab pos="514350" algn="l"/>
              </a:tabLst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Darla Tyler-McSherry, Director of Student Health Services</a:t>
            </a:r>
          </a:p>
          <a:p>
            <a:pPr>
              <a:tabLst>
                <a:tab pos="514350" algn="l"/>
              </a:tabLs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  Guest speaker: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Prof. Anna Talafuse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514350" algn="l"/>
              </a:tabLs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  Q&amp;A</a:t>
            </a:r>
          </a:p>
          <a:p>
            <a:pPr>
              <a:tabLst>
                <a:tab pos="514350" algn="l"/>
              </a:tabLst>
            </a:pP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515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t="16182" r="-19" b="13571"/>
          <a:stretch/>
        </p:blipFill>
        <p:spPr>
          <a:xfrm>
            <a:off x="3449" y="0"/>
            <a:ext cx="12188551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49728" y="522772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49BE16-A08F-4C97-A542-AB8E33AA47F5}"/>
              </a:ext>
            </a:extLst>
          </p:cNvPr>
          <p:cNvSpPr/>
          <p:nvPr/>
        </p:nvSpPr>
        <p:spPr>
          <a:xfrm>
            <a:off x="3449" y="0"/>
            <a:ext cx="12185101" cy="1468669"/>
          </a:xfrm>
          <a:prstGeom prst="rect">
            <a:avLst/>
          </a:prstGeom>
          <a:solidFill>
            <a:srgbClr val="1736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7869" y="289249"/>
            <a:ext cx="12188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Campus health &amp; safety updates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1864C0-A215-4CCE-AFDC-CBC8CA8A5810}"/>
              </a:ext>
            </a:extLst>
          </p:cNvPr>
          <p:cNvSpPr/>
          <p:nvPr/>
        </p:nvSpPr>
        <p:spPr>
          <a:xfrm>
            <a:off x="3450" y="1468669"/>
            <a:ext cx="12188550" cy="5415834"/>
          </a:xfrm>
          <a:prstGeom prst="rect">
            <a:avLst/>
          </a:prstGeom>
          <a:solidFill>
            <a:srgbClr val="FEBE10"/>
          </a:solidFill>
          <a:ln>
            <a:solidFill>
              <a:srgbClr val="FEBE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02839" y="1865397"/>
            <a:ext cx="462095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MSUB COVID-19 Update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 in isolation, 8 recommended to quarantine.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None in residence halls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06E78C-FCBA-4F9F-AAC7-A2964660535A}"/>
              </a:ext>
            </a:extLst>
          </p:cNvPr>
          <p:cNvSpPr txBox="1"/>
          <p:nvPr/>
        </p:nvSpPr>
        <p:spPr>
          <a:xfrm>
            <a:off x="6188765" y="1891901"/>
            <a:ext cx="52876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Free COVID-19 testing for students at University campus Student Health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M-F  8:00-5:00 call 657-2153 prior to arrival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50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t="16182" r="-19" b="13571"/>
          <a:stretch/>
        </p:blipFill>
        <p:spPr>
          <a:xfrm>
            <a:off x="3449" y="0"/>
            <a:ext cx="12188551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49728" y="522772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49BE16-A08F-4C97-A542-AB8E33AA47F5}"/>
              </a:ext>
            </a:extLst>
          </p:cNvPr>
          <p:cNvSpPr/>
          <p:nvPr/>
        </p:nvSpPr>
        <p:spPr>
          <a:xfrm>
            <a:off x="3449" y="0"/>
            <a:ext cx="12185101" cy="1468669"/>
          </a:xfrm>
          <a:prstGeom prst="rect">
            <a:avLst/>
          </a:prstGeom>
          <a:solidFill>
            <a:srgbClr val="1736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7869" y="289249"/>
            <a:ext cx="12188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Campus health &amp; safety updates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1864C0-A215-4CCE-AFDC-CBC8CA8A5810}"/>
              </a:ext>
            </a:extLst>
          </p:cNvPr>
          <p:cNvSpPr/>
          <p:nvPr/>
        </p:nvSpPr>
        <p:spPr>
          <a:xfrm>
            <a:off x="3450" y="1495173"/>
            <a:ext cx="12188550" cy="5415834"/>
          </a:xfrm>
          <a:prstGeom prst="rect">
            <a:avLst/>
          </a:prstGeom>
          <a:solidFill>
            <a:srgbClr val="FEBE10"/>
          </a:solidFill>
          <a:ln>
            <a:solidFill>
              <a:srgbClr val="FEBE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02839" y="1865397"/>
            <a:ext cx="462095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Students: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Get your FREE vaccines before going home for the holiday weekend!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COVID (1</a:t>
            </a:r>
            <a:r>
              <a:rPr lang="en-US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2</a:t>
            </a:r>
            <a:r>
              <a:rPr lang="en-US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nd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and booster) and Flu vaccines available at both SHS locations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06E78C-FCBA-4F9F-AAC7-A2964660535A}"/>
              </a:ext>
            </a:extLst>
          </p:cNvPr>
          <p:cNvSpPr txBox="1"/>
          <p:nvPr/>
        </p:nvSpPr>
        <p:spPr>
          <a:xfrm>
            <a:off x="5632175" y="1673705"/>
            <a:ext cx="605624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1F49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Community COVID-19 shots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Cedar Hall at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MetraPark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 RiverStone Health  </a:t>
            </a:r>
            <a:r>
              <a:rPr lang="en-US" sz="3200" u="sng" dirty="0">
                <a:latin typeface="Calibri" panose="020F0502020204030204" pitchFamily="34" charset="0"/>
                <a:ea typeface="Calibri" panose="020F0502020204030204" pitchFamily="34" charset="0"/>
              </a:rPr>
              <a:t>covid.riverstonehealth.org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3200" u="sng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Community COVID-19 Testing Info on COVID-19 Central Webpage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833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t="16182" r="-19" b="13571"/>
          <a:stretch/>
        </p:blipFill>
        <p:spPr>
          <a:xfrm>
            <a:off x="3449" y="0"/>
            <a:ext cx="12188551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49728" y="522772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49BE16-A08F-4C97-A542-AB8E33AA47F5}"/>
              </a:ext>
            </a:extLst>
          </p:cNvPr>
          <p:cNvSpPr/>
          <p:nvPr/>
        </p:nvSpPr>
        <p:spPr>
          <a:xfrm>
            <a:off x="3449" y="0"/>
            <a:ext cx="12185101" cy="1468669"/>
          </a:xfrm>
          <a:prstGeom prst="rect">
            <a:avLst/>
          </a:prstGeom>
          <a:solidFill>
            <a:srgbClr val="1736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47869" y="289249"/>
            <a:ext cx="12188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Campus highlight: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1864C0-A215-4CCE-AFDC-CBC8CA8A5810}"/>
              </a:ext>
            </a:extLst>
          </p:cNvPr>
          <p:cNvSpPr/>
          <p:nvPr/>
        </p:nvSpPr>
        <p:spPr>
          <a:xfrm>
            <a:off x="0" y="1468670"/>
            <a:ext cx="12188550" cy="5415834"/>
          </a:xfrm>
          <a:prstGeom prst="rect">
            <a:avLst/>
          </a:prstGeom>
          <a:solidFill>
            <a:srgbClr val="FEBE10"/>
          </a:solidFill>
          <a:ln>
            <a:solidFill>
              <a:srgbClr val="FEBE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8447" y="1468669"/>
            <a:ext cx="11479137" cy="4982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Town Pump Gift Card Winners: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Emilee Kidd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Josh Hulgan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Shawna Nichols</a:t>
            </a:r>
          </a:p>
          <a:p>
            <a:pPr>
              <a:lnSpc>
                <a:spcPct val="150000"/>
              </a:lnSpc>
            </a:pPr>
            <a:endParaRPr lang="en-US" sz="4000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B0888D35-1A3F-4310-8A56-EB4003A008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28" y="2816352"/>
            <a:ext cx="3127248" cy="312724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1492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, nature, hillside&#10;&#10;Description automatically generated">
            <a:extLst>
              <a:ext uri="{FF2B5EF4-FFF2-40B4-BE49-F238E27FC236}">
                <a16:creationId xmlns:a16="http://schemas.microsoft.com/office/drawing/2014/main" id="{2CB71A12-1106-4C4E-8389-A994E7CBD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649728" y="522772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7869" y="289249"/>
            <a:ext cx="121885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MSUB COVID-19 Town Hall Agenda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6896" y="1396775"/>
            <a:ext cx="1198510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COVID-19 data &amp; updates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spcAft>
                <a:spcPts val="1200"/>
              </a:spcAft>
              <a:tabLst>
                <a:tab pos="514350" algn="l"/>
              </a:tabLst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Kurt Toenjes, Dean of the College of Health Professions &amp; Science </a:t>
            </a:r>
          </a:p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  Campus health &amp; safety updates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tabLst>
                <a:tab pos="514350" algn="l"/>
              </a:tabLst>
            </a:pP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Darla Tyler-McSherry, Director of Student Health Services</a:t>
            </a:r>
          </a:p>
          <a:p>
            <a:pPr>
              <a:tabLst>
                <a:tab pos="514350" algn="l"/>
              </a:tabLs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  </a:t>
            </a:r>
            <a:r>
              <a:rPr lang="en-US" sz="2800" b="1" dirty="0">
                <a:solidFill>
                  <a:schemeClr val="bg1"/>
                </a:solidFill>
                <a:highlight>
                  <a:srgbClr val="17366D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Guest speaker:</a:t>
            </a:r>
            <a:r>
              <a:rPr lang="en-US" sz="2800" dirty="0">
                <a:solidFill>
                  <a:schemeClr val="bg1"/>
                </a:solidFill>
                <a:highlight>
                  <a:srgbClr val="17366D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Prof. Anna Talafuse</a:t>
            </a:r>
            <a:endParaRPr lang="en-US" sz="2800" b="1" dirty="0">
              <a:solidFill>
                <a:schemeClr val="bg1"/>
              </a:solidFill>
              <a:highlight>
                <a:srgbClr val="17366D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514350" algn="l"/>
              </a:tabLst>
            </a:pP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  Q&amp;A</a:t>
            </a:r>
          </a:p>
          <a:p>
            <a:pPr>
              <a:tabLst>
                <a:tab pos="514350" algn="l"/>
              </a:tabLst>
            </a:pP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717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15679</TotalTime>
  <Words>524</Words>
  <Application>Microsoft Office PowerPoint</Application>
  <PresentationFormat>Widescreen</PresentationFormat>
  <Paragraphs>73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System Font Regular</vt:lpstr>
      <vt:lpstr>Times New Roman</vt:lpstr>
      <vt:lpstr>Office Theme</vt:lpstr>
      <vt:lpstr>Office Theme</vt:lpstr>
      <vt:lpstr>COVID-19 Virtual Town Hall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HyFlex</vt:lpstr>
      <vt:lpstr>Attending Synchronously</vt:lpstr>
      <vt:lpstr>PowerPoint Presentation</vt:lpstr>
      <vt:lpstr>Q&amp;A Type question in chat box.   If your question is not answered during the town hall, it will be answered via email.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MSUB COVID-19 Town Hall: Oct. 15 @3 p.m.</dc:title>
  <dc:creator>Brakke, Maureen J.</dc:creator>
  <cp:lastModifiedBy>Brakke, Maureen J.</cp:lastModifiedBy>
  <cp:revision>189</cp:revision>
  <dcterms:created xsi:type="dcterms:W3CDTF">2021-01-20T18:50:28Z</dcterms:created>
  <dcterms:modified xsi:type="dcterms:W3CDTF">2021-12-16T16:22:23Z</dcterms:modified>
</cp:coreProperties>
</file>