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2"/>
  </p:notesMasterIdLst>
  <p:handoutMasterIdLst>
    <p:handoutMasterId r:id="rId13"/>
  </p:handoutMasterIdLst>
  <p:sldIdLst>
    <p:sldId id="256" r:id="rId2"/>
    <p:sldId id="257" r:id="rId3"/>
    <p:sldId id="259" r:id="rId4"/>
    <p:sldId id="261" r:id="rId5"/>
    <p:sldId id="263" r:id="rId6"/>
    <p:sldId id="264" r:id="rId7"/>
    <p:sldId id="267" r:id="rId8"/>
    <p:sldId id="269" r:id="rId9"/>
    <p:sldId id="273" r:id="rId10"/>
    <p:sldId id="275"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92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858CF6C4-D607-4E11-B2B4-0880B2DFC1ED}" type="datetimeFigureOut">
              <a:rPr lang="en-US"/>
              <a:pPr>
                <a:defRPr/>
              </a:pPr>
              <a:t>8/28/2012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0C922563-022C-4D98-B2C4-F740DA7F96BC}" type="slidenum">
              <a:rPr lang="en-US"/>
              <a:pPr>
                <a:defRPr/>
              </a:pPr>
              <a:t>‹#›</a:t>
            </a:fld>
            <a:endParaRPr lang="en-US"/>
          </a:p>
        </p:txBody>
      </p:sp>
    </p:spTree>
    <p:extLst>
      <p:ext uri="{BB962C8B-B14F-4D97-AF65-F5344CB8AC3E}">
        <p14:creationId xmlns:p14="http://schemas.microsoft.com/office/powerpoint/2010/main" val="1313060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EE2ADF5B-FE2D-4FD3-9CEB-C1FEB8296EE8}" type="datetimeFigureOut">
              <a:rPr lang="en-US"/>
              <a:pPr>
                <a:defRPr/>
              </a:pPr>
              <a:t>8/28/2012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39188CD8-69DF-46BB-A3E6-664C06AC52AF}" type="slidenum">
              <a:rPr lang="en-US"/>
              <a:pPr>
                <a:defRPr/>
              </a:pPr>
              <a:t>‹#›</a:t>
            </a:fld>
            <a:endParaRPr lang="en-US"/>
          </a:p>
        </p:txBody>
      </p:sp>
    </p:spTree>
    <p:extLst>
      <p:ext uri="{BB962C8B-B14F-4D97-AF65-F5344CB8AC3E}">
        <p14:creationId xmlns:p14="http://schemas.microsoft.com/office/powerpoint/2010/main" val="21136647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15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F8C74D9-0245-47F5-A378-72187EDBB98C}" type="slidenum">
              <a:rPr lang="en-US" smtClean="0"/>
              <a:pPr fontAlgn="base">
                <a:spcBef>
                  <a:spcPct val="0"/>
                </a:spcBef>
                <a:spcAft>
                  <a:spcPct val="0"/>
                </a:spcAft>
                <a:defRPr/>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Even though you may have decided upon a major, and possibly a career, do you really understand what your options will be when it’s time to graduate and move on? Often, people fall into the idea that for each job there is the perfect major, or that for each major you will be well prepared for a particular job. But once you get into it, you can see that the relationship between majors and careers is much more complex. And even for career fields that are fairly straightforward, there are numerous environments where you might find employment. So, even if you have a major, there is some research that you could be doing, and decisions to be made.</a:t>
            </a:r>
          </a:p>
          <a:p>
            <a:pPr eaLnBrk="1" hangingPunct="1">
              <a:spcBef>
                <a:spcPct val="0"/>
              </a:spcBef>
            </a:pPr>
            <a:endParaRPr lang="en-US" smtClean="0"/>
          </a:p>
        </p:txBody>
      </p:sp>
      <p:sp>
        <p:nvSpPr>
          <p:cNvPr id="225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78663A1-3EFA-4834-94F5-016F386A6C1A}" type="slidenum">
              <a:rPr lang="en-US" smtClean="0"/>
              <a:pPr fontAlgn="base">
                <a:spcBef>
                  <a:spcPct val="0"/>
                </a:spcBef>
                <a:spcAft>
                  <a:spcPct val="0"/>
                </a:spcAft>
                <a:defRPr/>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smtClean="0"/>
              <a:t>Enterprising: If having the freedom, opportunity or responsibility to engage in enterprising activities is important or appealing, you might want to ask possible employers how often their employees are encouraged to think or act in an enterprising fashion.</a:t>
            </a:r>
          </a:p>
          <a:p>
            <a:pPr eaLnBrk="1" hangingPunct="1"/>
            <a:endParaRPr lang="en-US" smtClean="0"/>
          </a:p>
          <a:p>
            <a:pPr eaLnBrk="1" hangingPunct="1"/>
            <a:r>
              <a:rPr lang="en-US" smtClean="0"/>
              <a:t>Flexible Hours: What expectations will be placed upon you? Do you need a certain amount of flexibility due to family situations? If you are given a certain shift, will there be opportunities for changes later?</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smtClean="0"/>
              <a:t>Independence: In many job settings, you might expect and even hope for close supervision, especially when you first start. This is a valuable and safe/comforting way to learn the internal workings or procedures of an organization. Eventually however, people typically want to be trusted to their jobs/tasks without overly close scrutiny.</a:t>
            </a:r>
          </a:p>
          <a:p>
            <a:pPr eaLnBrk="1" hangingPunct="1"/>
            <a:endParaRPr lang="en-US" smtClean="0"/>
          </a:p>
          <a:p>
            <a:pPr eaLnBrk="1" hangingPunct="1"/>
            <a:r>
              <a:rPr lang="en-US" smtClean="0"/>
              <a:t>Indoor/Outdoor: Often this factor is fairly self-evident, but especially when a job might have duties that might call for both indoor and outdoor work, it will be helpful to understand the expectations.</a:t>
            </a:r>
          </a:p>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smtClean="0"/>
              <a:t>Job prospects: The number of openings is a factor that can vary widely from city to city, state to state, time of year, etc. It is well worth your while to research the job market for your chosen career. It might make all the difference on where you move after graduation, if you will move. When talking with prospective employers, ask about the opportunities for advancement. While they might be hiring you to do job XYZ, you might want more from your career after a certain amount of time, will you be able to move up within their organization, or will you have to look elsewhere?</a:t>
            </a:r>
          </a:p>
          <a:p>
            <a:pPr eaLnBrk="1" hangingPunct="1"/>
            <a:endParaRPr lang="en-US" smtClean="0"/>
          </a:p>
          <a:p>
            <a:pPr eaLnBrk="1" hangingPunct="1"/>
            <a:r>
              <a:rPr lang="en-US" smtClean="0"/>
              <a:t>Problem Solving: While many jobs rely on having good problem solving skills, how widely you will be called on to utilize those skills will vary from one organization to another. If this is a process that you enjoy and excel at, you will want to look for organizations and opportunities that emphasize it. In a way, it’s also related to the earlier idea of Independence.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smtClean="0"/>
              <a:t>Responsibility: You might want to consider how much responsibility you are going to be given. This also relates to understanding the chain of command within an organization. Related to this idea is also how much support the varying levels of administration give to the employees – will your supervisor support you in your decisions?</a:t>
            </a:r>
          </a:p>
          <a:p>
            <a:pPr eaLnBrk="1" hangingPunct="1"/>
            <a:endParaRPr lang="en-US" smtClean="0"/>
          </a:p>
          <a:p>
            <a:pPr eaLnBrk="1" hangingPunct="1"/>
            <a:r>
              <a:rPr lang="en-US" smtClean="0"/>
              <a:t>Supervise: If you are going to be entering a supervisory position, are you ready to provide the level of guidance and support that the employees will need? If you aren’t going into a supervisory position initially, but you enjoy these concepts, will there be an opportunity for advancement?</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smtClean="0"/>
              <a:t>Teach: If you enjoy teaching and training, does the organization utilize the expertise of their employees to train other employees? Or is part of the job working with a client base that will require education or training? Be sure that you are comfortable working with a wide variety of people if this will be one of your jobs – you might be training a 16-year-old one day, and a 65-year-old the next – they expect to and need to be worked with very differently.</a:t>
            </a:r>
          </a:p>
          <a:p>
            <a:pPr eaLnBrk="1" hangingPunct="1"/>
            <a:endParaRPr lang="en-US" smtClean="0"/>
          </a:p>
          <a:p>
            <a:pPr eaLnBrk="1" hangingPunct="1"/>
            <a:r>
              <a:rPr lang="en-US" smtClean="0"/>
              <a:t>Travel: Usually, if travel is a regular part of the job, it will be mentioned up front, but it’s wise to clarify how often, how much, how long, how does reimbursement happen?</a:t>
            </a:r>
          </a:p>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smtClean="0"/>
              <a:t>Urban/Rural: There are jobs that are only in a large city, others are only in rural or remote locations. Some jobs exist in numerous settings. Especially when you are entering a career that might have opportunities in multiple settings, what appeals to you? How much change are you willing to undertake? Are there going to be advantages in one setting versus another? </a:t>
            </a:r>
          </a:p>
          <a:p>
            <a:pPr eaLnBrk="1" hangingPunct="1"/>
            <a:endParaRPr lang="en-US" smtClean="0"/>
          </a:p>
          <a:p>
            <a:pPr eaLnBrk="1" hangingPunct="1"/>
            <a:r>
              <a:rPr lang="en-US" smtClean="0"/>
              <a:t>Variety: Different job settings are going to have different tasks, and if you enjoy variety, will there be enough? As an example, nursing duties in an assisted living facility are likely to be very predictable, but nursing duties on a hospital floor are going to change daily depending on patients that have been admitted. Or, the work in a Quick Lube shop is likely to be pretty repetitious, but a larger shop that does more than just change oil and check fluids will provide more variety. Which of these situations appeals to you? Either of them might be perfect for you, but you want to be aware of what the job setting will mean to you.</a:t>
            </a:r>
          </a:p>
          <a:p>
            <a:pPr eaLnBrk="1" hangingPunct="1"/>
            <a:endParaRPr lang="en-US" smtClean="0"/>
          </a:p>
          <a:p>
            <a:pPr eaLnBrk="1" hangingPunct="1"/>
            <a:r>
              <a:rPr lang="en-US" smtClean="0"/>
              <a:t>Work w/Public: If you are likely to be working with the public, you will want to ensure that your people skills (sometimes called soft skills) are up to the task. Also, it would be wise to consider what is meant by ‘customer.’ It does not always mean someone who walks in off the street, your customer might be your co-worker from a different department.</a:t>
            </a:r>
          </a:p>
          <a:p>
            <a:pPr eaLnBrk="1" hangingPunct="1"/>
            <a:endParaRPr lang="en-US" smtClean="0"/>
          </a:p>
        </p:txBody>
      </p:sp>
      <p:sp>
        <p:nvSpPr>
          <p:cNvPr id="4" name="Slide Number Placeholder 3"/>
          <p:cNvSpPr>
            <a:spLocks noGrp="1"/>
          </p:cNvSpPr>
          <p:nvPr>
            <p:ph type="sldNum" sz="quarter" idx="5"/>
          </p:nvPr>
        </p:nvSpPr>
        <p:spPr/>
        <p:txBody>
          <a:bodyPr/>
          <a:lstStyle/>
          <a:p>
            <a:pPr>
              <a:defRPr/>
            </a:pPr>
            <a:fld id="{1ECA3DD8-14D9-4AE7-A32D-6CEBA492C7D6}"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smtClean="0"/>
              <a:t>Now that I have deluged you with all of this information and tons of ideas – what’s next? There are numerous places and ways to find answers to these questions. While it is never too late to begin researching the many options that are available, ideally you should begin to ask some of these questions a full semester before you will graduate. That way you will still have ample time to conduct a strategic job hunt during your final semester.</a:t>
            </a:r>
          </a:p>
        </p:txBody>
      </p:sp>
      <p:sp>
        <p:nvSpPr>
          <p:cNvPr id="4" name="Slide Number Placeholder 3"/>
          <p:cNvSpPr>
            <a:spLocks noGrp="1"/>
          </p:cNvSpPr>
          <p:nvPr>
            <p:ph type="sldNum" sz="quarter" idx="5"/>
          </p:nvPr>
        </p:nvSpPr>
        <p:spPr/>
        <p:txBody>
          <a:bodyPr/>
          <a:lstStyle/>
          <a:p>
            <a:pPr>
              <a:defRPr/>
            </a:pPr>
            <a:fld id="{B40DFE11-2FC1-4555-9834-7C4308FDE45F}"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pPr>
              <a:defRPr/>
            </a:pPr>
            <a:fld id="{9157ED8C-4D85-4048-8C41-5BCD7CE30952}" type="datetimeFigureOut">
              <a:rPr lang="en-US" smtClean="0"/>
              <a:pPr>
                <a:defRPr/>
              </a:pPr>
              <a:t>8/28/2012</a:t>
            </a:fld>
            <a:endParaRPr lang="en-US"/>
          </a:p>
        </p:txBody>
      </p:sp>
      <p:sp>
        <p:nvSpPr>
          <p:cNvPr id="17" name="Footer Placeholder 16"/>
          <p:cNvSpPr>
            <a:spLocks noGrp="1"/>
          </p:cNvSpPr>
          <p:nvPr>
            <p:ph type="ftr" sz="quarter" idx="11"/>
          </p:nvPr>
        </p:nvSpPr>
        <p:spPr/>
        <p:txBody>
          <a:bodyPr/>
          <a:lstStyle/>
          <a:p>
            <a:pPr>
              <a:defRPr/>
            </a:pPr>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pPr>
              <a:defRPr/>
            </a:pPr>
            <a:fld id="{0994E0E8-4FFF-437A-AB93-F0AEB34F33F7}" type="slidenum">
              <a:rPr lang="en-US" smtClean="0"/>
              <a:pPr>
                <a:defRPr/>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C32BB7A9-5465-468B-BB19-F692CE462C23}" type="datetimeFigureOut">
              <a:rPr lang="en-US" smtClean="0"/>
              <a:pPr>
                <a:defRPr/>
              </a:pPr>
              <a:t>8/28/2012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944B7DF-B302-49AA-A594-FF2298DFE928}"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pPr>
              <a:defRPr/>
            </a:pPr>
            <a:fld id="{7C161B76-930E-4B60-850D-5BDE0E50D4B0}" type="slidenum">
              <a:rPr lang="en-US" smtClean="0"/>
              <a:pPr>
                <a:defRPr/>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82DD8599-969D-4678-B2F8-2C224879C88A}" type="datetimeFigureOut">
              <a:rPr lang="en-US" smtClean="0"/>
              <a:pPr>
                <a:defRPr/>
              </a:pPr>
              <a:t>8/28/2012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a:defRPr/>
            </a:pPr>
            <a:fld id="{7F7B6B61-28FF-40F0-ACC8-0F4458D0FD25}" type="datetimeFigureOut">
              <a:rPr lang="en-US" smtClean="0"/>
              <a:pPr>
                <a:defRPr/>
              </a:pPr>
              <a:t>8/28/2012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361688" y="1026372"/>
            <a:ext cx="457200" cy="441325"/>
          </a:xfrm>
        </p:spPr>
        <p:txBody>
          <a:bodyPr/>
          <a:lstStyle/>
          <a:p>
            <a:pPr>
              <a:defRPr/>
            </a:pPr>
            <a:fld id="{8BE239C4-40BC-4655-9B88-9C2E04E54DB7}" type="slidenum">
              <a:rPr lang="en-US" smtClean="0"/>
              <a:pPr>
                <a:defRPr/>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pPr>
              <a:defRPr/>
            </a:pPr>
            <a:endParaRPr lang="en-US"/>
          </a:p>
        </p:txBody>
      </p:sp>
      <p:sp>
        <p:nvSpPr>
          <p:cNvPr id="4" name="Date Placeholder 3"/>
          <p:cNvSpPr>
            <a:spLocks noGrp="1"/>
          </p:cNvSpPr>
          <p:nvPr>
            <p:ph type="dt" sz="half" idx="10"/>
          </p:nvPr>
        </p:nvSpPr>
        <p:spPr/>
        <p:txBody>
          <a:bodyPr/>
          <a:lstStyle/>
          <a:p>
            <a:pPr>
              <a:defRPr/>
            </a:pPr>
            <a:fld id="{F09DF42D-EDE1-4C16-9277-A13EFE64DE46}" type="datetimeFigureOut">
              <a:rPr lang="en-US" smtClean="0"/>
              <a:pPr>
                <a:defRPr/>
              </a:pPr>
              <a:t>8/28/2012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pPr>
              <a:defRPr/>
            </a:pPr>
            <a:fld id="{5653354C-BF7A-46EB-8119-CCFAA55C832E}" type="slidenum">
              <a:rPr lang="en-US" smtClean="0"/>
              <a:pPr>
                <a:defRPr/>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pPr>
              <a:defRPr/>
            </a:pPr>
            <a:fld id="{C9BE0689-9ACD-4179-B0EA-5E5F4AFE3231}" type="datetimeFigureOut">
              <a:rPr lang="en-US" smtClean="0"/>
              <a:pPr>
                <a:defRPr/>
              </a:pPr>
              <a:t>8/28/2012</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CD25281-D455-468C-90F6-2E9B9568E88E}" type="slidenum">
              <a:rPr lang="en-US" smtClean="0"/>
              <a:pPr>
                <a:defRPr/>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pPr>
              <a:defRPr/>
            </a:pPr>
            <a:fld id="{2817A2E3-71A4-4001-A95D-F993E7841F51}" type="datetimeFigureOut">
              <a:rPr lang="en-US" smtClean="0"/>
              <a:pPr>
                <a:defRPr/>
              </a:pPr>
              <a:t>8/28/2012</a:t>
            </a:fld>
            <a:endParaRPr lang="en-US"/>
          </a:p>
        </p:txBody>
      </p:sp>
      <p:sp>
        <p:nvSpPr>
          <p:cNvPr id="8" name="Footer Placeholder 7"/>
          <p:cNvSpPr>
            <a:spLocks noGrp="1"/>
          </p:cNvSpPr>
          <p:nvPr>
            <p:ph type="ftr" sz="quarter" idx="11"/>
          </p:nvPr>
        </p:nvSpPr>
        <p:spPr>
          <a:xfrm>
            <a:off x="304800" y="6409944"/>
            <a:ext cx="3581400" cy="365760"/>
          </a:xfrm>
        </p:spPr>
        <p:txBody>
          <a:bodyPr/>
          <a:lstStyle/>
          <a:p>
            <a:pPr>
              <a:defRPr/>
            </a:pPr>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pPr>
              <a:defRPr/>
            </a:pPr>
            <a:fld id="{1E9177DE-C258-4A92-9451-ECACAC32C5D5}" type="slidenum">
              <a:rPr lang="en-US" smtClean="0"/>
              <a:pPr>
                <a:defRPr/>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AA3CD31D-9973-4C17-ADFF-EC09EE768594}" type="datetimeFigureOut">
              <a:rPr lang="en-US" smtClean="0"/>
              <a:pPr>
                <a:defRPr/>
              </a:pPr>
              <a:t>8/28/2012</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a:xfrm>
            <a:off x="4343400" y="1036020"/>
            <a:ext cx="457200" cy="441325"/>
          </a:xfrm>
        </p:spPr>
        <p:txBody>
          <a:bodyPr/>
          <a:lstStyle/>
          <a:p>
            <a:pPr>
              <a:defRPr/>
            </a:pPr>
            <a:fld id="{BBE2CD09-7F67-442C-A6E2-CD46CD56136A}"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pPr>
              <a:defRPr/>
            </a:pPr>
            <a:fld id="{9B64FF0B-3C84-4C63-93FC-80CDA04A1624}" type="datetimeFigureOut">
              <a:rPr lang="en-US" smtClean="0"/>
              <a:pPr>
                <a:defRPr/>
              </a:pPr>
              <a:t>8/28/2012</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pPr>
              <a:defRPr/>
            </a:pPr>
            <a:fld id="{5D14945A-A874-4BA4-9077-6BBE52B833E7}"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pPr>
              <a:defRPr/>
            </a:pPr>
            <a:fld id="{C433293C-F242-4E6D-82BC-DBC4057E6A51}" type="slidenum">
              <a:rPr lang="en-US" smtClean="0"/>
              <a:pPr>
                <a:defRPr/>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pPr>
              <a:defRPr/>
            </a:pPr>
            <a:fld id="{749440B3-F1C6-419B-A1A0-9213CF170231}" type="datetimeFigureOut">
              <a:rPr lang="en-US" smtClean="0"/>
              <a:pPr>
                <a:defRPr/>
              </a:pPr>
              <a:t>8/28/2012</a:t>
            </a:fld>
            <a:endParaRPr lang="en-US"/>
          </a:p>
        </p:txBody>
      </p:sp>
      <p:sp>
        <p:nvSpPr>
          <p:cNvPr id="6" name="Footer Placeholder 5"/>
          <p:cNvSpPr>
            <a:spLocks noGrp="1"/>
          </p:cNvSpPr>
          <p:nvPr>
            <p:ph type="ftr" sz="quarter" idx="11"/>
          </p:nvPr>
        </p:nvSpPr>
        <p:spPr>
          <a:xfrm>
            <a:off x="301752" y="6410848"/>
            <a:ext cx="3383280" cy="365760"/>
          </a:xfrm>
        </p:spPr>
        <p:txBody>
          <a:body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pPr>
              <a:defRPr/>
            </a:pPr>
            <a:fld id="{7A57D86F-2E86-491F-88C0-DA979A0E30AB}" type="slidenum">
              <a:rPr lang="en-US" smtClean="0"/>
              <a:pPr>
                <a:defRPr/>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pPr>
              <a:defRPr/>
            </a:pPr>
            <a:fld id="{9E4CC52D-4BE2-4EDA-9E3D-D790C552E94A}" type="datetimeFigureOut">
              <a:rPr lang="en-US" smtClean="0"/>
              <a:pPr>
                <a:defRPr/>
              </a:pPr>
              <a:t>8/28/2012</a:t>
            </a:fld>
            <a:endParaRPr lang="en-US"/>
          </a:p>
        </p:txBody>
      </p:sp>
      <p:sp>
        <p:nvSpPr>
          <p:cNvPr id="6" name="Footer Placeholder 5"/>
          <p:cNvSpPr>
            <a:spLocks noGrp="1"/>
          </p:cNvSpPr>
          <p:nvPr>
            <p:ph type="ftr" sz="quarter" idx="11"/>
          </p:nvPr>
        </p:nvSpPr>
        <p:spPr>
          <a:xfrm>
            <a:off x="301752" y="6410848"/>
            <a:ext cx="3584448" cy="365760"/>
          </a:xfrm>
        </p:spPr>
        <p:txBody>
          <a:body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pPr>
              <a:defRPr/>
            </a:pPr>
            <a:fld id="{F578173F-40C7-4B67-8AB8-B18394E51F22}" type="datetimeFigureOut">
              <a:rPr lang="en-US" smtClean="0"/>
              <a:pPr>
                <a:defRPr/>
              </a:pPr>
              <a:t>8/28/2012</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pPr>
              <a:defRPr/>
            </a:pPr>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a:defRPr/>
            </a:pPr>
            <a:fld id="{71982D12-F804-492A-8788-4F22A673123D}" type="slidenum">
              <a:rPr lang="en-US" smtClean="0"/>
              <a:pPr>
                <a:defRPr/>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careers"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career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msubillings.edu/careers/info%20interview%20ques.ht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2" name="Subtitle 2"/>
          <p:cNvSpPr>
            <a:spLocks noGrp="1"/>
          </p:cNvSpPr>
          <p:nvPr>
            <p:ph type="subTitle" idx="1"/>
          </p:nvPr>
        </p:nvSpPr>
        <p:spPr>
          <a:xfrm>
            <a:off x="1066800" y="2667000"/>
            <a:ext cx="7239000" cy="2971800"/>
          </a:xfrm>
        </p:spPr>
        <p:txBody>
          <a:bodyPr>
            <a:normAutofit/>
          </a:bodyPr>
          <a:lstStyle/>
          <a:p>
            <a:pPr eaLnBrk="1" hangingPunct="1"/>
            <a:r>
              <a:rPr lang="en-US" sz="4100" dirty="0" smtClean="0">
                <a:solidFill>
                  <a:schemeClr val="tx1"/>
                </a:solidFill>
              </a:rPr>
              <a:t>Strategies to Use your </a:t>
            </a:r>
            <a:r>
              <a:rPr lang="en-US" sz="4100" dirty="0" smtClean="0">
                <a:solidFill>
                  <a:schemeClr val="tx1"/>
                </a:solidFill>
              </a:rPr>
              <a:t>major</a:t>
            </a:r>
            <a:r>
              <a:rPr lang="en-US" sz="2000" dirty="0" smtClean="0">
                <a:solidFill>
                  <a:schemeClr val="tx1"/>
                </a:solidFill>
              </a:rPr>
              <a:t/>
            </a:r>
            <a:br>
              <a:rPr lang="en-US" sz="2000" dirty="0" smtClean="0">
                <a:solidFill>
                  <a:schemeClr val="tx1"/>
                </a:solidFill>
              </a:rPr>
            </a:br>
            <a:r>
              <a:rPr lang="en-US" sz="2800" dirty="0" smtClean="0">
                <a:solidFill>
                  <a:schemeClr val="tx1"/>
                </a:solidFill>
              </a:rPr>
              <a:t/>
            </a:r>
            <a:br>
              <a:rPr lang="en-US" sz="2800" dirty="0" smtClean="0">
                <a:solidFill>
                  <a:schemeClr val="tx1"/>
                </a:solidFill>
              </a:rPr>
            </a:br>
            <a:r>
              <a:rPr lang="en-US" sz="2000" dirty="0" smtClean="0">
                <a:solidFill>
                  <a:schemeClr val="tx1"/>
                </a:solidFill>
                <a:hlinkClick r:id="rId3"/>
              </a:rPr>
              <a:t>www.msubillings.edu/careers</a:t>
            </a:r>
            <a:r>
              <a:rPr lang="en-US" sz="2000" dirty="0" smtClean="0">
                <a:solidFill>
                  <a:schemeClr val="tx1"/>
                </a:solidFill>
              </a:rPr>
              <a:t> </a:t>
            </a:r>
            <a:br>
              <a:rPr lang="en-US" sz="2000" dirty="0" smtClean="0">
                <a:solidFill>
                  <a:schemeClr val="tx1"/>
                </a:solidFill>
              </a:rPr>
            </a:br>
            <a:r>
              <a:rPr lang="en-US" sz="2000" dirty="0" smtClean="0">
                <a:solidFill>
                  <a:schemeClr val="tx1"/>
                </a:solidFill>
              </a:rPr>
              <a:t/>
            </a:r>
            <a:br>
              <a:rPr lang="en-US" sz="2000" dirty="0" smtClean="0">
                <a:solidFill>
                  <a:schemeClr val="tx1"/>
                </a:solidFill>
              </a:rPr>
            </a:br>
            <a:endParaRPr lang="en-US" sz="2000" dirty="0" smtClean="0">
              <a:solidFill>
                <a:schemeClr val="tx1"/>
              </a:solidFill>
            </a:endParaRPr>
          </a:p>
        </p:txBody>
      </p:sp>
      <p:sp>
        <p:nvSpPr>
          <p:cNvPr id="2051" name="Title 1"/>
          <p:cNvSpPr>
            <a:spLocks noGrp="1"/>
          </p:cNvSpPr>
          <p:nvPr>
            <p:ph type="ctrTitle"/>
          </p:nvPr>
        </p:nvSpPr>
        <p:spPr>
          <a:xfrm>
            <a:off x="457200" y="1066800"/>
            <a:ext cx="8001000" cy="1470025"/>
          </a:xfrm>
        </p:spPr>
        <p:txBody>
          <a:bodyPr>
            <a:normAutofit fontScale="90000"/>
          </a:bodyPr>
          <a:lstStyle/>
          <a:p>
            <a:pPr eaLnBrk="1" hangingPunct="1"/>
            <a:r>
              <a:rPr lang="en-US" sz="6600" dirty="0" smtClean="0"/>
              <a:t>Career Research . . .</a:t>
            </a:r>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9600" y="5257800"/>
            <a:ext cx="2209800" cy="111252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1600200"/>
            <a:ext cx="8229600" cy="2514600"/>
          </a:xfrm>
        </p:spPr>
        <p:txBody>
          <a:bodyPr/>
          <a:lstStyle/>
          <a:p>
            <a:pPr algn="l" eaLnBrk="1" hangingPunct="1"/>
            <a:r>
              <a:rPr lang="en-US" sz="2000" dirty="0" smtClean="0">
                <a:solidFill>
                  <a:schemeClr val="tx1"/>
                </a:solidFill>
              </a:rPr>
              <a:t>University Campus</a:t>
            </a:r>
            <a:r>
              <a:rPr lang="en-US" sz="2000" dirty="0" smtClean="0">
                <a:solidFill>
                  <a:schemeClr val="tx1"/>
                </a:solidFill>
              </a:rPr>
              <a:t>:  	LIB 100	 	        	657.2168</a:t>
            </a:r>
            <a:br>
              <a:rPr lang="en-US" sz="2000" dirty="0" smtClean="0">
                <a:solidFill>
                  <a:schemeClr val="tx1"/>
                </a:solidFill>
              </a:rPr>
            </a:br>
            <a:r>
              <a:rPr lang="en-US" sz="2000" dirty="0" smtClean="0">
                <a:solidFill>
                  <a:schemeClr val="tx1"/>
                </a:solidFill>
              </a:rPr>
              <a:t>City College:            Jacket </a:t>
            </a:r>
            <a:r>
              <a:rPr lang="en-US" sz="2000" dirty="0" smtClean="0">
                <a:solidFill>
                  <a:schemeClr val="tx1"/>
                </a:solidFill>
              </a:rPr>
              <a:t>Student Central 	247.3006</a:t>
            </a:r>
            <a:r>
              <a:rPr lang="en-US" sz="2000" dirty="0" smtClean="0"/>
              <a:t/>
            </a:r>
            <a:br>
              <a:rPr lang="en-US" sz="2000" dirty="0" smtClean="0"/>
            </a:br>
            <a:r>
              <a:rPr lang="en-US" sz="2000" dirty="0" smtClean="0"/>
              <a:t/>
            </a:r>
            <a:br>
              <a:rPr lang="en-US" sz="2000" dirty="0" smtClean="0"/>
            </a:br>
            <a:r>
              <a:rPr lang="en-US" sz="2000" dirty="0" smtClean="0">
                <a:hlinkClick r:id="rId2"/>
              </a:rPr>
              <a:t>www.msubillings.edu/careers</a:t>
            </a:r>
            <a:r>
              <a:rPr lang="en-US" sz="2000" dirty="0" smtClean="0"/>
              <a:t/>
            </a:r>
            <a:br>
              <a:rPr lang="en-US" sz="2000" dirty="0" smtClean="0"/>
            </a:br>
            <a:endParaRPr lang="en-US" sz="2000" dirty="0" smtClean="0"/>
          </a:p>
        </p:txBody>
      </p:sp>
      <p:sp>
        <p:nvSpPr>
          <p:cNvPr id="14341" name="Text Box 5"/>
          <p:cNvSpPr txBox="1">
            <a:spLocks noChangeArrowheads="1"/>
          </p:cNvSpPr>
          <p:nvPr/>
        </p:nvSpPr>
        <p:spPr bwMode="auto">
          <a:xfrm>
            <a:off x="304800" y="1676400"/>
            <a:ext cx="73152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400"/>
              <a:t>Career Services</a:t>
            </a:r>
            <a:r>
              <a:rPr lang="en-US" sz="3200"/>
              <a:t>	 </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5257800"/>
            <a:ext cx="2209800" cy="111252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228600"/>
            <a:ext cx="8229600" cy="1143000"/>
          </a:xfrm>
        </p:spPr>
        <p:txBody>
          <a:bodyPr/>
          <a:lstStyle/>
          <a:p>
            <a:pPr eaLnBrk="1" hangingPunct="1"/>
            <a:r>
              <a:rPr lang="en-US" sz="4000" smtClean="0"/>
              <a:t>Myths &amp; FAQ’s</a:t>
            </a:r>
          </a:p>
        </p:txBody>
      </p:sp>
      <p:sp>
        <p:nvSpPr>
          <p:cNvPr id="3075" name="Content Placeholder 2"/>
          <p:cNvSpPr>
            <a:spLocks noGrp="1"/>
          </p:cNvSpPr>
          <p:nvPr>
            <p:ph sz="quarter" idx="1"/>
          </p:nvPr>
        </p:nvSpPr>
        <p:spPr>
          <a:xfrm>
            <a:off x="495300" y="1447800"/>
            <a:ext cx="8229600" cy="4572000"/>
          </a:xfrm>
        </p:spPr>
        <p:txBody>
          <a:bodyPr>
            <a:normAutofit fontScale="92500" lnSpcReduction="10000"/>
          </a:bodyPr>
          <a:lstStyle/>
          <a:p>
            <a:pPr eaLnBrk="1" hangingPunct="1"/>
            <a:endParaRPr lang="en-US" sz="1500" dirty="0" smtClean="0"/>
          </a:p>
          <a:p>
            <a:pPr eaLnBrk="1" hangingPunct="1"/>
            <a:r>
              <a:rPr lang="en-US" sz="1600" dirty="0" smtClean="0"/>
              <a:t>I don’t need to </a:t>
            </a:r>
            <a:r>
              <a:rPr lang="en-US" sz="1600" dirty="0" smtClean="0"/>
              <a:t>research careers. </a:t>
            </a:r>
            <a:r>
              <a:rPr lang="en-US" sz="1600" dirty="0" smtClean="0"/>
              <a:t>I’ve already picked a major!</a:t>
            </a:r>
          </a:p>
          <a:p>
            <a:pPr eaLnBrk="1" hangingPunct="1"/>
            <a:r>
              <a:rPr lang="en-US" sz="1600" dirty="0" smtClean="0"/>
              <a:t>What’s the next step?</a:t>
            </a:r>
          </a:p>
          <a:p>
            <a:pPr eaLnBrk="1" hangingPunct="1"/>
            <a:r>
              <a:rPr lang="en-US" sz="1600" dirty="0" smtClean="0"/>
              <a:t>What is this job/career REALLY like?</a:t>
            </a:r>
          </a:p>
          <a:p>
            <a:pPr eaLnBrk="1" hangingPunct="1"/>
            <a:r>
              <a:rPr lang="en-US" sz="1600" dirty="0" smtClean="0"/>
              <a:t>How can I find my first REAL job?</a:t>
            </a:r>
            <a:br>
              <a:rPr lang="en-US" sz="1600" dirty="0" smtClean="0"/>
            </a:br>
            <a:r>
              <a:rPr lang="en-US" sz="1600" dirty="0" smtClean="0"/>
              <a:t/>
            </a:r>
            <a:br>
              <a:rPr lang="en-US" sz="1600" dirty="0" smtClean="0"/>
            </a:br>
            <a:endParaRPr lang="en-US" sz="1600" dirty="0" smtClean="0"/>
          </a:p>
          <a:p>
            <a:pPr algn="ctr" eaLnBrk="1" hangingPunct="1">
              <a:buFont typeface="Arial" charset="0"/>
              <a:buNone/>
            </a:pPr>
            <a:r>
              <a:rPr lang="en-US" sz="1600" b="1" i="1" dirty="0" smtClean="0"/>
              <a:t>Factors to Consider</a:t>
            </a:r>
            <a:br>
              <a:rPr lang="en-US" sz="1600" b="1" i="1" dirty="0" smtClean="0"/>
            </a:br>
            <a:endParaRPr lang="en-US" sz="1600" b="1" i="1" dirty="0" smtClean="0"/>
          </a:p>
          <a:p>
            <a:pPr eaLnBrk="1" hangingPunct="1"/>
            <a:r>
              <a:rPr lang="en-US" sz="1600" dirty="0" smtClean="0"/>
              <a:t>Physical factors:  flexible hours, variety, indoor/outdoor, travel, urban/rural setting|</a:t>
            </a:r>
            <a:br>
              <a:rPr lang="en-US" sz="1600" dirty="0" smtClean="0"/>
            </a:br>
            <a:r>
              <a:rPr lang="en-US" sz="1600" dirty="0" smtClean="0"/>
              <a:t> </a:t>
            </a:r>
          </a:p>
          <a:p>
            <a:pPr eaLnBrk="1" hangingPunct="1"/>
            <a:r>
              <a:rPr lang="en-US" sz="1600" dirty="0" smtClean="0"/>
              <a:t>Mental factors: enterprise, independence, prospects, problem solving, responsibility for others, supervising, teaching, working with public</a:t>
            </a:r>
            <a:br>
              <a:rPr lang="en-US" sz="1600" dirty="0" smtClean="0"/>
            </a:br>
            <a:endParaRPr lang="en-US" sz="1600" dirty="0" smtClean="0"/>
          </a:p>
          <a:p>
            <a:pPr eaLnBrk="1" hangingPunct="1"/>
            <a:r>
              <a:rPr lang="en-US" sz="1600" dirty="0" smtClean="0"/>
              <a:t>Wages, family issues &amp; lifestyle</a:t>
            </a:r>
          </a:p>
          <a:p>
            <a:pPr marL="0" indent="0" eaLnBrk="1" hangingPunct="1">
              <a:buNone/>
            </a:pPr>
            <a:endParaRPr lang="en-US" sz="1600" dirty="0" smtClean="0"/>
          </a:p>
          <a:p>
            <a:r>
              <a:rPr lang="en-US" sz="1600" dirty="0"/>
              <a:t>Will you be given the chance to start up new projects, activities or ideas?	</a:t>
            </a:r>
          </a:p>
          <a:p>
            <a:pPr eaLnBrk="1" hangingPunct="1"/>
            <a:endParaRPr lang="en-US" sz="1500" dirty="0" smtClean="0"/>
          </a:p>
          <a:p>
            <a:pPr eaLnBrk="1" hangingPunct="1"/>
            <a:endParaRPr lang="en-US" sz="4000" dirty="0" smtClean="0"/>
          </a:p>
        </p:txBody>
      </p:sp>
      <p:sp>
        <p:nvSpPr>
          <p:cNvPr id="3080" name="Text Box 8"/>
          <p:cNvSpPr txBox="1">
            <a:spLocks noChangeArrowheads="1"/>
          </p:cNvSpPr>
          <p:nvPr/>
        </p:nvSpPr>
        <p:spPr bwMode="auto">
          <a:xfrm>
            <a:off x="762000" y="3886200"/>
            <a:ext cx="7696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sz="4000" smtClean="0"/>
              <a:t>Enterprising</a:t>
            </a:r>
          </a:p>
        </p:txBody>
      </p:sp>
      <p:sp>
        <p:nvSpPr>
          <p:cNvPr id="5123" name="Content Placeholder 2"/>
          <p:cNvSpPr>
            <a:spLocks noGrp="1"/>
          </p:cNvSpPr>
          <p:nvPr>
            <p:ph sz="quarter" idx="1"/>
          </p:nvPr>
        </p:nvSpPr>
        <p:spPr>
          <a:xfrm>
            <a:off x="457200" y="1295400"/>
            <a:ext cx="8229600" cy="4830763"/>
          </a:xfrm>
        </p:spPr>
        <p:txBody>
          <a:bodyPr/>
          <a:lstStyle/>
          <a:p>
            <a:pPr marL="0" indent="0" eaLnBrk="1" hangingPunct="1">
              <a:buNone/>
            </a:pPr>
            <a:endParaRPr lang="en-US" sz="2000" dirty="0" smtClean="0"/>
          </a:p>
          <a:p>
            <a:pPr marL="0" indent="0" eaLnBrk="1" hangingPunct="1">
              <a:buNone/>
            </a:pPr>
            <a:endParaRPr lang="en-US" sz="2000" dirty="0"/>
          </a:p>
          <a:p>
            <a:pPr marL="0" indent="0" eaLnBrk="1" hangingPunct="1">
              <a:buNone/>
            </a:pPr>
            <a:r>
              <a:rPr lang="en-US" sz="2000" dirty="0" smtClean="0"/>
              <a:t>Will this job require/allow:  </a:t>
            </a:r>
          </a:p>
        </p:txBody>
      </p:sp>
      <p:sp>
        <p:nvSpPr>
          <p:cNvPr id="6" name="Title 1"/>
          <p:cNvSpPr txBox="1">
            <a:spLocks/>
          </p:cNvSpPr>
          <p:nvPr/>
        </p:nvSpPr>
        <p:spPr bwMode="auto">
          <a:xfrm>
            <a:off x="609600" y="1447800"/>
            <a:ext cx="8229600" cy="838200"/>
          </a:xfrm>
          <a:prstGeom prst="rect">
            <a:avLst/>
          </a:prstGeom>
          <a:noFill/>
          <a:ln w="9525">
            <a:noFill/>
            <a:miter lim="800000"/>
            <a:headEnd/>
            <a:tailEnd/>
          </a:ln>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2000" b="1" i="1" dirty="0">
                <a:latin typeface="+mj-lt"/>
              </a:rPr>
              <a:t>Flexible Hours</a:t>
            </a:r>
          </a:p>
        </p:txBody>
      </p:sp>
      <p:sp>
        <p:nvSpPr>
          <p:cNvPr id="7" name="Content Placeholder 2"/>
          <p:cNvSpPr txBox="1">
            <a:spLocks/>
          </p:cNvSpPr>
          <p:nvPr/>
        </p:nvSpPr>
        <p:spPr bwMode="auto">
          <a:xfrm>
            <a:off x="609600" y="2438400"/>
            <a:ext cx="8229600" cy="1447800"/>
          </a:xfrm>
          <a:prstGeom prst="rect">
            <a:avLst/>
          </a:prstGeom>
          <a:noFill/>
          <a:ln w="9525">
            <a:noFill/>
            <a:miter lim="800000"/>
            <a:headEnd/>
            <a:tailEnd/>
          </a:ln>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buFont typeface="Arial" charset="0"/>
              <a:buChar char="•"/>
            </a:pPr>
            <a:r>
              <a:rPr lang="en-US" sz="1500" dirty="0">
                <a:latin typeface="Verdana" pitchFamily="34" charset="0"/>
              </a:rPr>
              <a:t>Set schedule?</a:t>
            </a:r>
          </a:p>
          <a:p>
            <a:pPr eaLnBrk="1" hangingPunct="1">
              <a:buFont typeface="Arial" charset="0"/>
              <a:buChar char="•"/>
            </a:pPr>
            <a:r>
              <a:rPr lang="en-US" sz="1500" dirty="0">
                <a:latin typeface="Verdana" pitchFamily="34" charset="0"/>
              </a:rPr>
              <a:t>Create your own schedule?</a:t>
            </a:r>
          </a:p>
          <a:p>
            <a:pPr eaLnBrk="1" hangingPunct="1">
              <a:buFont typeface="Arial" charset="0"/>
              <a:buChar char="•"/>
            </a:pPr>
            <a:r>
              <a:rPr lang="en-US" sz="1500" dirty="0">
                <a:latin typeface="Verdana" pitchFamily="34" charset="0"/>
              </a:rPr>
              <a:t>Shift work?</a:t>
            </a:r>
          </a:p>
          <a:p>
            <a:pPr eaLnBrk="1" hangingPunct="1">
              <a:buFont typeface="Arial" charset="0"/>
              <a:buChar char="•"/>
            </a:pPr>
            <a:r>
              <a:rPr lang="en-US" sz="1500" dirty="0">
                <a:latin typeface="Verdana" pitchFamily="34" charset="0"/>
              </a:rPr>
              <a:t>Change schedules as needed?</a:t>
            </a:r>
          </a:p>
          <a:p>
            <a:pPr eaLnBrk="1" hangingPunct="1">
              <a:buFont typeface="Arial" charset="0"/>
              <a:buChar char="•"/>
            </a:pPr>
            <a:r>
              <a:rPr lang="en-US" sz="1500" dirty="0" smtClean="0">
                <a:latin typeface="Verdana" pitchFamily="34" charset="0"/>
              </a:rPr>
              <a:t>Swap shifts with co-workers?</a:t>
            </a:r>
            <a:endParaRPr lang="en-US" sz="1500" dirty="0">
              <a:latin typeface="Verdana"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sz="4000" smtClean="0"/>
              <a:t>Independence</a:t>
            </a:r>
          </a:p>
        </p:txBody>
      </p:sp>
      <p:sp>
        <p:nvSpPr>
          <p:cNvPr id="6147" name="Content Placeholder 2"/>
          <p:cNvSpPr>
            <a:spLocks noGrp="1"/>
          </p:cNvSpPr>
          <p:nvPr>
            <p:ph sz="quarter" idx="1"/>
          </p:nvPr>
        </p:nvSpPr>
        <p:spPr>
          <a:xfrm>
            <a:off x="457200" y="1295400"/>
            <a:ext cx="8229600" cy="4830763"/>
          </a:xfrm>
        </p:spPr>
        <p:txBody>
          <a:bodyPr/>
          <a:lstStyle/>
          <a:p>
            <a:pPr eaLnBrk="1" hangingPunct="1"/>
            <a:endParaRPr lang="en-US" sz="2000" dirty="0" smtClean="0"/>
          </a:p>
          <a:p>
            <a:pPr eaLnBrk="1" hangingPunct="1"/>
            <a:r>
              <a:rPr lang="en-US" sz="1500" dirty="0" smtClean="0">
                <a:latin typeface="Verdana" pitchFamily="34" charset="0"/>
              </a:rPr>
              <a:t>Allowed to do tasks in your own way with little direction? </a:t>
            </a:r>
          </a:p>
          <a:p>
            <a:pPr eaLnBrk="1" hangingPunct="1"/>
            <a:r>
              <a:rPr lang="en-US" sz="1500" dirty="0" smtClean="0">
                <a:latin typeface="Verdana" pitchFamily="34" charset="0"/>
              </a:rPr>
              <a:t>Will a supervisor provide general direction or control every aspect of a process?</a:t>
            </a:r>
          </a:p>
        </p:txBody>
      </p:sp>
      <p:sp>
        <p:nvSpPr>
          <p:cNvPr id="5" name="Title 1"/>
          <p:cNvSpPr txBox="1">
            <a:spLocks/>
          </p:cNvSpPr>
          <p:nvPr/>
        </p:nvSpPr>
        <p:spPr bwMode="auto">
          <a:xfrm>
            <a:off x="571500" y="2705100"/>
            <a:ext cx="8153400" cy="1143000"/>
          </a:xfrm>
          <a:prstGeom prst="rect">
            <a:avLst/>
          </a:prstGeom>
          <a:noFill/>
          <a:ln w="9525">
            <a:noFill/>
            <a:miter lim="800000"/>
            <a:headEnd/>
            <a:tailEnd/>
          </a:ln>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2000" i="1" dirty="0">
                <a:latin typeface="+mj-lt"/>
              </a:rPr>
              <a:t>Indoors or Outdoors</a:t>
            </a:r>
          </a:p>
        </p:txBody>
      </p:sp>
      <p:sp>
        <p:nvSpPr>
          <p:cNvPr id="6" name="Content Placeholder 2"/>
          <p:cNvSpPr txBox="1">
            <a:spLocks/>
          </p:cNvSpPr>
          <p:nvPr/>
        </p:nvSpPr>
        <p:spPr bwMode="auto">
          <a:xfrm>
            <a:off x="571500" y="3581400"/>
            <a:ext cx="8229600" cy="1600200"/>
          </a:xfrm>
          <a:prstGeom prst="rect">
            <a:avLst/>
          </a:prstGeom>
          <a:noFill/>
          <a:ln w="9525">
            <a:noFill/>
            <a:miter lim="800000"/>
            <a:headEnd/>
            <a:tailEnd/>
          </a:ln>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Font typeface="Arial" charset="0"/>
              <a:buChar char="•"/>
            </a:pPr>
            <a:endParaRPr lang="en-US" sz="1500" dirty="0">
              <a:latin typeface="Verdana" pitchFamily="34" charset="0"/>
            </a:endParaRPr>
          </a:p>
          <a:p>
            <a:pPr eaLnBrk="1" hangingPunct="1">
              <a:spcBef>
                <a:spcPct val="20000"/>
              </a:spcBef>
              <a:buFont typeface="Arial" charset="0"/>
              <a:buChar char="•"/>
            </a:pPr>
            <a:r>
              <a:rPr lang="en-US" sz="1500" dirty="0">
                <a:latin typeface="Verdana" pitchFamily="34" charset="0"/>
              </a:rPr>
              <a:t>Where is most of the workday spent?</a:t>
            </a:r>
          </a:p>
          <a:p>
            <a:pPr eaLnBrk="1" hangingPunct="1">
              <a:spcBef>
                <a:spcPct val="20000"/>
              </a:spcBef>
              <a:buFont typeface="Arial" charset="0"/>
              <a:buChar char="•"/>
            </a:pPr>
            <a:r>
              <a:rPr lang="en-US" sz="1500" dirty="0">
                <a:latin typeface="Verdana" pitchFamily="34" charset="0"/>
              </a:rPr>
              <a:t>Does it change on a seasonal basis?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sz="4000" smtClean="0"/>
              <a:t>Job Prospects</a:t>
            </a:r>
          </a:p>
        </p:txBody>
      </p:sp>
      <p:sp>
        <p:nvSpPr>
          <p:cNvPr id="7171" name="Content Placeholder 2"/>
          <p:cNvSpPr>
            <a:spLocks noGrp="1"/>
          </p:cNvSpPr>
          <p:nvPr>
            <p:ph sz="quarter" idx="1"/>
          </p:nvPr>
        </p:nvSpPr>
        <p:spPr/>
        <p:txBody>
          <a:bodyPr>
            <a:normAutofit/>
          </a:bodyPr>
          <a:lstStyle/>
          <a:p>
            <a:pPr eaLnBrk="1" hangingPunct="1"/>
            <a:r>
              <a:rPr lang="en-US" sz="1500" dirty="0" smtClean="0">
                <a:latin typeface="Verdana" pitchFamily="34" charset="0"/>
              </a:rPr>
              <a:t>Number of job openings?</a:t>
            </a:r>
          </a:p>
          <a:p>
            <a:pPr eaLnBrk="1" hangingPunct="1"/>
            <a:r>
              <a:rPr lang="en-US" sz="1500" dirty="0" smtClean="0">
                <a:latin typeface="Verdana" pitchFamily="34" charset="0"/>
              </a:rPr>
              <a:t>Opportunity for advancement?</a:t>
            </a:r>
          </a:p>
        </p:txBody>
      </p:sp>
      <p:sp>
        <p:nvSpPr>
          <p:cNvPr id="5" name="Title 1"/>
          <p:cNvSpPr txBox="1">
            <a:spLocks/>
          </p:cNvSpPr>
          <p:nvPr/>
        </p:nvSpPr>
        <p:spPr bwMode="auto">
          <a:xfrm>
            <a:off x="609600" y="2171700"/>
            <a:ext cx="8229600" cy="1143000"/>
          </a:xfrm>
          <a:prstGeom prst="rect">
            <a:avLst/>
          </a:prstGeom>
          <a:noFill/>
          <a:ln w="9525">
            <a:noFill/>
            <a:miter lim="800000"/>
            <a:headEnd/>
            <a:tailEnd/>
          </a:ln>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2000" i="1" dirty="0">
                <a:latin typeface="+mj-lt"/>
              </a:rPr>
              <a:t>Solving Problems</a:t>
            </a:r>
          </a:p>
        </p:txBody>
      </p:sp>
      <p:sp>
        <p:nvSpPr>
          <p:cNvPr id="6" name="Content Placeholder 2"/>
          <p:cNvSpPr txBox="1">
            <a:spLocks/>
          </p:cNvSpPr>
          <p:nvPr/>
        </p:nvSpPr>
        <p:spPr bwMode="auto">
          <a:xfrm>
            <a:off x="381000" y="2971800"/>
            <a:ext cx="8229600" cy="2819400"/>
          </a:xfrm>
          <a:prstGeom prst="rect">
            <a:avLst/>
          </a:prstGeom>
          <a:noFill/>
          <a:ln w="9525">
            <a:noFill/>
            <a:miter lim="800000"/>
            <a:headEnd/>
            <a:tailEnd/>
          </a:ln>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Font typeface="Arial" charset="0"/>
              <a:buChar char="•"/>
            </a:pPr>
            <a:endParaRPr lang="en-US" sz="2000" dirty="0">
              <a:latin typeface="Calibri" pitchFamily="34" charset="0"/>
            </a:endParaRPr>
          </a:p>
          <a:p>
            <a:pPr eaLnBrk="1" hangingPunct="1">
              <a:spcBef>
                <a:spcPct val="20000"/>
              </a:spcBef>
              <a:buFont typeface="Arial" charset="0"/>
              <a:buChar char="•"/>
            </a:pPr>
            <a:r>
              <a:rPr lang="en-US" sz="1500" dirty="0">
                <a:latin typeface="Verdana" pitchFamily="34" charset="0"/>
              </a:rPr>
              <a:t>Identify problems?</a:t>
            </a:r>
          </a:p>
          <a:p>
            <a:pPr eaLnBrk="1" hangingPunct="1">
              <a:spcBef>
                <a:spcPct val="20000"/>
              </a:spcBef>
              <a:buFont typeface="Arial" charset="0"/>
              <a:buChar char="•"/>
            </a:pPr>
            <a:r>
              <a:rPr lang="en-US" sz="1500" dirty="0">
                <a:latin typeface="Verdana" pitchFamily="34" charset="0"/>
              </a:rPr>
              <a:t>Review related information?</a:t>
            </a:r>
          </a:p>
          <a:p>
            <a:pPr eaLnBrk="1" hangingPunct="1">
              <a:spcBef>
                <a:spcPct val="20000"/>
              </a:spcBef>
              <a:buFont typeface="Arial" charset="0"/>
              <a:buChar char="•"/>
            </a:pPr>
            <a:r>
              <a:rPr lang="en-US" sz="1500" dirty="0">
                <a:latin typeface="Verdana" pitchFamily="34" charset="0"/>
              </a:rPr>
              <a:t>Develop and apply solutions?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sz="4000" smtClean="0"/>
              <a:t>Responsibility</a:t>
            </a:r>
          </a:p>
        </p:txBody>
      </p:sp>
      <p:sp>
        <p:nvSpPr>
          <p:cNvPr id="8195" name="Content Placeholder 2"/>
          <p:cNvSpPr>
            <a:spLocks noGrp="1"/>
          </p:cNvSpPr>
          <p:nvPr>
            <p:ph sz="quarter" idx="1"/>
          </p:nvPr>
        </p:nvSpPr>
        <p:spPr>
          <a:xfrm>
            <a:off x="457200" y="1295400"/>
            <a:ext cx="8229600" cy="4830763"/>
          </a:xfrm>
        </p:spPr>
        <p:txBody>
          <a:bodyPr/>
          <a:lstStyle/>
          <a:p>
            <a:pPr eaLnBrk="1" hangingPunct="1"/>
            <a:endParaRPr lang="en-US" sz="2000" dirty="0" smtClean="0"/>
          </a:p>
          <a:p>
            <a:pPr eaLnBrk="1" hangingPunct="1"/>
            <a:r>
              <a:rPr lang="en-US" sz="1500" dirty="0" smtClean="0">
                <a:latin typeface="Verdana" pitchFamily="34" charset="0"/>
              </a:rPr>
              <a:t>Responsible for products or services created by others or only by self?</a:t>
            </a:r>
          </a:p>
          <a:p>
            <a:pPr eaLnBrk="1" hangingPunct="1"/>
            <a:r>
              <a:rPr lang="en-US" sz="1500" dirty="0" smtClean="0">
                <a:latin typeface="Verdana" pitchFamily="34" charset="0"/>
              </a:rPr>
              <a:t>Take care of others in need of protection?</a:t>
            </a:r>
          </a:p>
        </p:txBody>
      </p:sp>
      <p:sp>
        <p:nvSpPr>
          <p:cNvPr id="5" name="Title 1"/>
          <p:cNvSpPr txBox="1">
            <a:spLocks/>
          </p:cNvSpPr>
          <p:nvPr/>
        </p:nvSpPr>
        <p:spPr bwMode="auto">
          <a:xfrm>
            <a:off x="584200" y="2400300"/>
            <a:ext cx="8229600" cy="1143000"/>
          </a:xfrm>
          <a:prstGeom prst="rect">
            <a:avLst/>
          </a:prstGeom>
          <a:noFill/>
          <a:ln w="9525">
            <a:noFill/>
            <a:miter lim="800000"/>
            <a:headEnd/>
            <a:tailEnd/>
          </a:ln>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2000" i="1" dirty="0">
                <a:latin typeface="+mj-lt"/>
              </a:rPr>
              <a:t>Supervision</a:t>
            </a:r>
          </a:p>
        </p:txBody>
      </p:sp>
      <p:sp>
        <p:nvSpPr>
          <p:cNvPr id="6" name="Content Placeholder 2"/>
          <p:cNvSpPr txBox="1">
            <a:spLocks/>
          </p:cNvSpPr>
          <p:nvPr/>
        </p:nvSpPr>
        <p:spPr bwMode="auto">
          <a:xfrm>
            <a:off x="609600" y="3200400"/>
            <a:ext cx="8229600" cy="2362200"/>
          </a:xfrm>
          <a:prstGeom prst="rect">
            <a:avLst/>
          </a:prstGeom>
          <a:noFill/>
          <a:ln w="9525">
            <a:noFill/>
            <a:miter lim="800000"/>
            <a:headEnd/>
            <a:tailEnd/>
          </a:ln>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285750" indent="-285750" eaLnBrk="1" hangingPunct="1">
              <a:spcBef>
                <a:spcPct val="20000"/>
              </a:spcBef>
              <a:buClr>
                <a:schemeClr val="accent1"/>
              </a:buClr>
              <a:buFont typeface="Arial" pitchFamily="34" charset="0"/>
              <a:buChar char="•"/>
            </a:pPr>
            <a:r>
              <a:rPr lang="en-US" sz="1500" dirty="0" smtClean="0">
                <a:latin typeface="Verdana" pitchFamily="34" charset="0"/>
              </a:rPr>
              <a:t>Guiding</a:t>
            </a:r>
            <a:r>
              <a:rPr lang="en-US" sz="1500" dirty="0">
                <a:latin typeface="Verdana" pitchFamily="34" charset="0"/>
              </a:rPr>
              <a:t>?	</a:t>
            </a:r>
            <a:endParaRPr lang="en-US" sz="1500" dirty="0" smtClean="0">
              <a:latin typeface="Verdana" pitchFamily="34" charset="0"/>
            </a:endParaRPr>
          </a:p>
          <a:p>
            <a:pPr marL="285750" indent="-285750" eaLnBrk="1" hangingPunct="1">
              <a:spcBef>
                <a:spcPct val="20000"/>
              </a:spcBef>
              <a:buClr>
                <a:schemeClr val="accent1"/>
              </a:buClr>
              <a:buFont typeface="Arial" pitchFamily="34" charset="0"/>
              <a:buChar char="•"/>
            </a:pPr>
            <a:r>
              <a:rPr lang="en-US" sz="1500" dirty="0" smtClean="0">
                <a:latin typeface="Verdana" pitchFamily="34" charset="0"/>
              </a:rPr>
              <a:t>Directing</a:t>
            </a:r>
            <a:r>
              <a:rPr lang="en-US" sz="1500" dirty="0">
                <a:latin typeface="Verdana" pitchFamily="34" charset="0"/>
              </a:rPr>
              <a:t>?</a:t>
            </a:r>
          </a:p>
          <a:p>
            <a:pPr marL="285750" indent="-285750" eaLnBrk="1" hangingPunct="1">
              <a:spcBef>
                <a:spcPct val="20000"/>
              </a:spcBef>
              <a:buClr>
                <a:schemeClr val="accent1"/>
              </a:buClr>
              <a:buFont typeface="Arial" pitchFamily="34" charset="0"/>
              <a:buChar char="•"/>
            </a:pPr>
            <a:r>
              <a:rPr lang="en-US" sz="1500" dirty="0">
                <a:latin typeface="Verdana" pitchFamily="34" charset="0"/>
              </a:rPr>
              <a:t>Encouraging?  </a:t>
            </a:r>
            <a:r>
              <a:rPr lang="en-US" sz="1500" dirty="0" smtClean="0">
                <a:latin typeface="Verdana" pitchFamily="34" charset="0"/>
              </a:rPr>
              <a:t>	</a:t>
            </a:r>
          </a:p>
          <a:p>
            <a:pPr marL="285750" indent="-285750" eaLnBrk="1" hangingPunct="1">
              <a:spcBef>
                <a:spcPct val="20000"/>
              </a:spcBef>
              <a:buClr>
                <a:schemeClr val="accent1"/>
              </a:buClr>
              <a:buFont typeface="Arial" pitchFamily="34" charset="0"/>
              <a:buChar char="•"/>
            </a:pPr>
            <a:r>
              <a:rPr lang="en-US" sz="1500" dirty="0" smtClean="0">
                <a:latin typeface="Verdana" pitchFamily="34" charset="0"/>
              </a:rPr>
              <a:t>Evaluating </a:t>
            </a:r>
            <a:r>
              <a:rPr lang="en-US" sz="1500" dirty="0">
                <a:latin typeface="Verdana" pitchFamily="34" charset="0"/>
              </a:rPr>
              <a:t>others’ work?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sz="4000" smtClean="0"/>
              <a:t>Teach</a:t>
            </a:r>
          </a:p>
        </p:txBody>
      </p:sp>
      <p:sp>
        <p:nvSpPr>
          <p:cNvPr id="9219" name="Content Placeholder 2"/>
          <p:cNvSpPr>
            <a:spLocks noGrp="1"/>
          </p:cNvSpPr>
          <p:nvPr>
            <p:ph sz="quarter" idx="1"/>
          </p:nvPr>
        </p:nvSpPr>
        <p:spPr/>
        <p:txBody>
          <a:bodyPr>
            <a:normAutofit/>
          </a:bodyPr>
          <a:lstStyle/>
          <a:p>
            <a:pPr eaLnBrk="1" hangingPunct="1"/>
            <a:r>
              <a:rPr lang="en-US" sz="1500" dirty="0" smtClean="0">
                <a:latin typeface="Verdana" pitchFamily="34" charset="0"/>
              </a:rPr>
              <a:t>Instruct others on new subjects or on how to do things?  </a:t>
            </a:r>
          </a:p>
        </p:txBody>
      </p:sp>
      <p:sp>
        <p:nvSpPr>
          <p:cNvPr id="5" name="Title 1"/>
          <p:cNvSpPr txBox="1">
            <a:spLocks/>
          </p:cNvSpPr>
          <p:nvPr/>
        </p:nvSpPr>
        <p:spPr bwMode="auto">
          <a:xfrm>
            <a:off x="609600" y="2819400"/>
            <a:ext cx="8229600" cy="1143000"/>
          </a:xfrm>
          <a:prstGeom prst="rect">
            <a:avLst/>
          </a:prstGeom>
          <a:noFill/>
          <a:ln w="9525">
            <a:noFill/>
            <a:miter lim="800000"/>
            <a:headEnd/>
            <a:tailEnd/>
          </a:ln>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2000" i="1" dirty="0">
                <a:latin typeface="+mj-lt"/>
              </a:rPr>
              <a:t>Travel</a:t>
            </a:r>
          </a:p>
        </p:txBody>
      </p:sp>
      <p:sp>
        <p:nvSpPr>
          <p:cNvPr id="6" name="Content Placeholder 2"/>
          <p:cNvSpPr txBox="1">
            <a:spLocks/>
          </p:cNvSpPr>
          <p:nvPr/>
        </p:nvSpPr>
        <p:spPr bwMode="auto">
          <a:xfrm>
            <a:off x="609600" y="3657600"/>
            <a:ext cx="8229600" cy="1524000"/>
          </a:xfrm>
          <a:prstGeom prst="rect">
            <a:avLst/>
          </a:prstGeom>
          <a:noFill/>
          <a:ln w="9525">
            <a:noFill/>
            <a:miter lim="800000"/>
            <a:headEnd/>
            <a:tailEnd/>
          </a:ln>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Font typeface="Arial" charset="0"/>
              <a:buChar char="•"/>
            </a:pPr>
            <a:endParaRPr lang="en-US" sz="2000" dirty="0">
              <a:latin typeface="Calibri" pitchFamily="34" charset="0"/>
            </a:endParaRPr>
          </a:p>
          <a:p>
            <a:pPr eaLnBrk="1" hangingPunct="1">
              <a:spcBef>
                <a:spcPct val="20000"/>
              </a:spcBef>
              <a:buClr>
                <a:schemeClr val="accent1"/>
              </a:buClr>
              <a:buFont typeface="Arial" charset="0"/>
              <a:buChar char="•"/>
            </a:pPr>
            <a:r>
              <a:rPr lang="en-US" sz="1500" dirty="0">
                <a:latin typeface="Verdana" pitchFamily="34" charset="0"/>
              </a:rPr>
              <a:t>Make frequent, infrequent, day trips?  </a:t>
            </a:r>
          </a:p>
          <a:p>
            <a:pPr eaLnBrk="1" hangingPunct="1">
              <a:spcBef>
                <a:spcPct val="20000"/>
              </a:spcBef>
              <a:buClr>
                <a:schemeClr val="accent1"/>
              </a:buClr>
              <a:buFont typeface="Arial" charset="0"/>
              <a:buChar char="•"/>
            </a:pPr>
            <a:r>
              <a:rPr lang="en-US" sz="1500" dirty="0">
                <a:latin typeface="Verdana" pitchFamily="34" charset="0"/>
              </a:rPr>
              <a:t>What % of time traveling?</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533400" y="1752600"/>
            <a:ext cx="8229600" cy="1143000"/>
          </a:xfrm>
        </p:spPr>
        <p:txBody>
          <a:bodyPr>
            <a:normAutofit fontScale="90000"/>
          </a:bodyPr>
          <a:lstStyle/>
          <a:p>
            <a:pPr eaLnBrk="1" hangingPunct="1"/>
            <a:r>
              <a:rPr lang="en-US" sz="4000" smtClean="0"/>
              <a:t>More Factors to Consider</a:t>
            </a:r>
            <a:br>
              <a:rPr lang="en-US" sz="4000" smtClean="0"/>
            </a:br>
            <a:r>
              <a:rPr lang="en-US" sz="4000" smtClean="0"/>
              <a:t/>
            </a:r>
            <a:br>
              <a:rPr lang="en-US" sz="4000" smtClean="0"/>
            </a:br>
            <a:r>
              <a:rPr lang="en-US" sz="4000" smtClean="0"/>
              <a:t>Variety of Tasks?  </a:t>
            </a:r>
            <a:br>
              <a:rPr lang="en-US" sz="4000" smtClean="0"/>
            </a:br>
            <a:r>
              <a:rPr lang="en-US" sz="4000" smtClean="0"/>
              <a:t/>
            </a:r>
            <a:br>
              <a:rPr lang="en-US" sz="4000" smtClean="0"/>
            </a:br>
            <a:r>
              <a:rPr lang="en-US" sz="4000" smtClean="0"/>
              <a:t/>
            </a:r>
            <a:br>
              <a:rPr lang="en-US" sz="4000" smtClean="0"/>
            </a:br>
            <a:endParaRPr lang="en-US" sz="4000" smtClean="0"/>
          </a:p>
        </p:txBody>
      </p:sp>
      <p:sp>
        <p:nvSpPr>
          <p:cNvPr id="5" name="Title 1"/>
          <p:cNvSpPr txBox="1">
            <a:spLocks/>
          </p:cNvSpPr>
          <p:nvPr/>
        </p:nvSpPr>
        <p:spPr bwMode="auto">
          <a:xfrm>
            <a:off x="457200" y="4191000"/>
            <a:ext cx="8229600" cy="1143000"/>
          </a:xfrm>
          <a:prstGeom prst="rect">
            <a:avLst/>
          </a:prstGeom>
          <a:noFill/>
          <a:ln w="9525">
            <a:noFill/>
            <a:miter lim="800000"/>
            <a:headEnd/>
            <a:tailEnd/>
          </a:ln>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en-US" sz="4000">
              <a:latin typeface="Calibri" pitchFamily="34" charset="0"/>
            </a:endParaRPr>
          </a:p>
        </p:txBody>
      </p:sp>
      <p:sp>
        <p:nvSpPr>
          <p:cNvPr id="6" name="Content Placeholder 2"/>
          <p:cNvSpPr txBox="1">
            <a:spLocks/>
          </p:cNvSpPr>
          <p:nvPr/>
        </p:nvSpPr>
        <p:spPr bwMode="auto">
          <a:xfrm>
            <a:off x="457200" y="2743200"/>
            <a:ext cx="8229600" cy="685800"/>
          </a:xfrm>
          <a:prstGeom prst="rect">
            <a:avLst/>
          </a:prstGeom>
          <a:noFill/>
          <a:ln w="9525">
            <a:noFill/>
            <a:miter lim="800000"/>
            <a:headEnd/>
            <a:tailEnd/>
          </a:ln>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Font typeface="Arial" charset="0"/>
              <a:buNone/>
            </a:pPr>
            <a:r>
              <a:rPr lang="en-US" sz="3200">
                <a:latin typeface="Calibri" pitchFamily="34" charset="0"/>
              </a:rPr>
              <a:t>	  </a:t>
            </a:r>
          </a:p>
          <a:p>
            <a:pPr eaLnBrk="1" hangingPunct="1">
              <a:spcBef>
                <a:spcPct val="20000"/>
              </a:spcBef>
              <a:buFont typeface="Arial" charset="0"/>
              <a:buChar char="•"/>
            </a:pPr>
            <a:endParaRPr lang="en-US" sz="3200">
              <a:latin typeface="Calibri" pitchFamily="34" charset="0"/>
            </a:endParaRPr>
          </a:p>
        </p:txBody>
      </p:sp>
      <p:sp>
        <p:nvSpPr>
          <p:cNvPr id="7" name="Title 1"/>
          <p:cNvSpPr txBox="1">
            <a:spLocks/>
          </p:cNvSpPr>
          <p:nvPr/>
        </p:nvSpPr>
        <p:spPr bwMode="auto">
          <a:xfrm>
            <a:off x="533400" y="2819400"/>
            <a:ext cx="8229600" cy="1143000"/>
          </a:xfrm>
          <a:prstGeom prst="rect">
            <a:avLst/>
          </a:prstGeom>
          <a:noFill/>
          <a:ln w="9525">
            <a:noFill/>
            <a:miter lim="800000"/>
            <a:headEnd/>
            <a:tailEnd/>
          </a:ln>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en-US" sz="4000" dirty="0">
              <a:latin typeface="Calibri" pitchFamily="34" charset="0"/>
            </a:endParaRPr>
          </a:p>
          <a:p>
            <a:pPr algn="ctr" eaLnBrk="1" hangingPunct="1"/>
            <a:endParaRPr lang="en-US" sz="4000" dirty="0">
              <a:latin typeface="Calibri" pitchFamily="34" charset="0"/>
            </a:endParaRPr>
          </a:p>
          <a:p>
            <a:pPr algn="ctr" eaLnBrk="1" hangingPunct="1"/>
            <a:r>
              <a:rPr lang="en-US" sz="4000" dirty="0">
                <a:latin typeface="Calibri" pitchFamily="34" charset="0"/>
              </a:rPr>
              <a:t>Work with Public?</a:t>
            </a:r>
            <a:br>
              <a:rPr lang="en-US" sz="4000" dirty="0">
                <a:latin typeface="Calibri" pitchFamily="34" charset="0"/>
              </a:rPr>
            </a:br>
            <a:r>
              <a:rPr lang="en-US" sz="4000" dirty="0">
                <a:latin typeface="Calibri" pitchFamily="34" charset="0"/>
              </a:rPr>
              <a:t>Wages?  </a:t>
            </a:r>
            <a:br>
              <a:rPr lang="en-US" sz="4000" dirty="0">
                <a:latin typeface="Calibri" pitchFamily="34" charset="0"/>
              </a:rPr>
            </a:br>
            <a:r>
              <a:rPr lang="en-US" sz="1500" dirty="0">
                <a:latin typeface="Verdana" pitchFamily="34" charset="0"/>
              </a:rPr>
              <a:t> Starting wages?</a:t>
            </a:r>
          </a:p>
          <a:p>
            <a:pPr algn="ctr" eaLnBrk="1" hangingPunct="1"/>
            <a:r>
              <a:rPr lang="en-US" sz="1500" dirty="0">
                <a:latin typeface="Verdana" pitchFamily="34" charset="0"/>
              </a:rPr>
              <a:t>Potential for increase?</a:t>
            </a:r>
          </a:p>
          <a:p>
            <a:pPr algn="ctr" eaLnBrk="1" hangingPunct="1"/>
            <a:r>
              <a:rPr lang="en-US" sz="1500" dirty="0">
                <a:latin typeface="Verdana" pitchFamily="34" charset="0"/>
              </a:rPr>
              <a:t>Based on merit or time of service? </a:t>
            </a:r>
          </a:p>
        </p:txBody>
      </p:sp>
      <p:sp>
        <p:nvSpPr>
          <p:cNvPr id="8" name="Content Placeholder 2"/>
          <p:cNvSpPr txBox="1">
            <a:spLocks/>
          </p:cNvSpPr>
          <p:nvPr/>
        </p:nvSpPr>
        <p:spPr bwMode="auto">
          <a:xfrm>
            <a:off x="457200" y="3352800"/>
            <a:ext cx="8229600" cy="1066800"/>
          </a:xfrm>
          <a:prstGeom prst="rect">
            <a:avLst/>
          </a:prstGeom>
          <a:noFill/>
          <a:ln w="9525">
            <a:noFill/>
            <a:miter lim="800000"/>
            <a:headEnd/>
            <a:tailEnd/>
          </a:ln>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Font typeface="Arial" charset="0"/>
              <a:buChar char="•"/>
            </a:pPr>
            <a:endParaRPr lang="en-US" sz="3200">
              <a:latin typeface="Calibri" pitchFamily="34" charset="0"/>
            </a:endParaRPr>
          </a:p>
          <a:p>
            <a:pPr eaLnBrk="1" hangingPunct="1">
              <a:spcBef>
                <a:spcPct val="20000"/>
              </a:spcBef>
              <a:buFont typeface="Arial" charset="0"/>
              <a:buChar char="•"/>
            </a:pPr>
            <a:endParaRPr lang="en-US" sz="3200">
              <a:latin typeface="Calibri"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sz="4000" dirty="0" smtClean="0"/>
              <a:t>What’s Next?</a:t>
            </a:r>
          </a:p>
        </p:txBody>
      </p:sp>
      <p:sp>
        <p:nvSpPr>
          <p:cNvPr id="12291" name="Content Placeholder 2"/>
          <p:cNvSpPr>
            <a:spLocks noGrp="1"/>
          </p:cNvSpPr>
          <p:nvPr>
            <p:ph sz="quarter" idx="1"/>
          </p:nvPr>
        </p:nvSpPr>
        <p:spPr/>
        <p:txBody>
          <a:bodyPr/>
          <a:lstStyle/>
          <a:p>
            <a:pPr eaLnBrk="1" hangingPunct="1"/>
            <a:endParaRPr lang="en-US" sz="2000" dirty="0" smtClean="0"/>
          </a:p>
          <a:p>
            <a:pPr eaLnBrk="1" hangingPunct="1"/>
            <a:r>
              <a:rPr lang="en-US" sz="1500" dirty="0" smtClean="0">
                <a:latin typeface="Verdana" pitchFamily="34" charset="0"/>
              </a:rPr>
              <a:t>Ask your instructors/advisor/friends/family</a:t>
            </a:r>
          </a:p>
          <a:p>
            <a:pPr marL="0" indent="0" eaLnBrk="1" hangingPunct="1">
              <a:buNone/>
            </a:pPr>
            <a:endParaRPr lang="en-US" sz="1500" dirty="0" smtClean="0">
              <a:latin typeface="Verdana" pitchFamily="34" charset="0"/>
            </a:endParaRPr>
          </a:p>
          <a:p>
            <a:r>
              <a:rPr lang="en-US" sz="1500" dirty="0" smtClean="0">
                <a:latin typeface="Verdana" pitchFamily="34" charset="0"/>
              </a:rPr>
              <a:t>Set up informational interviews; see guidelines at:  </a:t>
            </a:r>
            <a:r>
              <a:rPr lang="en-US" sz="1500" dirty="0">
                <a:latin typeface="Verdana" pitchFamily="34" charset="0"/>
                <a:hlinkClick r:id="rId3"/>
              </a:rPr>
              <a:t>http://</a:t>
            </a:r>
            <a:r>
              <a:rPr lang="en-US" sz="1500" dirty="0" smtClean="0">
                <a:latin typeface="Verdana" pitchFamily="34" charset="0"/>
                <a:hlinkClick r:id="rId3"/>
              </a:rPr>
              <a:t>www.msubillings.edu/careers/info%20interview%20ques.htm</a:t>
            </a:r>
            <a:endParaRPr lang="en-US" sz="1500" dirty="0" smtClean="0">
              <a:latin typeface="Verdana" pitchFamily="34" charset="0"/>
            </a:endParaRPr>
          </a:p>
          <a:p>
            <a:pPr marL="0" indent="0" eaLnBrk="1" hangingPunct="1">
              <a:buNone/>
            </a:pPr>
            <a:endParaRPr lang="en-US" sz="1500" dirty="0" smtClean="0">
              <a:latin typeface="Verdana" pitchFamily="34" charset="0"/>
            </a:endParaRPr>
          </a:p>
          <a:p>
            <a:pPr eaLnBrk="1" hangingPunct="1"/>
            <a:r>
              <a:rPr lang="en-US" sz="1500" dirty="0" smtClean="0">
                <a:latin typeface="Verdana" pitchFamily="34" charset="0"/>
              </a:rPr>
              <a:t>Read job ads (newspaper &amp; online) on a regular basis</a:t>
            </a:r>
          </a:p>
          <a:p>
            <a:pPr marL="0" indent="0" eaLnBrk="1" hangingPunct="1">
              <a:buNone/>
            </a:pPr>
            <a:endParaRPr lang="en-US" sz="1500" dirty="0" smtClean="0">
              <a:latin typeface="Verdana" pitchFamily="34" charset="0"/>
            </a:endParaRPr>
          </a:p>
          <a:p>
            <a:pPr eaLnBrk="1" hangingPunct="1"/>
            <a:r>
              <a:rPr lang="en-US" sz="1500" dirty="0" smtClean="0">
                <a:latin typeface="Verdana" pitchFamily="34" charset="0"/>
              </a:rPr>
              <a:t>Research careers on the web</a:t>
            </a:r>
          </a:p>
          <a:p>
            <a:pPr marL="0" indent="0" eaLnBrk="1" hangingPunct="1">
              <a:buNone/>
            </a:pPr>
            <a:endParaRPr lang="en-US" sz="1500" dirty="0" smtClean="0">
              <a:latin typeface="Verdana" pitchFamily="34" charset="0"/>
            </a:endParaRPr>
          </a:p>
          <a:p>
            <a:pPr eaLnBrk="1" hangingPunct="1"/>
            <a:r>
              <a:rPr lang="en-US" sz="1500" dirty="0" smtClean="0">
                <a:latin typeface="Verdana" pitchFamily="34" charset="0"/>
              </a:rPr>
              <a:t>Meet employers at “Ask An Executive” every Wed AM at Career Services for strategies &amp; advice about career options that fit your major</a:t>
            </a:r>
          </a:p>
          <a:p>
            <a:pPr marL="0" indent="0" eaLnBrk="1" hangingPunct="1">
              <a:buNone/>
            </a:pPr>
            <a:endParaRPr lang="en-US" sz="1500" dirty="0" smtClean="0">
              <a:latin typeface="Verdana" pitchFamily="34" charset="0"/>
            </a:endParaRPr>
          </a:p>
          <a:p>
            <a:pPr eaLnBrk="1" hangingPunct="1"/>
            <a:r>
              <a:rPr lang="en-US" sz="1500" dirty="0" smtClean="0">
                <a:latin typeface="Verdana" pitchFamily="34" charset="0"/>
              </a:rPr>
              <a:t>Ask Career Services and…..network, network, network!</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414</TotalTime>
  <Words>1389</Words>
  <Application>Microsoft Office PowerPoint</Application>
  <PresentationFormat>On-screen Show (4:3)</PresentationFormat>
  <Paragraphs>103</Paragraphs>
  <Slides>10</Slides>
  <Notes>9</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Civic</vt:lpstr>
      <vt:lpstr>Career Research . . .</vt:lpstr>
      <vt:lpstr>Myths &amp; FAQ’s</vt:lpstr>
      <vt:lpstr>Enterprising</vt:lpstr>
      <vt:lpstr>Independence</vt:lpstr>
      <vt:lpstr>Job Prospects</vt:lpstr>
      <vt:lpstr>Responsibility</vt:lpstr>
      <vt:lpstr>Teach</vt:lpstr>
      <vt:lpstr>More Factors to Consider  Variety of Tasks?     </vt:lpstr>
      <vt:lpstr>What’s Next?</vt:lpstr>
      <vt:lpstr>University Campus:   LIB 100            657.2168 City College:            Jacket Student Central  247.3006  www.msubillings.edu/careers </vt:lpstr>
    </vt:vector>
  </TitlesOfParts>
  <Company>MSU - Billings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Career Research . . .</dc:title>
  <dc:creator>lwallace</dc:creator>
  <cp:lastModifiedBy>Information Technology</cp:lastModifiedBy>
  <cp:revision>45</cp:revision>
  <dcterms:created xsi:type="dcterms:W3CDTF">2007-10-16T16:58:12Z</dcterms:created>
  <dcterms:modified xsi:type="dcterms:W3CDTF">2012-08-28T19:35:13Z</dcterms:modified>
</cp:coreProperties>
</file>