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9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1" autoAdjust="0"/>
    <p:restoredTop sz="96305" autoAdjust="0"/>
  </p:normalViewPr>
  <p:slideViewPr>
    <p:cSldViewPr snapToGrid="0" snapToObjects="1">
      <p:cViewPr varScale="1">
        <p:scale>
          <a:sx n="109" d="100"/>
          <a:sy n="109" d="100"/>
        </p:scale>
        <p:origin x="13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1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DAD1F-BE88-4515-AEB3-97504CFA680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BEB3-A2BF-4487-AD0C-EC51CE1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84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A3F5B-3A00-4DB3-A550-4CEAD6DFAE7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36216-B78F-4C4D-B9A8-36BFD8F1E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73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9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12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98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8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32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72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6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9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5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8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4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14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6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4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41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1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9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36216-B78F-4C4D-B9A8-36BFD8F1EE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E10D-8C65-40D3-BDF8-ED291D561AD1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9755-99CE-428C-8DAA-302FAC972F26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7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9441"/>
            <a:ext cx="2057400" cy="52793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9440"/>
            <a:ext cx="6019800" cy="55267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C71D-270B-4035-AE1C-4873F4A4B943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4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3320-FADC-458A-B9D0-5C14B3A19DF3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74D8-53C2-4BF2-BB83-74D137EE3090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2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144"/>
            <a:ext cx="8229600" cy="9446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27E-0E33-4688-AF31-8CFF9BA66F0D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AEC6-786A-4D1D-8064-EDEE080AAE98}" type="datetime1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E02-CDB7-4288-ADE4-4C2228F1E86A}" type="datetime1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9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A46-8CA3-4F9C-9F79-CEB91A65D04A}" type="datetime1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01041"/>
            <a:ext cx="5111750" cy="51777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827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CC-007D-4341-8BD1-1C40D4E6AEB2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0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9BC-F012-4EFE-AD03-FF096100E41F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7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6704"/>
            <a:ext cx="82296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1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78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BB1D1-2D0C-4F42-9059-EDFC357D70A4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4436" y="5878830"/>
            <a:ext cx="2632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4482" y="6356350"/>
            <a:ext cx="145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1E1D586-4553-BB4A-BDFB-085527779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is.montana.edu/cgi-bin/msu_sb_v3.p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financialservic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ais.montana.edu/cgi-bin/msu_sb_v3.p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Technology/OnlineForm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ubillings.edu/boffice/acctspayable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hanna@msubillings.edu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3088"/>
            <a:ext cx="6400800" cy="5867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PRESENTED BY HEATHER HANNA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0115"/>
            <a:ext cx="7772400" cy="14700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en-US" sz="5400" b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FINANCIAL SERVICES</a:t>
            </a:r>
            <a:endParaRPr lang="en-US" sz="5400" b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Ledger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Balances of revenues and expenses for an </a:t>
            </a:r>
            <a:r>
              <a:rPr lang="en-US" altLang="en-US" b="1" dirty="0"/>
              <a:t>Index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Shows revenues and expenses for current fiscal year only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Revenues and expenses increase or decrease cash balance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Also referred to as the Income Statement or P &amp; L Statement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Find Operating Ledger activity in Banner in the </a:t>
            </a:r>
            <a:r>
              <a:rPr lang="en-US" altLang="en-US" b="1" dirty="0"/>
              <a:t>FGIBDST</a:t>
            </a:r>
            <a:r>
              <a:rPr lang="en-US" altLang="en-US" dirty="0"/>
              <a:t> form or the Operating Ledger Transaction or Summary report on the Banner Report </a:t>
            </a:r>
            <a:r>
              <a:rPr lang="en-US" altLang="en-US" dirty="0" smtClean="0"/>
              <a:t>Web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Index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dirty="0"/>
              <a:t>Shorthand” method of identifying the </a:t>
            </a:r>
            <a:r>
              <a:rPr lang="en-US" altLang="en-US" b="1" u="sng" dirty="0"/>
              <a:t>F</a:t>
            </a:r>
            <a:r>
              <a:rPr lang="en-US" altLang="en-US" dirty="0"/>
              <a:t>und, </a:t>
            </a:r>
            <a:r>
              <a:rPr lang="en-US" altLang="en-US" b="1" u="sng" dirty="0"/>
              <a:t>O</a:t>
            </a:r>
            <a:r>
              <a:rPr lang="en-US" altLang="en-US" dirty="0"/>
              <a:t>rganization and </a:t>
            </a:r>
            <a:r>
              <a:rPr lang="en-US" altLang="en-US" b="1" u="sng" dirty="0"/>
              <a:t>P</a:t>
            </a:r>
            <a:r>
              <a:rPr lang="en-US" altLang="en-US" dirty="0"/>
              <a:t>rogram</a:t>
            </a:r>
          </a:p>
          <a:p>
            <a:endParaRPr lang="en-US" altLang="en-US" b="1" dirty="0"/>
          </a:p>
          <a:p>
            <a:r>
              <a:rPr lang="en-US" altLang="en-US" b="1" u="sng" dirty="0"/>
              <a:t>F</a:t>
            </a:r>
            <a:r>
              <a:rPr lang="en-US" altLang="en-US" dirty="0"/>
              <a:t>und – Shows ownership of cash or fund balance</a:t>
            </a:r>
          </a:p>
          <a:p>
            <a:r>
              <a:rPr lang="en-US" altLang="en-US" b="1" u="sng" dirty="0"/>
              <a:t>O</a:t>
            </a:r>
            <a:r>
              <a:rPr lang="en-US" altLang="en-US" dirty="0"/>
              <a:t>rganization - Represents a Department or Other Budgetary Unit</a:t>
            </a:r>
          </a:p>
          <a:p>
            <a:r>
              <a:rPr lang="en-US" altLang="en-US" b="1" u="sng" dirty="0"/>
              <a:t>P</a:t>
            </a:r>
            <a:r>
              <a:rPr lang="en-US" altLang="en-US" dirty="0"/>
              <a:t>rogram – Used to classify expenditures by function </a:t>
            </a:r>
          </a:p>
          <a:p>
            <a:pPr lvl="2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/>
              <a:t>01 – Instruction				</a:t>
            </a:r>
          </a:p>
          <a:p>
            <a:pPr lvl="2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/>
              <a:t>02 - Organized Research</a:t>
            </a:r>
          </a:p>
          <a:p>
            <a:pPr lvl="2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/>
              <a:t>03 - Public Service</a:t>
            </a:r>
          </a:p>
          <a:p>
            <a:pPr lvl="2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/>
              <a:t>04 - Academic Support</a:t>
            </a:r>
          </a:p>
          <a:p>
            <a:pPr lvl="2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/>
              <a:t>05 - Student Services</a:t>
            </a:r>
          </a:p>
          <a:p>
            <a:pPr lvl="2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/>
              <a:t>06 - Institutional Support</a:t>
            </a:r>
          </a:p>
          <a:p>
            <a:pPr lvl="2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/>
              <a:t>07- Operation and Maintenance of Plant</a:t>
            </a:r>
          </a:p>
          <a:p>
            <a:pPr marL="384048" lvl="2" indent="0">
              <a:spcAft>
                <a:spcPts val="0"/>
              </a:spcAft>
              <a:buNone/>
              <a:defRPr/>
            </a:pPr>
            <a:endParaRPr lang="en-US" altLang="en-US" b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Types of Indexes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7EA9CA"/>
                </a:solidFill>
                <a:latin typeface="Impact" panose="020B0806030902050204" pitchFamily="34" charset="0"/>
              </a:rPr>
              <a:t>Type		  	</a:t>
            </a:r>
            <a:r>
              <a:rPr lang="en-US" altLang="en-US" sz="2400" dirty="0" smtClean="0">
                <a:solidFill>
                  <a:srgbClr val="7EA9CA"/>
                </a:solidFill>
                <a:latin typeface="Impact" panose="020B0806030902050204" pitchFamily="34" charset="0"/>
              </a:rPr>
              <a:t>			Index </a:t>
            </a:r>
            <a:r>
              <a:rPr lang="en-US" altLang="en-US" sz="2400" dirty="0">
                <a:solidFill>
                  <a:srgbClr val="7EA9CA"/>
                </a:solidFill>
                <a:latin typeface="Impact" panose="020B0806030902050204" pitchFamily="34" charset="0"/>
              </a:rPr>
              <a:t>No.	           </a:t>
            </a:r>
            <a:r>
              <a:rPr lang="en-US" altLang="en-US" sz="2400" dirty="0" smtClean="0">
                <a:solidFill>
                  <a:srgbClr val="7EA9CA"/>
                </a:solidFill>
                <a:latin typeface="Impact" panose="020B0806030902050204" pitchFamily="34" charset="0"/>
              </a:rPr>
              <a:t>		Description</a:t>
            </a:r>
            <a:endParaRPr lang="en-US" altLang="en-US" sz="2400" dirty="0">
              <a:solidFill>
                <a:srgbClr val="7EA9CA"/>
              </a:solidFill>
              <a:latin typeface="Impact" panose="020B080603090205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Impact" panose="020B0806030902050204" pitchFamily="34" charset="0"/>
              </a:rPr>
              <a:t>General </a:t>
            </a:r>
            <a:r>
              <a:rPr lang="en-US" altLang="en-US" sz="2400" dirty="0">
                <a:latin typeface="Impact" panose="020B0806030902050204" pitchFamily="34" charset="0"/>
              </a:rPr>
              <a:t>Operating         	61xxxx		 	</a:t>
            </a:r>
            <a:r>
              <a:rPr lang="en-US" altLang="en-US" sz="2400" dirty="0" smtClean="0">
                <a:latin typeface="Impact" panose="020B0806030902050204" pitchFamily="34" charset="0"/>
              </a:rPr>
              <a:t>	State Appropriated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Impact" panose="020B0806030902050204" pitchFamily="34" charset="0"/>
              </a:rPr>
              <a:t>Restricted</a:t>
            </a:r>
            <a:r>
              <a:rPr lang="en-US" altLang="en-US" sz="2400" dirty="0">
                <a:latin typeface="Impact" panose="020B0806030902050204" pitchFamily="34" charset="0"/>
              </a:rPr>
              <a:t>		</a:t>
            </a:r>
            <a:r>
              <a:rPr lang="en-US" altLang="en-US" sz="2400" dirty="0" smtClean="0">
                <a:latin typeface="Impact" panose="020B0806030902050204" pitchFamily="34" charset="0"/>
              </a:rPr>
              <a:t>			62xxxx        		    </a:t>
            </a:r>
            <a:r>
              <a:rPr lang="en-US" altLang="en-US" sz="1800" dirty="0" smtClean="0">
                <a:latin typeface="Impact" panose="020B0806030902050204" pitchFamily="34" charset="0"/>
              </a:rPr>
              <a:t>**</a:t>
            </a:r>
            <a:r>
              <a:rPr lang="en-US" altLang="en-US" sz="1800" dirty="0">
                <a:latin typeface="Impact" panose="020B0806030902050204" pitchFamily="34" charset="0"/>
              </a:rPr>
              <a:t>Usually Grants </a:t>
            </a:r>
            <a:r>
              <a:rPr lang="en-US" altLang="en-US" sz="1800" dirty="0" smtClean="0">
                <a:latin typeface="Impact" panose="020B0806030902050204" pitchFamily="34" charset="0"/>
              </a:rPr>
              <a:t>&amp; Contracts</a:t>
            </a:r>
            <a:r>
              <a:rPr lang="en-US" altLang="en-US" sz="1800" dirty="0">
                <a:latin typeface="Impact" panose="020B0806030902050204" pitchFamily="34" charset="0"/>
              </a:rPr>
              <a:t>**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Impact" panose="020B0806030902050204" pitchFamily="34" charset="0"/>
              </a:rPr>
              <a:t>Designated</a:t>
            </a:r>
            <a:r>
              <a:rPr lang="en-US" altLang="en-US" sz="2400" dirty="0">
                <a:latin typeface="Impact" panose="020B0806030902050204" pitchFamily="34" charset="0"/>
              </a:rPr>
              <a:t>		</a:t>
            </a:r>
            <a:r>
              <a:rPr lang="en-US" altLang="en-US" sz="2400" dirty="0" smtClean="0">
                <a:latin typeface="Impact" panose="020B0806030902050204" pitchFamily="34" charset="0"/>
              </a:rPr>
              <a:t>		63xxxx</a:t>
            </a:r>
            <a:r>
              <a:rPr lang="en-US" altLang="en-US" sz="2400" dirty="0">
                <a:latin typeface="Impact" panose="020B0806030902050204" pitchFamily="34" charset="0"/>
              </a:rPr>
              <a:t>			</a:t>
            </a:r>
            <a:r>
              <a:rPr lang="en-US" altLang="en-US" sz="2400" dirty="0" smtClean="0">
                <a:latin typeface="Impact" panose="020B0806030902050204" pitchFamily="34" charset="0"/>
              </a:rPr>
              <a:t>	Revenue </a:t>
            </a:r>
            <a:r>
              <a:rPr lang="en-US" altLang="en-US" sz="2400" dirty="0">
                <a:latin typeface="Impact" panose="020B0806030902050204" pitchFamily="34" charset="0"/>
              </a:rPr>
              <a:t>Earning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400" dirty="0" smtClean="0">
                <a:latin typeface="Impact" panose="020B0806030902050204" pitchFamily="34" charset="0"/>
              </a:rPr>
              <a:t>Auxiliary</a:t>
            </a:r>
            <a:r>
              <a:rPr lang="en-US" altLang="en-US" sz="2400" dirty="0">
                <a:latin typeface="Impact" panose="020B0806030902050204" pitchFamily="34" charset="0"/>
              </a:rPr>
              <a:t>		</a:t>
            </a:r>
            <a:r>
              <a:rPr lang="en-US" altLang="en-US" sz="2400" dirty="0" smtClean="0">
                <a:latin typeface="Impact" panose="020B0806030902050204" pitchFamily="34" charset="0"/>
              </a:rPr>
              <a:t>			64xxxx</a:t>
            </a:r>
            <a:r>
              <a:rPr lang="en-US" altLang="en-US" sz="2400" dirty="0">
                <a:latin typeface="Impact" panose="020B0806030902050204" pitchFamily="34" charset="0"/>
              </a:rPr>
              <a:t>		                </a:t>
            </a:r>
            <a:r>
              <a:rPr lang="en-US" altLang="en-US" sz="2400" dirty="0" smtClean="0">
                <a:latin typeface="Impact" panose="020B0806030902050204" pitchFamily="34" charset="0"/>
              </a:rPr>
              <a:t> </a:t>
            </a:r>
            <a:r>
              <a:rPr lang="en-US" altLang="en-US" sz="2400" dirty="0">
                <a:latin typeface="Impact" panose="020B0806030902050204" pitchFamily="34" charset="0"/>
              </a:rPr>
              <a:t>Revenue Earning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How do I find transactions posted to my Index?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b="1" dirty="0"/>
              <a:t>There are a few different ways to find Index activity in Banner:</a:t>
            </a:r>
          </a:p>
          <a:p>
            <a:endParaRPr lang="en-US" alt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b="1" dirty="0"/>
              <a:t>FGIBDST</a:t>
            </a:r>
            <a:r>
              <a:rPr lang="en-US" altLang="en-US" sz="2200" dirty="0"/>
              <a:t> form in Banner shows Operating Ledger activity or: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b="1" dirty="0"/>
              <a:t>Operating Ledger Summary </a:t>
            </a:r>
            <a:r>
              <a:rPr lang="en-US" altLang="en-US" sz="2200" dirty="0"/>
              <a:t>and </a:t>
            </a:r>
            <a:r>
              <a:rPr lang="en-US" altLang="en-US" sz="2200" b="1" dirty="0"/>
              <a:t>Operating Ledger Transaction</a:t>
            </a:r>
            <a:r>
              <a:rPr lang="en-US" altLang="en-US" sz="2200" dirty="0"/>
              <a:t> reports on the </a:t>
            </a:r>
            <a:r>
              <a:rPr lang="en-US" altLang="en-US" sz="2200" b="1" dirty="0">
                <a:solidFill>
                  <a:srgbClr val="7EA9CA"/>
                </a:solidFill>
              </a:rPr>
              <a:t>Banner Report </a:t>
            </a:r>
            <a:r>
              <a:rPr lang="en-US" altLang="en-US" sz="2200" b="1" dirty="0" smtClean="0">
                <a:solidFill>
                  <a:srgbClr val="7EA9CA"/>
                </a:solidFill>
              </a:rPr>
              <a:t>Web</a:t>
            </a: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 smtClean="0"/>
              <a:t> </a:t>
            </a:r>
            <a:endParaRPr lang="en-US" altLang="en-US" sz="22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7EA9CA"/>
                </a:solidFill>
              </a:rPr>
              <a:t>Banner Report Web link</a:t>
            </a:r>
            <a:r>
              <a:rPr lang="en-US" sz="2200" b="1" dirty="0"/>
              <a:t>:</a:t>
            </a:r>
            <a:r>
              <a:rPr lang="en-US" sz="2200" dirty="0"/>
              <a:t> </a:t>
            </a:r>
            <a:endParaRPr lang="en-US" sz="22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200" dirty="0" smtClean="0">
                <a:hlinkClick r:id="rId3"/>
              </a:rPr>
              <a:t>https</a:t>
            </a:r>
            <a:r>
              <a:rPr lang="en-US" sz="2200" dirty="0">
                <a:hlinkClick r:id="rId3"/>
              </a:rPr>
              <a:t>://sais.montana.edu/cgi-bin/msu_sb_v3.pl</a:t>
            </a:r>
            <a:endParaRPr lang="en-US" alt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Ledger Activity in FGIBDST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371"/>
            <a:ext cx="8229600" cy="4424500"/>
          </a:xfrm>
        </p:spPr>
        <p:txBody>
          <a:bodyPr/>
          <a:lstStyle/>
          <a:p>
            <a:r>
              <a:rPr lang="en-US" altLang="en-US" sz="1600" dirty="0">
                <a:latin typeface="+mn-lt"/>
              </a:rPr>
              <a:t>Below is an example of the </a:t>
            </a:r>
            <a:r>
              <a:rPr lang="en-US" altLang="en-US" sz="1600" b="1" dirty="0">
                <a:latin typeface="+mn-lt"/>
              </a:rPr>
              <a:t>FGIBDST</a:t>
            </a:r>
            <a:r>
              <a:rPr lang="en-US" altLang="en-US" sz="1600" dirty="0">
                <a:latin typeface="+mn-lt"/>
              </a:rPr>
              <a:t> Banner form for a </a:t>
            </a:r>
            <a:r>
              <a:rPr lang="en-US" altLang="en-US" sz="1600" b="1" dirty="0">
                <a:latin typeface="+mn-lt"/>
              </a:rPr>
              <a:t>Designated</a:t>
            </a:r>
            <a:r>
              <a:rPr lang="en-US" altLang="en-US" sz="1600" dirty="0">
                <a:latin typeface="+mn-lt"/>
              </a:rPr>
              <a:t> Index</a:t>
            </a:r>
            <a:r>
              <a:rPr lang="en-US" altLang="en-US" sz="1600" dirty="0" smtClean="0">
                <a:latin typeface="+mn-lt"/>
              </a:rPr>
              <a:t>.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31" y="1945019"/>
            <a:ext cx="6156789" cy="4142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 rot="10800000">
            <a:off x="4229100" y="2574388"/>
            <a:ext cx="6858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9999" y="2582594"/>
            <a:ext cx="954321" cy="830997"/>
          </a:xfrm>
          <a:prstGeom prst="rect">
            <a:avLst/>
          </a:prstGeom>
          <a:noFill/>
          <a:ln w="2540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</a:t>
            </a:r>
          </a:p>
          <a:p>
            <a:r>
              <a:rPr lang="en-US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</a:t>
            </a:r>
          </a:p>
          <a:p>
            <a:r>
              <a:rPr lang="en-US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rogram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20289" y="2864729"/>
            <a:ext cx="624255" cy="3712"/>
          </a:xfrm>
          <a:prstGeom prst="straightConnector1">
            <a:avLst/>
          </a:prstGeom>
          <a:ln w="50800">
            <a:solidFill>
              <a:schemeClr val="accent1">
                <a:alpha val="6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020" y="2228238"/>
            <a:ext cx="1318056" cy="1477328"/>
          </a:xfrm>
          <a:prstGeom prst="rect">
            <a:avLst/>
          </a:prstGeom>
          <a:noFill/>
          <a:ln w="1905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 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0136 is a Designated index.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020" y="3864952"/>
            <a:ext cx="1242062" cy="1815882"/>
          </a:xfrm>
          <a:prstGeom prst="rect">
            <a:avLst/>
          </a:prstGeom>
          <a:noFill/>
          <a:ln w="1905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both revenue and expense activity in this index</a:t>
            </a:r>
          </a:p>
        </p:txBody>
      </p:sp>
    </p:spTree>
    <p:extLst>
      <p:ext uri="{BB962C8B-B14F-4D97-AF65-F5344CB8AC3E}">
        <p14:creationId xmlns:p14="http://schemas.microsoft.com/office/powerpoint/2010/main" val="32358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Ledger Activity in FGIBDST (cont.)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4"/>
            <a:ext cx="8229600" cy="4478928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To further review a revenue or expense account year-to-date balance, click in the YTD Activity Box of the account line you wish to review.  For this example, we will choose </a:t>
            </a:r>
            <a:r>
              <a:rPr lang="en-US" sz="1600" dirty="0" smtClean="0">
                <a:latin typeface="+mn-lt"/>
              </a:rPr>
              <a:t>account </a:t>
            </a:r>
            <a:r>
              <a:rPr lang="en-US" sz="1600" dirty="0">
                <a:latin typeface="+mn-lt"/>
              </a:rPr>
              <a:t>53631.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061" y="2039811"/>
            <a:ext cx="6095999" cy="4067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 rot="10800000">
            <a:off x="2335405" y="2133601"/>
            <a:ext cx="4572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715" y="2572732"/>
            <a:ext cx="1808285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1: 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to: “Options”  </a:t>
            </a:r>
          </a:p>
          <a:p>
            <a:r>
              <a:rPr lang="en-US" sz="1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2: 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Select: “Transaction Detail Information” </a:t>
            </a:r>
          </a:p>
          <a:p>
            <a:r>
              <a:rPr lang="en-US" sz="1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3: 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&lt;Control&gt;&lt;Page Down&gt;</a:t>
            </a:r>
          </a:p>
        </p:txBody>
      </p:sp>
    </p:spTree>
    <p:extLst>
      <p:ext uri="{BB962C8B-B14F-4D97-AF65-F5344CB8AC3E}">
        <p14:creationId xmlns:p14="http://schemas.microsoft.com/office/powerpoint/2010/main" val="16859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Ledger Activity in FGIBDST (cont.)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1857"/>
            <a:ext cx="8421329" cy="4566014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In this example, there are several transactions comprising the YTD balance for account 53631.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873" y="1697738"/>
            <a:ext cx="6781800" cy="4497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1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Ledger Summary Report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463" y="1466285"/>
            <a:ext cx="8049074" cy="4063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62452" y="5249536"/>
            <a:ext cx="1657313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Note: This is </a:t>
            </a:r>
            <a:r>
              <a:rPr lang="en-US" sz="1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Fund Balance. It is the net revenue and expense to date.</a:t>
            </a:r>
          </a:p>
        </p:txBody>
      </p:sp>
      <p:sp>
        <p:nvSpPr>
          <p:cNvPr id="7" name="Oval 6"/>
          <p:cNvSpPr/>
          <p:nvPr/>
        </p:nvSpPr>
        <p:spPr>
          <a:xfrm rot="10800000">
            <a:off x="6832039" y="5129856"/>
            <a:ext cx="819496" cy="370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219765" y="5375832"/>
            <a:ext cx="628783" cy="163968"/>
          </a:xfrm>
          <a:prstGeom prst="straightConnector1">
            <a:avLst/>
          </a:prstGeom>
          <a:ln w="50800">
            <a:solidFill>
              <a:schemeClr val="accent1">
                <a:alpha val="6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Ledger Transaction Report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523"/>
            <a:ext cx="8229600" cy="4500348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This Banner report shows </a:t>
            </a:r>
            <a:r>
              <a:rPr lang="en-US" sz="2400" u="sng" dirty="0">
                <a:latin typeface="+mn-lt"/>
              </a:rPr>
              <a:t>monthly</a:t>
            </a:r>
            <a:r>
              <a:rPr lang="en-US" sz="2400" dirty="0">
                <a:latin typeface="+mn-lt"/>
              </a:rPr>
              <a:t> transactions by Fund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7" y="1813669"/>
            <a:ext cx="8763000" cy="4004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7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Requesting a New Index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096" y="1366684"/>
            <a:ext cx="5186516" cy="4790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0388" y="1501332"/>
            <a:ext cx="3183197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request a new index, complete a 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Index Request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 located on the Financial Services &amp; Payroll page under “Forms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.”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request a new index for Student Organizations, complete a 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Index Request (Student Org Only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form located on the Financial Services &amp; Payroll page under “Forms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.”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Both of these forms are also located under Faculty/Staff page under the Financial Services/Payroll forms. </a:t>
            </a:r>
          </a:p>
        </p:txBody>
      </p:sp>
      <p:sp>
        <p:nvSpPr>
          <p:cNvPr id="7" name="Oval 6"/>
          <p:cNvSpPr/>
          <p:nvPr/>
        </p:nvSpPr>
        <p:spPr>
          <a:xfrm>
            <a:off x="3873908" y="4812889"/>
            <a:ext cx="1442883" cy="35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FINANCIAL SERVICES STAFF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+mn-lt"/>
                <a:cs typeface="David" panose="020E0502060401010101" pitchFamily="34" charset="-79"/>
              </a:rPr>
              <a:t>DIRECTOR:  </a:t>
            </a:r>
            <a:r>
              <a:rPr lang="en-US" sz="1600" dirty="0">
                <a:latin typeface="+mn-lt"/>
                <a:cs typeface="David" panose="020E0502060401010101" pitchFamily="34" charset="-79"/>
              </a:rPr>
              <a:t>LEANN ANDERSON  </a:t>
            </a:r>
            <a:r>
              <a:rPr lang="en-US" sz="1600" dirty="0" smtClean="0">
                <a:latin typeface="+mn-lt"/>
                <a:cs typeface="David" panose="020E0502060401010101" pitchFamily="34" charset="-79"/>
              </a:rPr>
              <a:t>657-</a:t>
            </a:r>
            <a:r>
              <a:rPr lang="en-US" sz="1600" b="1" dirty="0" smtClean="0">
                <a:latin typeface="+mn-lt"/>
                <a:cs typeface="David" panose="020E0502060401010101" pitchFamily="34" charset="-79"/>
              </a:rPr>
              <a:t>1634</a:t>
            </a:r>
          </a:p>
          <a:p>
            <a:pPr marL="0" indent="0" algn="ctr">
              <a:buNone/>
            </a:pPr>
            <a:endParaRPr lang="en-US" sz="1600" b="1" dirty="0">
              <a:latin typeface="+mn-lt"/>
              <a:cs typeface="David" panose="020E0502060401010101" pitchFamily="34" charset="-79"/>
            </a:endParaRPr>
          </a:p>
          <a:p>
            <a:r>
              <a:rPr lang="en-US" sz="1600" b="1" dirty="0">
                <a:latin typeface="+mn-lt"/>
                <a:cs typeface="David" panose="020E0502060401010101" pitchFamily="34" charset="-79"/>
              </a:rPr>
              <a:t>ACCOUNTING &amp; FINANCIAL REPORTING</a:t>
            </a:r>
          </a:p>
          <a:p>
            <a:pPr lvl="1"/>
            <a:r>
              <a:rPr lang="en-US" sz="1600" dirty="0">
                <a:latin typeface="+mn-lt"/>
                <a:cs typeface="David" panose="020E0502060401010101" pitchFamily="34" charset="-79"/>
              </a:rPr>
              <a:t>HEATHER HANNA  </a:t>
            </a:r>
            <a:r>
              <a:rPr lang="en-US" sz="1600" dirty="0" smtClean="0">
                <a:latin typeface="+mn-lt"/>
                <a:cs typeface="David" panose="020E0502060401010101" pitchFamily="34" charset="-79"/>
              </a:rPr>
              <a:t>657-</a:t>
            </a:r>
            <a:r>
              <a:rPr lang="en-US" sz="1600" b="1" dirty="0" smtClean="0">
                <a:latin typeface="+mn-lt"/>
                <a:cs typeface="David" panose="020E0502060401010101" pitchFamily="34" charset="-79"/>
              </a:rPr>
              <a:t>1682</a:t>
            </a:r>
          </a:p>
          <a:p>
            <a:pPr lvl="1"/>
            <a:r>
              <a:rPr lang="en-US" sz="1600" dirty="0" smtClean="0">
                <a:latin typeface="+mn-lt"/>
                <a:cs typeface="David" panose="020E0502060401010101" pitchFamily="34" charset="-79"/>
              </a:rPr>
              <a:t>NANCY BURTON  657-</a:t>
            </a:r>
            <a:r>
              <a:rPr lang="en-US" sz="1600" b="1" dirty="0" smtClean="0">
                <a:latin typeface="+mn-lt"/>
                <a:cs typeface="David" panose="020E0502060401010101" pitchFamily="34" charset="-79"/>
              </a:rPr>
              <a:t>1681</a:t>
            </a:r>
          </a:p>
          <a:p>
            <a:pPr lvl="1"/>
            <a:r>
              <a:rPr lang="en-US" sz="1600" dirty="0" smtClean="0">
                <a:latin typeface="+mn-lt"/>
                <a:cs typeface="David" panose="020E0502060401010101" pitchFamily="34" charset="-79"/>
              </a:rPr>
              <a:t>REBECCA </a:t>
            </a:r>
            <a:r>
              <a:rPr lang="en-US" sz="1600" dirty="0">
                <a:latin typeface="+mn-lt"/>
                <a:cs typeface="David" panose="020E0502060401010101" pitchFamily="34" charset="-79"/>
              </a:rPr>
              <a:t>EMTER  </a:t>
            </a:r>
            <a:r>
              <a:rPr lang="en-US" sz="1600" dirty="0" smtClean="0">
                <a:latin typeface="+mn-lt"/>
                <a:cs typeface="David" panose="020E0502060401010101" pitchFamily="34" charset="-79"/>
              </a:rPr>
              <a:t>657-</a:t>
            </a:r>
            <a:r>
              <a:rPr lang="en-US" sz="1600" b="1" dirty="0" smtClean="0">
                <a:latin typeface="+mn-lt"/>
                <a:cs typeface="David" panose="020E0502060401010101" pitchFamily="34" charset="-79"/>
              </a:rPr>
              <a:t>1631</a:t>
            </a:r>
            <a:endParaRPr lang="en-US" sz="1600" b="1" dirty="0">
              <a:latin typeface="+mn-lt"/>
              <a:cs typeface="David" panose="020E0502060401010101" pitchFamily="34" charset="-79"/>
            </a:endParaRPr>
          </a:p>
          <a:p>
            <a:pPr lvl="1"/>
            <a:r>
              <a:rPr lang="en-US" sz="1600" dirty="0">
                <a:latin typeface="+mn-lt"/>
                <a:cs typeface="David" panose="020E0502060401010101" pitchFamily="34" charset="-79"/>
              </a:rPr>
              <a:t>GINA HERBERT  </a:t>
            </a:r>
            <a:r>
              <a:rPr lang="en-US" sz="1600" dirty="0" smtClean="0">
                <a:latin typeface="+mn-lt"/>
                <a:cs typeface="David" panose="020E0502060401010101" pitchFamily="34" charset="-79"/>
              </a:rPr>
              <a:t>657-</a:t>
            </a:r>
            <a:r>
              <a:rPr lang="en-US" sz="1600" b="1" dirty="0" smtClean="0">
                <a:latin typeface="+mn-lt"/>
                <a:cs typeface="David" panose="020E0502060401010101" pitchFamily="34" charset="-79"/>
              </a:rPr>
              <a:t>2625</a:t>
            </a:r>
            <a:endParaRPr lang="en-US" sz="1600" b="1" dirty="0">
              <a:latin typeface="+mn-lt"/>
              <a:cs typeface="David" panose="020E0502060401010101" pitchFamily="34" charset="-79"/>
            </a:endParaRPr>
          </a:p>
          <a:p>
            <a:r>
              <a:rPr lang="en-US" sz="1600" b="1" dirty="0">
                <a:latin typeface="+mn-lt"/>
                <a:cs typeface="David" panose="020E0502060401010101" pitchFamily="34" charset="-79"/>
              </a:rPr>
              <a:t>GRANTS &amp; CONTRACTS</a:t>
            </a:r>
          </a:p>
          <a:p>
            <a:pPr lvl="1"/>
            <a:r>
              <a:rPr lang="en-US" sz="1600" dirty="0">
                <a:latin typeface="+mn-lt"/>
                <a:cs typeface="David" panose="020E0502060401010101" pitchFamily="34" charset="-79"/>
              </a:rPr>
              <a:t>BRENDA BRAKKE  </a:t>
            </a:r>
            <a:r>
              <a:rPr lang="en-US" sz="1600" dirty="0" smtClean="0">
                <a:latin typeface="+mn-lt"/>
                <a:cs typeface="David" panose="020E0502060401010101" pitchFamily="34" charset="-79"/>
              </a:rPr>
              <a:t>657-</a:t>
            </a:r>
            <a:r>
              <a:rPr lang="en-US" sz="1600" b="1" dirty="0" smtClean="0">
                <a:latin typeface="+mn-lt"/>
                <a:cs typeface="David" panose="020E0502060401010101" pitchFamily="34" charset="-79"/>
              </a:rPr>
              <a:t>1679</a:t>
            </a:r>
            <a:endParaRPr lang="en-US" sz="1600" b="1" dirty="0">
              <a:latin typeface="+mn-lt"/>
              <a:cs typeface="David" panose="020E0502060401010101" pitchFamily="34" charset="-79"/>
            </a:endParaRPr>
          </a:p>
          <a:p>
            <a:r>
              <a:rPr lang="en-US" sz="1600" b="1" dirty="0">
                <a:latin typeface="+mn-lt"/>
                <a:cs typeface="David" panose="020E0502060401010101" pitchFamily="34" charset="-79"/>
              </a:rPr>
              <a:t>PAYROLL</a:t>
            </a:r>
          </a:p>
          <a:p>
            <a:pPr lvl="1"/>
            <a:r>
              <a:rPr lang="en-US" sz="1600" dirty="0">
                <a:latin typeface="+mn-lt"/>
                <a:cs typeface="David" panose="020E0502060401010101" pitchFamily="34" charset="-79"/>
              </a:rPr>
              <a:t>JACKIE ELLSBURY  </a:t>
            </a:r>
            <a:r>
              <a:rPr lang="en-US" sz="1600" dirty="0" smtClean="0">
                <a:latin typeface="+mn-lt"/>
                <a:cs typeface="David" panose="020E0502060401010101" pitchFamily="34" charset="-79"/>
              </a:rPr>
              <a:t>657-</a:t>
            </a:r>
            <a:r>
              <a:rPr lang="en-US" sz="1600" b="1" dirty="0" smtClean="0">
                <a:latin typeface="+mn-lt"/>
                <a:cs typeface="David" panose="020E0502060401010101" pitchFamily="34" charset="-79"/>
              </a:rPr>
              <a:t>1777</a:t>
            </a:r>
            <a:endParaRPr lang="en-US" sz="1600" b="1" dirty="0">
              <a:latin typeface="+mn-lt"/>
              <a:cs typeface="David" panose="020E0502060401010101" pitchFamily="34" charset="-79"/>
            </a:endParaRPr>
          </a:p>
          <a:p>
            <a:pPr lvl="1"/>
            <a:r>
              <a:rPr lang="en-US" sz="1600" dirty="0">
                <a:latin typeface="+mn-lt"/>
                <a:cs typeface="David" panose="020E0502060401010101" pitchFamily="34" charset="-79"/>
              </a:rPr>
              <a:t>RONNA BELL  </a:t>
            </a:r>
            <a:r>
              <a:rPr lang="en-US" sz="1600" dirty="0" smtClean="0">
                <a:latin typeface="+mn-lt"/>
                <a:cs typeface="David" panose="020E0502060401010101" pitchFamily="34" charset="-79"/>
              </a:rPr>
              <a:t>657-</a:t>
            </a:r>
            <a:r>
              <a:rPr lang="en-US" sz="1600" b="1" dirty="0" smtClean="0">
                <a:latin typeface="+mn-lt"/>
                <a:cs typeface="David" panose="020E0502060401010101" pitchFamily="34" charset="-79"/>
              </a:rPr>
              <a:t>2106</a:t>
            </a:r>
            <a:endParaRPr lang="en-US" sz="1600" b="1" dirty="0">
              <a:latin typeface="+mn-lt"/>
              <a:cs typeface="David" panose="020E0502060401010101" pitchFamily="34" charset="-79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+mn-lt"/>
                <a:hlinkClick r:id="rId3"/>
              </a:rPr>
              <a:t>Please visit our homepage:  http://www.msubillings.edu/financialservices/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EA9CA"/>
                </a:solidFill>
                <a:latin typeface="Impact" panose="020B0806030902050204" pitchFamily="34" charset="0"/>
              </a:rPr>
              <a:t/>
            </a:r>
            <a:br>
              <a:rPr lang="en-US" dirty="0" smtClean="0">
                <a:solidFill>
                  <a:srgbClr val="7EA9CA"/>
                </a:solidFill>
                <a:latin typeface="Impact" panose="020B0806030902050204" pitchFamily="34" charset="0"/>
              </a:rPr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General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Ledger</a:t>
            </a:r>
            <a:r>
              <a:rPr lang="en-US" dirty="0">
                <a:latin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latin typeface="+mn-lt"/>
              </a:rPr>
              <a:t>Shows </a:t>
            </a:r>
            <a:r>
              <a:rPr lang="en-US" sz="4000" b="1" dirty="0">
                <a:latin typeface="+mn-lt"/>
              </a:rPr>
              <a:t>Fund </a:t>
            </a:r>
            <a:r>
              <a:rPr lang="en-US" sz="4000" dirty="0">
                <a:latin typeface="+mn-lt"/>
              </a:rPr>
              <a:t>balance as of a point in time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latin typeface="+mn-lt"/>
              </a:rPr>
              <a:t>Includes cash balance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latin typeface="+mn-lt"/>
              </a:rPr>
              <a:t>General Ledger balances change as amounts post to Operating Ledger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latin typeface="+mn-lt"/>
              </a:rPr>
              <a:t>Also referred to as the Balance Sheet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latin typeface="+mn-lt"/>
              </a:rPr>
              <a:t>Find General Ledger activity in Banner in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dirty="0">
                <a:latin typeface="+mn-lt"/>
              </a:rPr>
              <a:t>the </a:t>
            </a:r>
            <a:r>
              <a:rPr lang="en-US" sz="4000" b="1" dirty="0">
                <a:latin typeface="+mn-lt"/>
              </a:rPr>
              <a:t>FGITBSR </a:t>
            </a:r>
            <a:r>
              <a:rPr lang="en-US" sz="4000" dirty="0">
                <a:latin typeface="+mn-lt"/>
              </a:rPr>
              <a:t>form for Restricted (</a:t>
            </a:r>
            <a:r>
              <a:rPr lang="en-US" sz="4000" b="1" dirty="0">
                <a:latin typeface="+mn-lt"/>
              </a:rPr>
              <a:t>62</a:t>
            </a:r>
            <a:r>
              <a:rPr lang="en-US" sz="4000" dirty="0">
                <a:latin typeface="+mn-lt"/>
              </a:rPr>
              <a:t>xxxx), Designated (</a:t>
            </a:r>
            <a:r>
              <a:rPr lang="en-US" sz="4000" b="1" dirty="0">
                <a:latin typeface="+mn-lt"/>
              </a:rPr>
              <a:t>63</a:t>
            </a:r>
            <a:r>
              <a:rPr lang="en-US" sz="4000" dirty="0">
                <a:latin typeface="+mn-lt"/>
              </a:rPr>
              <a:t>xxxx) and Auxiliary (</a:t>
            </a:r>
            <a:r>
              <a:rPr lang="en-US" sz="4000" b="1" dirty="0">
                <a:latin typeface="+mn-lt"/>
              </a:rPr>
              <a:t>64</a:t>
            </a:r>
            <a:r>
              <a:rPr lang="en-US" sz="4000" dirty="0">
                <a:latin typeface="+mn-lt"/>
              </a:rPr>
              <a:t>xxxx) </a:t>
            </a:r>
            <a:r>
              <a:rPr lang="en-US" sz="4000" dirty="0" smtClean="0">
                <a:latin typeface="+mn-lt"/>
              </a:rPr>
              <a:t>Funds </a:t>
            </a:r>
            <a:endParaRPr lang="en-US" sz="40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EA9CA"/>
                </a:solidFill>
                <a:latin typeface="Impact" panose="020B0806030902050204" pitchFamily="34" charset="0"/>
              </a:rPr>
              <a:t/>
            </a:r>
            <a:br>
              <a:rPr lang="en-US" dirty="0" smtClean="0">
                <a:solidFill>
                  <a:srgbClr val="7EA9CA"/>
                </a:solidFill>
                <a:latin typeface="Impact" panose="020B0806030902050204" pitchFamily="34" charset="0"/>
              </a:rPr>
            </a:br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FUND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Shows ownership of cash or fund balance.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34" y="2520235"/>
            <a:ext cx="5476988" cy="25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EA9CA"/>
                </a:solidFill>
                <a:latin typeface="Impact" panose="020B0806030902050204" pitchFamily="34" charset="0"/>
              </a:rPr>
              <a:t/>
            </a:r>
            <a:br>
              <a:rPr lang="en-US" dirty="0" smtClean="0">
                <a:solidFill>
                  <a:srgbClr val="7EA9CA"/>
                </a:solidFill>
                <a:latin typeface="Impact" panose="020B0806030902050204" pitchFamily="34" charset="0"/>
              </a:rPr>
            </a:b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Types 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of Funds</a:t>
            </a:r>
            <a:r>
              <a:rPr lang="en-US" dirty="0">
                <a:solidFill>
                  <a:srgbClr val="7EA9CA"/>
                </a:solidFill>
                <a:latin typeface="Impact" panose="020B0806030902050204" pitchFamily="34" charset="0"/>
              </a:rPr>
              <a:t/>
            </a:r>
            <a:br>
              <a:rPr lang="en-US" dirty="0">
                <a:solidFill>
                  <a:srgbClr val="7EA9CA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7EA9CA"/>
                </a:solidFill>
                <a:latin typeface="Impact" panose="020B0806030902050204" pitchFamily="34" charset="0"/>
              </a:rPr>
              <a:t>Type		  	</a:t>
            </a:r>
            <a:r>
              <a:rPr lang="en-US" altLang="en-US" sz="2800" dirty="0" smtClean="0">
                <a:solidFill>
                  <a:srgbClr val="7EA9CA"/>
                </a:solidFill>
                <a:latin typeface="Impact" panose="020B0806030902050204" pitchFamily="34" charset="0"/>
              </a:rPr>
              <a:t>	 	Fund </a:t>
            </a:r>
            <a:r>
              <a:rPr lang="en-US" altLang="en-US" sz="2800" dirty="0">
                <a:solidFill>
                  <a:srgbClr val="7EA9CA"/>
                </a:solidFill>
                <a:latin typeface="Impact" panose="020B0806030902050204" pitchFamily="34" charset="0"/>
              </a:rPr>
              <a:t>No.	              </a:t>
            </a:r>
            <a:r>
              <a:rPr lang="en-US" altLang="en-US" sz="2800" dirty="0" smtClean="0">
                <a:solidFill>
                  <a:srgbClr val="7EA9CA"/>
                </a:solidFill>
                <a:latin typeface="Impact" panose="020B0806030902050204" pitchFamily="34" charset="0"/>
              </a:rPr>
              <a:t>			Description</a:t>
            </a:r>
            <a:endParaRPr lang="en-US" altLang="en-US" sz="2800" dirty="0">
              <a:solidFill>
                <a:srgbClr val="7EA9CA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Impact" panose="020B0806030902050204" pitchFamily="34" charset="0"/>
              </a:rPr>
              <a:t>General Operating         61xxxx		  </a:t>
            </a:r>
            <a:r>
              <a:rPr lang="en-US" altLang="en-US" sz="2400" dirty="0" smtClean="0">
                <a:latin typeface="Impact" panose="020B0806030902050204" pitchFamily="34" charset="0"/>
              </a:rPr>
              <a:t>				Appropriation</a:t>
            </a:r>
          </a:p>
          <a:p>
            <a:pPr marL="0" indent="0">
              <a:buNone/>
            </a:pPr>
            <a:r>
              <a:rPr lang="en-US" altLang="en-US" sz="2400" dirty="0">
                <a:latin typeface="Impact" panose="020B0806030902050204" pitchFamily="34" charset="0"/>
              </a:rPr>
              <a:t>Restricted		</a:t>
            </a:r>
            <a:r>
              <a:rPr lang="en-US" altLang="en-US" sz="2400" dirty="0" smtClean="0">
                <a:latin typeface="Impact" panose="020B0806030902050204" pitchFamily="34" charset="0"/>
              </a:rPr>
              <a:t>		62xxxx                                     </a:t>
            </a:r>
            <a:r>
              <a:rPr lang="en-US" altLang="en-US" sz="1600" dirty="0" smtClean="0">
                <a:latin typeface="Impact" panose="020B0806030902050204" pitchFamily="34" charset="0"/>
              </a:rPr>
              <a:t>**</a:t>
            </a:r>
            <a:r>
              <a:rPr lang="en-US" altLang="en-US" sz="1600" dirty="0">
                <a:latin typeface="Impact" panose="020B0806030902050204" pitchFamily="34" charset="0"/>
              </a:rPr>
              <a:t>Usually Grants &amp; Contracts**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Impact" panose="020B0806030902050204" pitchFamily="34" charset="0"/>
              </a:rPr>
              <a:t>Designated</a:t>
            </a:r>
            <a:r>
              <a:rPr lang="en-US" altLang="en-US" sz="2400" dirty="0">
                <a:latin typeface="Impact" panose="020B0806030902050204" pitchFamily="34" charset="0"/>
              </a:rPr>
              <a:t>		 </a:t>
            </a:r>
            <a:r>
              <a:rPr lang="en-US" altLang="en-US" sz="2400" dirty="0" smtClean="0">
                <a:latin typeface="Impact" panose="020B0806030902050204" pitchFamily="34" charset="0"/>
              </a:rPr>
              <a:t>	63xxxx</a:t>
            </a:r>
            <a:r>
              <a:rPr lang="en-US" altLang="en-US" sz="2400" dirty="0">
                <a:latin typeface="Impact" panose="020B0806030902050204" pitchFamily="34" charset="0"/>
              </a:rPr>
              <a:t>			</a:t>
            </a:r>
            <a:r>
              <a:rPr lang="en-US" altLang="en-US" sz="2400" dirty="0" smtClean="0">
                <a:latin typeface="Impact" panose="020B0806030902050204" pitchFamily="34" charset="0"/>
              </a:rPr>
              <a:t>			Revenue </a:t>
            </a:r>
            <a:r>
              <a:rPr lang="en-US" altLang="en-US" sz="2400" dirty="0">
                <a:latin typeface="Impact" panose="020B0806030902050204" pitchFamily="34" charset="0"/>
              </a:rPr>
              <a:t>Earning</a:t>
            </a:r>
          </a:p>
          <a:p>
            <a:pPr marL="0" indent="0">
              <a:buNone/>
            </a:pPr>
            <a:r>
              <a:rPr lang="en-US" altLang="en-US" sz="2400" dirty="0">
                <a:latin typeface="Impact" panose="020B0806030902050204" pitchFamily="34" charset="0"/>
              </a:rPr>
              <a:t>Auxiliary		</a:t>
            </a:r>
            <a:r>
              <a:rPr lang="en-US" altLang="en-US" sz="2400" dirty="0" smtClean="0">
                <a:latin typeface="Impact" panose="020B0806030902050204" pitchFamily="34" charset="0"/>
              </a:rPr>
              <a:t>		64xxxx</a:t>
            </a:r>
            <a:r>
              <a:rPr lang="en-US" altLang="en-US" sz="2400" dirty="0">
                <a:latin typeface="Impact" panose="020B0806030902050204" pitchFamily="34" charset="0"/>
              </a:rPr>
              <a:t>		                </a:t>
            </a:r>
            <a:r>
              <a:rPr lang="en-US" altLang="en-US" sz="2400" dirty="0" smtClean="0">
                <a:latin typeface="Impact" panose="020B0806030902050204" pitchFamily="34" charset="0"/>
              </a:rPr>
              <a:t>			Revenue </a:t>
            </a:r>
            <a:r>
              <a:rPr lang="en-US" altLang="en-US" sz="2400" dirty="0">
                <a:latin typeface="Impact" panose="020B0806030902050204" pitchFamily="34" charset="0"/>
              </a:rPr>
              <a:t>Earning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Types of Funds (cont.)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>
                <a:latin typeface="+mn-lt"/>
              </a:rPr>
              <a:t>General Operating Funds </a:t>
            </a:r>
            <a:r>
              <a:rPr lang="en-US" altLang="en-US" dirty="0">
                <a:latin typeface="+mn-lt"/>
              </a:rPr>
              <a:t>(begin with 61xxxx)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Money is state appropriated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No revenue can be recorded in these funds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indexes are given a budget by the Budget Office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Funds that remain unspent as of the end of the fiscal year revert to the State of Montana and cannot be carried forward to be spent in the following </a:t>
            </a:r>
            <a:r>
              <a:rPr lang="en-US" altLang="en-US" dirty="0" smtClean="0">
                <a:latin typeface="+mn-lt"/>
              </a:rPr>
              <a:t>year</a:t>
            </a:r>
            <a:endParaRPr lang="en-US" alt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Types of Funds (cont.)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Restricted Funds </a:t>
            </a:r>
            <a:r>
              <a:rPr lang="en-US" altLang="en-US" dirty="0"/>
              <a:t>(begin with 62xxxx)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These funds are externally restricted by some entity other than the university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Grants and contracts and financial aid are included in this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Types of Funds (cont.)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Designated Funds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(begin with 63xxxx)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self-supporting accounts such as recharge centers, revenues and expenses related to fees, or special organized activities of educational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order to be classify as a designated fund, all of the following conditions must be met: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activity must be self-supporting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Expenditures can only be made in support of that activity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Budget support for that activity must not be available from other current funds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Excess funds are normally not generated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Unspent balances are carried forward to the next year</a:t>
            </a:r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Types of Funds (cont.)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Auxiliary Funds </a:t>
            </a:r>
            <a:r>
              <a:rPr lang="en-US" altLang="en-US" dirty="0"/>
              <a:t>(begin with 64xxxx)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These funds are self-supporting and used to account for auxiliary operations devoted to providing essential on-campus services to students, faculty or staff</a:t>
            </a:r>
          </a:p>
          <a:p>
            <a:pPr lvl="2"/>
            <a:r>
              <a:rPr lang="en-US" altLang="en-US" dirty="0"/>
              <a:t>Examples include residence halls, parking lots and Bookstore</a:t>
            </a:r>
          </a:p>
          <a:p>
            <a:pPr lvl="2"/>
            <a:r>
              <a:rPr lang="en-US" altLang="en-US" dirty="0"/>
              <a:t>Income is derived from user fees</a:t>
            </a:r>
          </a:p>
          <a:p>
            <a:pPr lvl="2"/>
            <a:r>
              <a:rPr lang="en-US" altLang="en-US" dirty="0"/>
              <a:t>Unspent balances are carried forward to the next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How do I find my Fund Balance?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latin typeface="+mn-lt"/>
              </a:rPr>
              <a:t>There are a few different ways to find Fund Balance in Banner:</a:t>
            </a:r>
          </a:p>
          <a:p>
            <a:endParaRPr lang="en-US" altLang="en-US" sz="28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+mn-lt"/>
              </a:rPr>
              <a:t>FGITBSR</a:t>
            </a:r>
            <a:r>
              <a:rPr lang="en-US" altLang="en-US" sz="2800" dirty="0">
                <a:latin typeface="+mn-lt"/>
              </a:rPr>
              <a:t> form in Banner shows General Ledger activity or: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+mn-lt"/>
              </a:rPr>
              <a:t>General Ledger </a:t>
            </a:r>
            <a:r>
              <a:rPr lang="en-US" altLang="en-US" sz="2800" dirty="0">
                <a:latin typeface="+mn-lt"/>
              </a:rPr>
              <a:t>report on the </a:t>
            </a:r>
            <a:r>
              <a:rPr lang="en-US" altLang="en-US" sz="2800" b="1" dirty="0">
                <a:solidFill>
                  <a:srgbClr val="7EA9CA"/>
                </a:solidFill>
                <a:latin typeface="+mn-lt"/>
              </a:rPr>
              <a:t>Banner Report </a:t>
            </a:r>
            <a:r>
              <a:rPr lang="en-US" altLang="en-US" sz="2800" b="1" dirty="0" smtClean="0">
                <a:solidFill>
                  <a:srgbClr val="7EA9CA"/>
                </a:solidFill>
                <a:latin typeface="+mn-lt"/>
              </a:rPr>
              <a:t>Web</a:t>
            </a:r>
            <a:r>
              <a:rPr lang="en-US" altLang="en-US" sz="2800" dirty="0" smtClean="0">
                <a:latin typeface="+mn-lt"/>
              </a:rPr>
              <a:t> </a:t>
            </a:r>
            <a:endParaRPr lang="en-US" altLang="en-US" sz="2800" dirty="0">
              <a:latin typeface="+mn-lt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7EA9CA"/>
                </a:solidFill>
                <a:latin typeface="+mn-lt"/>
              </a:rPr>
              <a:t>Banner Report Web </a:t>
            </a:r>
            <a:r>
              <a:rPr lang="en-US" sz="2800" b="1" dirty="0">
                <a:solidFill>
                  <a:srgbClr val="7EA9CA"/>
                </a:solidFill>
                <a:latin typeface="+mn-lt"/>
              </a:rPr>
              <a:t>link</a:t>
            </a:r>
            <a:r>
              <a:rPr lang="en-US" sz="2800" b="1" dirty="0">
                <a:latin typeface="+mn-lt"/>
              </a:rPr>
              <a:t>: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hlinkClick r:id="rId2"/>
              </a:rPr>
              <a:t>https://sais.montana.edu/cgi-bin/msu_sb_v3.pl</a:t>
            </a:r>
            <a:endParaRPr lang="en-US" altLang="en-US" sz="28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General Ledger activity in FGITBSR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9292" y="1362669"/>
            <a:ext cx="5944048" cy="4027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2928" y="1856976"/>
            <a:ext cx="1242062" cy="954107"/>
          </a:xfrm>
          <a:prstGeom prst="rect">
            <a:avLst/>
          </a:prstGeom>
          <a:noFill/>
          <a:ln w="2540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Fund number instead of Index 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0372" y="1506550"/>
            <a:ext cx="1242062" cy="954107"/>
          </a:xfrm>
          <a:prstGeom prst="rect">
            <a:avLst/>
          </a:prstGeom>
          <a:noFill/>
          <a:ln w="2540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Query on Fiscal Year in Banner back to ‘00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3102" y="2583260"/>
            <a:ext cx="1242062" cy="1815882"/>
          </a:xfrm>
          <a:prstGeom prst="rect">
            <a:avLst/>
          </a:prstGeom>
          <a:noFill/>
          <a:ln w="2540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Revenue and Expense Control accounts show the YTD revenue and expense for fiscal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3102" y="4537554"/>
            <a:ext cx="1242062" cy="738664"/>
          </a:xfrm>
          <a:prstGeom prst="rect">
            <a:avLst/>
          </a:prstGeom>
          <a:noFill/>
          <a:ln w="2540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current Fund Balance is 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$3,888.46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7634" y="5424599"/>
            <a:ext cx="4114800" cy="646331"/>
          </a:xfrm>
          <a:prstGeom prst="rect">
            <a:avLst/>
          </a:prstGeom>
          <a:noFill/>
          <a:ln w="2540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**Please note if the revenue and expense control account to not match your Index revenue and expense totals, there may be more than one Index associated with the Fund.</a:t>
            </a:r>
          </a:p>
        </p:txBody>
      </p:sp>
      <p:sp>
        <p:nvSpPr>
          <p:cNvPr id="11" name="Oval 10"/>
          <p:cNvSpPr/>
          <p:nvPr/>
        </p:nvSpPr>
        <p:spPr>
          <a:xfrm rot="10800000">
            <a:off x="2135312" y="2088936"/>
            <a:ext cx="427984" cy="3176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0800000">
            <a:off x="5051461" y="1954807"/>
            <a:ext cx="427984" cy="3176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0800000">
            <a:off x="6213769" y="3710225"/>
            <a:ext cx="427990" cy="3066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0800000">
            <a:off x="6214874" y="4811036"/>
            <a:ext cx="427987" cy="31767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General Ledger Report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7023" y="1501332"/>
            <a:ext cx="6372239" cy="4217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50629" y="4934634"/>
            <a:ext cx="1242062" cy="646331"/>
          </a:xfrm>
          <a:prstGeom prst="rect">
            <a:avLst/>
          </a:prstGeom>
          <a:noFill/>
          <a:ln w="2540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The current </a:t>
            </a:r>
            <a:r>
              <a:rPr lang="en-US" sz="1200" b="1" dirty="0"/>
              <a:t>Fund Balance </a:t>
            </a:r>
            <a:r>
              <a:rPr lang="en-US" sz="1200" dirty="0"/>
              <a:t>is $3,888.46</a:t>
            </a:r>
          </a:p>
        </p:txBody>
      </p:sp>
      <p:sp>
        <p:nvSpPr>
          <p:cNvPr id="7" name="Oval 6"/>
          <p:cNvSpPr/>
          <p:nvPr/>
        </p:nvSpPr>
        <p:spPr>
          <a:xfrm rot="10800000">
            <a:off x="6284803" y="5152682"/>
            <a:ext cx="609600" cy="2102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How do I sign up for a Banner Finance account?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Go to our Faculty &amp; Staff Online Forms page: </a:t>
            </a:r>
            <a:r>
              <a:rPr lang="en-US" sz="1800" dirty="0">
                <a:latin typeface="+mn-lt"/>
                <a:hlinkClick r:id="rId3"/>
              </a:rPr>
              <a:t>http://www.msubillings.edu/Technology/OnlineForms/</a:t>
            </a: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636" y="2430781"/>
            <a:ext cx="5810250" cy="3870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482340" y="3670353"/>
            <a:ext cx="2057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" y="3069135"/>
            <a:ext cx="2495048" cy="1754326"/>
          </a:xfrm>
          <a:prstGeom prst="rect">
            <a:avLst/>
          </a:prstGeom>
          <a:noFill/>
          <a:ln w="25400">
            <a:solidFill>
              <a:srgbClr val="7EA9C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form is under the Information Technology Section  - </a:t>
            </a:r>
            <a:r>
              <a:rPr lang="en-US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Banner Account Request/Change Form</a:t>
            </a:r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56704"/>
            <a:ext cx="8327571" cy="1179932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Questions on setting up a new index or chart-related items?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658"/>
            <a:ext cx="8229600" cy="421767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smtClean="0">
                <a:latin typeface="Rockwell" panose="02060603020205020403" pitchFamily="18" charset="0"/>
              </a:rPr>
              <a:t>Heather </a:t>
            </a:r>
            <a:r>
              <a:rPr lang="en-US" altLang="en-US" sz="2400" dirty="0">
                <a:latin typeface="Rockwell" panose="02060603020205020403" pitchFamily="18" charset="0"/>
              </a:rPr>
              <a:t>Hanna</a:t>
            </a:r>
            <a:r>
              <a:rPr lang="en-US" altLang="en-US" dirty="0">
                <a:solidFill>
                  <a:srgbClr val="7EA9CA"/>
                </a:solidFill>
                <a:latin typeface="+mn-lt"/>
              </a:rPr>
              <a:t>	</a:t>
            </a:r>
            <a:r>
              <a:rPr lang="en-US" altLang="en-US" dirty="0">
                <a:latin typeface="+mn-lt"/>
              </a:rPr>
              <a:t>			657-</a:t>
            </a:r>
            <a:r>
              <a:rPr lang="en-US" altLang="en-US" b="1" dirty="0">
                <a:latin typeface="+mn-lt"/>
              </a:rPr>
              <a:t>1682</a:t>
            </a:r>
          </a:p>
          <a:p>
            <a:pPr lvl="2"/>
            <a:r>
              <a:rPr lang="en-US" altLang="en-US" sz="2800" dirty="0">
                <a:latin typeface="+mn-lt"/>
              </a:rPr>
              <a:t>General Fund, Designated, Auxiliaries and Plant indexes</a:t>
            </a:r>
          </a:p>
          <a:p>
            <a:pPr marL="457200" lvl="1" indent="0">
              <a:buNone/>
            </a:pPr>
            <a:r>
              <a:rPr lang="en-US" altLang="en-US" dirty="0" smtClean="0">
                <a:latin typeface="+mn-lt"/>
              </a:rPr>
              <a:t>	</a:t>
            </a:r>
            <a:r>
              <a:rPr lang="en-US" altLang="en-US" sz="2400" dirty="0" smtClean="0">
                <a:latin typeface="Rockwell" panose="02060603020205020403" pitchFamily="18" charset="0"/>
              </a:rPr>
              <a:t>Brenda </a:t>
            </a:r>
            <a:r>
              <a:rPr lang="en-US" altLang="en-US" sz="2400" dirty="0">
                <a:latin typeface="Rockwell" panose="02060603020205020403" pitchFamily="18" charset="0"/>
              </a:rPr>
              <a:t>Brakke</a:t>
            </a:r>
            <a:r>
              <a:rPr lang="en-US" altLang="en-US" dirty="0">
                <a:latin typeface="+mn-lt"/>
              </a:rPr>
              <a:t>				657-</a:t>
            </a:r>
            <a:r>
              <a:rPr lang="en-US" altLang="en-US" b="1" dirty="0">
                <a:latin typeface="+mn-lt"/>
              </a:rPr>
              <a:t>1679</a:t>
            </a:r>
          </a:p>
          <a:p>
            <a:pPr lvl="2"/>
            <a:r>
              <a:rPr lang="en-US" altLang="en-US" sz="2800" dirty="0">
                <a:latin typeface="+mn-lt"/>
              </a:rPr>
              <a:t>Grant, Designated, Agency and Student Club indexes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9" y="4422985"/>
            <a:ext cx="1972491" cy="17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8" y="892629"/>
            <a:ext cx="65024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37865" y="805934"/>
            <a:ext cx="192392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</a:t>
            </a:r>
            <a:endParaRPr lang="en-US" sz="3200" b="1" dirty="0" smtClean="0">
              <a:solidFill>
                <a:schemeClr val="bg2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Ledger 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Account 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Codes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Ledger Account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600" dirty="0"/>
              <a:t>Operating Ledger Accounts are found in the Operating Ledger.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600" dirty="0"/>
              <a:t>2 different items are represented by this field: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Revenue Accounts 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Expenditure Accounts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Revenue Account Codes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Used to record money that the University receives from its activities in a given period.  Sources of revenue include appropriations, fees, and the sales of products and/or services to customers.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Revenue codes are five or six digits in length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Lead digit will be </a:t>
            </a:r>
            <a:r>
              <a:rPr lang="en-US" altLang="en-US" sz="2400" b="1" dirty="0"/>
              <a:t>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Revenue Account Codes (cont.)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In general, if money is being brought over from the Foundation, it should be recorded in account </a:t>
            </a:r>
            <a:r>
              <a:rPr lang="en-US" altLang="en-US" sz="2400" b="1" dirty="0"/>
              <a:t>53950</a:t>
            </a:r>
            <a:r>
              <a:rPr lang="en-US" altLang="en-US" sz="2400" dirty="0"/>
              <a:t> – Misc. restricted gifts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An exception to this would be if money is deposited into a General Fund index (index beginning with 61xxxx), then an abatement (or reduction) of expense would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Expense Account Codes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Used to identify an outflow of money to pay for an item or service or an activity that is accounted for as an expenditure (expense)/deduction or transfer-out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Expense codes are five or six digits in length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Lead digit will be </a:t>
            </a:r>
            <a:r>
              <a:rPr lang="en-US" altLang="en-US" sz="2400" b="1" dirty="0"/>
              <a:t>6</a:t>
            </a:r>
          </a:p>
          <a:p>
            <a:pPr lvl="2"/>
            <a:r>
              <a:rPr lang="en-US" altLang="en-US" dirty="0"/>
              <a:t>61xxx – Salary and benefits </a:t>
            </a:r>
            <a:r>
              <a:rPr lang="en-US" altLang="en-US" sz="1800" dirty="0"/>
              <a:t>(Do not use when coding BPA’s)</a:t>
            </a:r>
          </a:p>
          <a:p>
            <a:pPr lvl="2"/>
            <a:r>
              <a:rPr lang="en-US" altLang="en-US" dirty="0"/>
              <a:t>62xxx – Operating expense</a:t>
            </a:r>
          </a:p>
          <a:p>
            <a:pPr lvl="2"/>
            <a:r>
              <a:rPr lang="en-US" altLang="en-US" dirty="0"/>
              <a:t>63xxx – Capital 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Expense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b="1" dirty="0">
                <a:latin typeface="+mn-lt"/>
              </a:rPr>
              <a:t>Operating expenses start with a 62xxx and are broken down into the following categories</a:t>
            </a:r>
            <a:r>
              <a:rPr lang="en-US" sz="2000" b="1" dirty="0" smtClean="0">
                <a:latin typeface="+mn-lt"/>
              </a:rPr>
              <a:t>: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000" b="1" dirty="0">
              <a:latin typeface="+mn-lt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621xx – Contracted Services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622xx – Supplies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623xx – Communications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624xx – Travel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625xx – Rent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626xx – Utilities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627xx – Repairs &amp; Maintenance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628xx – Other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2415950"/>
            <a:ext cx="2351088" cy="2351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EA9CA"/>
                </a:solidFill>
                <a:latin typeface="Impact" panose="020B0806030902050204" pitchFamily="34" charset="0"/>
              </a:rPr>
              <a:t/>
            </a:r>
            <a:br>
              <a:rPr lang="en-US" dirty="0" smtClean="0">
                <a:solidFill>
                  <a:srgbClr val="7EA9CA"/>
                </a:solidFill>
                <a:latin typeface="Impact" panose="020B0806030902050204" pitchFamily="34" charset="0"/>
              </a:rPr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Ledger Account Code List</a:t>
            </a:r>
            <a:r>
              <a:rPr lang="en-US" dirty="0">
                <a:solidFill>
                  <a:srgbClr val="7EA9CA"/>
                </a:solidFill>
                <a:latin typeface="Impact" panose="020B0806030902050204" pitchFamily="34" charset="0"/>
              </a:rPr>
              <a:t/>
            </a:r>
            <a:br>
              <a:rPr lang="en-US" dirty="0">
                <a:solidFill>
                  <a:srgbClr val="7EA9CA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1"/>
            <a:ext cx="8577943" cy="4217670"/>
          </a:xfrm>
        </p:spPr>
        <p:txBody>
          <a:bodyPr/>
          <a:lstStyle/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A revenue and expense </a:t>
            </a:r>
            <a:r>
              <a:rPr lang="en-US" sz="2400" u="sng" dirty="0"/>
              <a:t>Account Code List </a:t>
            </a:r>
            <a:r>
              <a:rPr lang="en-US" sz="2400" dirty="0"/>
              <a:t>can be found on the Business Services webpage:</a:t>
            </a:r>
          </a:p>
          <a:p>
            <a:pPr marL="457200" lvl="1" indent="0"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457200" lvl="1" indent="0">
              <a:spcAft>
                <a:spcPts val="0"/>
              </a:spcAft>
              <a:buNone/>
              <a:defRPr/>
            </a:pPr>
            <a:r>
              <a:rPr lang="en-US" sz="2400" b="1" dirty="0">
                <a:hlinkClick r:id="rId2"/>
              </a:rPr>
              <a:t>http://www.msubillings.edu/boffice/acctspayable.html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Operating Expense vs. Capital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dirty="0"/>
              <a:t>Capital equipment </a:t>
            </a:r>
            <a:r>
              <a:rPr lang="en-US" altLang="en-US" dirty="0"/>
              <a:t>– use account code 63xxx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Individual piece of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Cost is over $5,000 (including ancillary costs, i.e. freight, transportation costs, site preparation costs, etc.)</a:t>
            </a:r>
          </a:p>
          <a:p>
            <a:r>
              <a:rPr lang="en-US" altLang="en-US" b="1" dirty="0"/>
              <a:t>Non-capital equipment </a:t>
            </a:r>
            <a:r>
              <a:rPr lang="en-US" altLang="en-US" dirty="0"/>
              <a:t>– use account code 622xx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Equipment costing less than </a:t>
            </a:r>
            <a:r>
              <a:rPr lang="en-US" altLang="en-US" dirty="0" smtClean="0"/>
              <a:t>$5,000 </a:t>
            </a:r>
            <a:r>
              <a:rPr lang="en-US" altLang="en-US" dirty="0"/>
              <a:t>(including ancillary costs, i.e. freight, transportation costs, site preparation costs,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Rules of Thumb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BPA’s should not be coded to account codes beginning with 61xxx (payroll expense)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Revenue accounts should not be used for General Fund indexes (indexes beginning with 61xxxx)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Try to use a specific account code in the appropriate category rather than using a “General” account code (i.e. 6xx99 acct.)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If “abating” (or reducing) an expense, use the same index and expense account for the reimbursement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7572" y="940190"/>
            <a:ext cx="6462215" cy="51177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3880" y="84390"/>
            <a:ext cx="8229600" cy="9446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Banner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Account cont.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37835" y="3050931"/>
            <a:ext cx="3208607" cy="3780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7573" y="4132385"/>
            <a:ext cx="1824566" cy="6857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Corrections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If you have a correction, please complete a </a:t>
            </a:r>
            <a:r>
              <a:rPr lang="en-US" altLang="en-US" sz="2800" b="1" dirty="0">
                <a:solidFill>
                  <a:srgbClr val="0066FF"/>
                </a:solidFill>
              </a:rPr>
              <a:t>Finance Expenditure Correction request form</a:t>
            </a:r>
            <a:r>
              <a:rPr lang="en-US" altLang="en-US" sz="2800" dirty="0">
                <a:solidFill>
                  <a:srgbClr val="0066FF"/>
                </a:solidFill>
              </a:rPr>
              <a:t> </a:t>
            </a:r>
            <a:r>
              <a:rPr lang="en-US" altLang="en-US" sz="2800" dirty="0"/>
              <a:t>(located under Forms on MSUB Faculty/Staff page)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This form is for transactions that have processed and </a:t>
            </a:r>
            <a:r>
              <a:rPr lang="en-US" altLang="en-US" sz="2800" b="1" dirty="0"/>
              <a:t>posted </a:t>
            </a:r>
            <a:r>
              <a:rPr lang="en-US" altLang="en-US" sz="2800" dirty="0"/>
              <a:t>in Banner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All corrections need Fund Controller approval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Correction Examples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/>
              <a:t>Reasons to use the Finance Expenditure Correction form: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 u="sng" dirty="0"/>
              <a:t>Change/Correct Index</a:t>
            </a:r>
          </a:p>
          <a:p>
            <a:pPr lvl="2"/>
            <a:r>
              <a:rPr lang="en-US" altLang="en-US" sz="1600" dirty="0"/>
              <a:t>Incorrect index was used and need to correct</a:t>
            </a:r>
          </a:p>
          <a:p>
            <a:pPr lvl="2"/>
            <a:r>
              <a:rPr lang="en-US" altLang="en-US" sz="1600" dirty="0"/>
              <a:t>Index and/or fund does not have sufficient funds to cover expense and therefore expense needs to be moved to another appropriate index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 u="sng" dirty="0"/>
              <a:t>Change/Correct Account Code</a:t>
            </a:r>
          </a:p>
          <a:p>
            <a:pPr lvl="2"/>
            <a:r>
              <a:rPr lang="en-US" altLang="en-US" sz="1600" dirty="0"/>
              <a:t>Incorrect account code was used and need to correct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Expenditure Correction Form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42</a:t>
            </a:fld>
            <a:endParaRPr lang="en-US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2" y="1501331"/>
            <a:ext cx="6444342" cy="447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5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Expenditure Correction Form (cont.)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258"/>
            <a:ext cx="8229600" cy="4217670"/>
          </a:xfrm>
        </p:spPr>
        <p:txBody>
          <a:bodyPr/>
          <a:lstStyle/>
          <a:p>
            <a:r>
              <a:rPr lang="en-US" altLang="en-US" sz="2400" dirty="0"/>
              <a:t>Please attach backup documentation:</a:t>
            </a:r>
          </a:p>
          <a:p>
            <a:r>
              <a:rPr lang="en-US" altLang="en-US" sz="2400" dirty="0"/>
              <a:t>EXAMPLES:</a:t>
            </a:r>
          </a:p>
          <a:p>
            <a:pPr lvl="1"/>
            <a:r>
              <a:rPr lang="en-US" altLang="en-US" sz="2400" dirty="0"/>
              <a:t>Banner screen shot of transaction to be moved: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764972"/>
            <a:ext cx="5638800" cy="3455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Expenditure Correction Form (cont.)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Copy of Banner transaction report, identifying which transaction(s) to be moved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Copy of Business Purchase Authorization (BPA)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20" y="3540996"/>
            <a:ext cx="2857500" cy="188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Questions on Account Codes?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543" y="1501333"/>
            <a:ext cx="6716486" cy="2667896"/>
          </a:xfrm>
        </p:spPr>
        <p:txBody>
          <a:bodyPr>
            <a:normAutofit/>
          </a:bodyPr>
          <a:lstStyle/>
          <a:p>
            <a:r>
              <a:rPr lang="en-US" altLang="en-US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Services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Heather Hanna 	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x1682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Gina Herbert		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Accountant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x2625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Brenda Brakke	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Grants 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x1679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Office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Tami Eller		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Accounts 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Payable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x1706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JoAnn Rhodes		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Accounts 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Payable	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x1683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06198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If </a:t>
            </a:r>
            <a:r>
              <a:rPr lang="en-US" sz="1600" b="1" dirty="0"/>
              <a:t>you have any suggestions for future Financial Services training, please contact Heather Hanna at 657-1682 or email </a:t>
            </a:r>
            <a:r>
              <a:rPr lang="en-US" sz="1600" b="1" dirty="0">
                <a:hlinkClick r:id="rId3"/>
              </a:rPr>
              <a:t>heather.hanna@msubillings.edu</a:t>
            </a:r>
            <a:endParaRPr lang="en-US" sz="1600" b="1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05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3554" y="953770"/>
            <a:ext cx="5797731" cy="5156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3880" y="153955"/>
            <a:ext cx="8229600" cy="8693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Banner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Account cont.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5292" y="754464"/>
            <a:ext cx="6061166" cy="5347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373" y="207482"/>
            <a:ext cx="8229600" cy="54698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Banner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Account cont.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728001"/>
            <a:ext cx="5843954" cy="535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373" y="174575"/>
            <a:ext cx="8229600" cy="54698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Banner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Account cont.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6360" y="720968"/>
            <a:ext cx="5623559" cy="518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 rot="10800000">
            <a:off x="1012371" y="5399005"/>
            <a:ext cx="1970315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373" y="147609"/>
            <a:ext cx="8229600" cy="54698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Banner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Account cont.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D586-4553-BB4A-BDFB-085527779DE9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1004" y="712176"/>
            <a:ext cx="4353196" cy="525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6573" y="1066800"/>
            <a:ext cx="1866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Request Index access</a:t>
            </a: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Contact Financial Services for form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373" y="166920"/>
            <a:ext cx="8229600" cy="54698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Banner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Finance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Account cont.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ncial Services Spring 2015 MSUB template" id="{4170070A-2406-447A-B41F-573B70A260A5}" vid="{9E580DFE-3561-4F89-8885-D0B6D89F9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Financial Services Spring 2015 MSUB template</Template>
  <TotalTime>211</TotalTime>
  <Words>1686</Words>
  <Application>Microsoft Office PowerPoint</Application>
  <PresentationFormat>On-screen Show (4:3)</PresentationFormat>
  <Paragraphs>297</Paragraphs>
  <Slides>45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Courier New</vt:lpstr>
      <vt:lpstr>David</vt:lpstr>
      <vt:lpstr>Impact</vt:lpstr>
      <vt:lpstr>Rockwell</vt:lpstr>
      <vt:lpstr>Tahoma</vt:lpstr>
      <vt:lpstr>Times New Roman</vt:lpstr>
      <vt:lpstr>Trebuchet MS</vt:lpstr>
      <vt:lpstr>Wingdings</vt:lpstr>
      <vt:lpstr>Wingdings 3</vt:lpstr>
      <vt:lpstr>Office Theme</vt:lpstr>
      <vt:lpstr>FINANCIAL SERVICES</vt:lpstr>
      <vt:lpstr>FINANCIAL SERVICES STAFF</vt:lpstr>
      <vt:lpstr>How do I sign up for a Banner Finance account?</vt:lpstr>
      <vt:lpstr>Banner Finance Account cont.</vt:lpstr>
      <vt:lpstr>Banner Finance Account cont.</vt:lpstr>
      <vt:lpstr>Banner Finance Account cont.</vt:lpstr>
      <vt:lpstr>Banner Finance Account cont.</vt:lpstr>
      <vt:lpstr>Banner Finance Account cont.</vt:lpstr>
      <vt:lpstr>Banner Finance Account cont.</vt:lpstr>
      <vt:lpstr>Operating Ledger</vt:lpstr>
      <vt:lpstr>Index</vt:lpstr>
      <vt:lpstr>Types of Indexes</vt:lpstr>
      <vt:lpstr>How do I find transactions posted to my Index?</vt:lpstr>
      <vt:lpstr>Operating Ledger Activity in FGIBDST</vt:lpstr>
      <vt:lpstr>Operating Ledger Activity in FGIBDST (cont.)</vt:lpstr>
      <vt:lpstr>Operating Ledger Activity in FGIBDST (cont.)</vt:lpstr>
      <vt:lpstr>Operating Ledger Summary Report</vt:lpstr>
      <vt:lpstr>Operating Ledger Transaction Report</vt:lpstr>
      <vt:lpstr>Requesting a New Index</vt:lpstr>
      <vt:lpstr> General Ledger </vt:lpstr>
      <vt:lpstr> FUND </vt:lpstr>
      <vt:lpstr> Types of Funds </vt:lpstr>
      <vt:lpstr>Types of Funds (cont.)</vt:lpstr>
      <vt:lpstr>Types of Funds (cont.)</vt:lpstr>
      <vt:lpstr>Types of Funds (cont.)</vt:lpstr>
      <vt:lpstr>Types of Funds (cont.)</vt:lpstr>
      <vt:lpstr>How do I find my Fund Balance?</vt:lpstr>
      <vt:lpstr>General Ledger activity in FGITBSR</vt:lpstr>
      <vt:lpstr>General Ledger Report</vt:lpstr>
      <vt:lpstr>Questions on setting up a new index or chart-related items?</vt:lpstr>
      <vt:lpstr>PowerPoint Presentation</vt:lpstr>
      <vt:lpstr>Operating Ledger Account</vt:lpstr>
      <vt:lpstr>Revenue Account Codes</vt:lpstr>
      <vt:lpstr>Revenue Account Codes (cont.)</vt:lpstr>
      <vt:lpstr>Expense Account Codes</vt:lpstr>
      <vt:lpstr>Operating Expense</vt:lpstr>
      <vt:lpstr> Operating Ledger Account Code List </vt:lpstr>
      <vt:lpstr>Operating Expense vs. Capital</vt:lpstr>
      <vt:lpstr>Rules of Thumb</vt:lpstr>
      <vt:lpstr>Finance Corrections </vt:lpstr>
      <vt:lpstr>Finance Correction Examples</vt:lpstr>
      <vt:lpstr>Finance Expenditure Correction Form</vt:lpstr>
      <vt:lpstr>Finance Expenditure Correction Form (cont.)</vt:lpstr>
      <vt:lpstr>Finance Expenditure Correction Form (cont.)</vt:lpstr>
      <vt:lpstr>Questions on Account Codes?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SERVICES</dc:title>
  <dc:creator>Information Technology</dc:creator>
  <cp:lastModifiedBy>Information Technology</cp:lastModifiedBy>
  <cp:revision>40</cp:revision>
  <cp:lastPrinted>2015-04-02T22:37:18Z</cp:lastPrinted>
  <dcterms:created xsi:type="dcterms:W3CDTF">2015-04-03T14:21:31Z</dcterms:created>
  <dcterms:modified xsi:type="dcterms:W3CDTF">2015-04-03T18:05:25Z</dcterms:modified>
</cp:coreProperties>
</file>