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67" r:id="rId3"/>
    <p:sldId id="270" r:id="rId4"/>
    <p:sldId id="269" r:id="rId5"/>
    <p:sldId id="271" r:id="rId6"/>
    <p:sldId id="256" r:id="rId7"/>
    <p:sldId id="257" r:id="rId8"/>
    <p:sldId id="258" r:id="rId9"/>
    <p:sldId id="259" r:id="rId10"/>
    <p:sldId id="260" r:id="rId11"/>
    <p:sldId id="272" r:id="rId12"/>
    <p:sldId id="261" r:id="rId13"/>
    <p:sldId id="262" r:id="rId14"/>
    <p:sldId id="263" r:id="rId15"/>
    <p:sldId id="264" r:id="rId16"/>
    <p:sldId id="266" r:id="rId17"/>
    <p:sldId id="26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64" d="100"/>
          <a:sy n="64" d="100"/>
        </p:scale>
        <p:origin x="84" y="11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3295DF-2300-4E26-9854-D8AC725B51D3}" type="datetimeFigureOut">
              <a:rPr lang="en-US" smtClean="0"/>
              <a:t>3/9/2017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5F33A6-1C2D-475E-81EC-58C263C95B35}" type="slidenum">
              <a:rPr lang="en-US" smtClean="0"/>
              <a:t>‹#›</a:t>
            </a:fld>
            <a:endParaRPr lang="en-US" dirty="0"/>
          </a:p>
        </p:txBody>
      </p:sp>
    </p:spTree>
    <p:extLst>
      <p:ext uri="{BB962C8B-B14F-4D97-AF65-F5344CB8AC3E}">
        <p14:creationId xmlns:p14="http://schemas.microsoft.com/office/powerpoint/2010/main" val="3212846157"/>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3295DF-2300-4E26-9854-D8AC725B51D3}" type="datetimeFigureOut">
              <a:rPr lang="en-US" smtClean="0"/>
              <a:t>3/9/2017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5F33A6-1C2D-475E-81EC-58C263C95B35}" type="slidenum">
              <a:rPr lang="en-US" smtClean="0"/>
              <a:t>‹#›</a:t>
            </a:fld>
            <a:endParaRPr lang="en-US" dirty="0"/>
          </a:p>
        </p:txBody>
      </p:sp>
    </p:spTree>
    <p:extLst>
      <p:ext uri="{BB962C8B-B14F-4D97-AF65-F5344CB8AC3E}">
        <p14:creationId xmlns:p14="http://schemas.microsoft.com/office/powerpoint/2010/main" val="3466250864"/>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3295DF-2300-4E26-9854-D8AC725B51D3}" type="datetimeFigureOut">
              <a:rPr lang="en-US" smtClean="0"/>
              <a:t>3/9/2017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5F33A6-1C2D-475E-81EC-58C263C95B35}" type="slidenum">
              <a:rPr lang="en-US" smtClean="0"/>
              <a:t>‹#›</a:t>
            </a:fld>
            <a:endParaRPr lang="en-US" dirty="0"/>
          </a:p>
        </p:txBody>
      </p:sp>
    </p:spTree>
    <p:extLst>
      <p:ext uri="{BB962C8B-B14F-4D97-AF65-F5344CB8AC3E}">
        <p14:creationId xmlns:p14="http://schemas.microsoft.com/office/powerpoint/2010/main" val="4059545008"/>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3295DF-2300-4E26-9854-D8AC725B51D3}" type="datetimeFigureOut">
              <a:rPr lang="en-US" smtClean="0"/>
              <a:t>3/9/2017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5F33A6-1C2D-475E-81EC-58C263C95B35}" type="slidenum">
              <a:rPr lang="en-US" smtClean="0"/>
              <a:t>‹#›</a:t>
            </a:fld>
            <a:endParaRPr lang="en-US" dirty="0"/>
          </a:p>
        </p:txBody>
      </p:sp>
    </p:spTree>
    <p:extLst>
      <p:ext uri="{BB962C8B-B14F-4D97-AF65-F5344CB8AC3E}">
        <p14:creationId xmlns:p14="http://schemas.microsoft.com/office/powerpoint/2010/main" val="2572767241"/>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3295DF-2300-4E26-9854-D8AC725B51D3}" type="datetimeFigureOut">
              <a:rPr lang="en-US" smtClean="0"/>
              <a:t>3/9/2017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5F33A6-1C2D-475E-81EC-58C263C95B35}" type="slidenum">
              <a:rPr lang="en-US" smtClean="0"/>
              <a:t>‹#›</a:t>
            </a:fld>
            <a:endParaRPr lang="en-US" dirty="0"/>
          </a:p>
        </p:txBody>
      </p:sp>
    </p:spTree>
    <p:extLst>
      <p:ext uri="{BB962C8B-B14F-4D97-AF65-F5344CB8AC3E}">
        <p14:creationId xmlns:p14="http://schemas.microsoft.com/office/powerpoint/2010/main" val="43315978"/>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3295DF-2300-4E26-9854-D8AC725B51D3}" type="datetimeFigureOut">
              <a:rPr lang="en-US" smtClean="0"/>
              <a:t>3/9/2017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5F33A6-1C2D-475E-81EC-58C263C95B35}" type="slidenum">
              <a:rPr lang="en-US" smtClean="0"/>
              <a:t>‹#›</a:t>
            </a:fld>
            <a:endParaRPr lang="en-US" dirty="0"/>
          </a:p>
        </p:txBody>
      </p:sp>
    </p:spTree>
    <p:extLst>
      <p:ext uri="{BB962C8B-B14F-4D97-AF65-F5344CB8AC3E}">
        <p14:creationId xmlns:p14="http://schemas.microsoft.com/office/powerpoint/2010/main" val="3283689553"/>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F3295DF-2300-4E26-9854-D8AC725B51D3}" type="datetimeFigureOut">
              <a:rPr lang="en-US" smtClean="0"/>
              <a:t>3/9/2017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55F33A6-1C2D-475E-81EC-58C263C95B35}" type="slidenum">
              <a:rPr lang="en-US" smtClean="0"/>
              <a:t>‹#›</a:t>
            </a:fld>
            <a:endParaRPr lang="en-US" dirty="0"/>
          </a:p>
        </p:txBody>
      </p:sp>
    </p:spTree>
    <p:extLst>
      <p:ext uri="{BB962C8B-B14F-4D97-AF65-F5344CB8AC3E}">
        <p14:creationId xmlns:p14="http://schemas.microsoft.com/office/powerpoint/2010/main" val="1636555956"/>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3295DF-2300-4E26-9854-D8AC725B51D3}" type="datetimeFigureOut">
              <a:rPr lang="en-US" smtClean="0"/>
              <a:t>3/9/2017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55F33A6-1C2D-475E-81EC-58C263C95B35}" type="slidenum">
              <a:rPr lang="en-US" smtClean="0"/>
              <a:t>‹#›</a:t>
            </a:fld>
            <a:endParaRPr lang="en-US" dirty="0"/>
          </a:p>
        </p:txBody>
      </p:sp>
    </p:spTree>
    <p:extLst>
      <p:ext uri="{BB962C8B-B14F-4D97-AF65-F5344CB8AC3E}">
        <p14:creationId xmlns:p14="http://schemas.microsoft.com/office/powerpoint/2010/main" val="3701762021"/>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3295DF-2300-4E26-9854-D8AC725B51D3}" type="datetimeFigureOut">
              <a:rPr lang="en-US" smtClean="0"/>
              <a:t>3/9/2017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55F33A6-1C2D-475E-81EC-58C263C95B35}" type="slidenum">
              <a:rPr lang="en-US" smtClean="0"/>
              <a:t>‹#›</a:t>
            </a:fld>
            <a:endParaRPr lang="en-US" dirty="0"/>
          </a:p>
        </p:txBody>
      </p:sp>
    </p:spTree>
    <p:extLst>
      <p:ext uri="{BB962C8B-B14F-4D97-AF65-F5344CB8AC3E}">
        <p14:creationId xmlns:p14="http://schemas.microsoft.com/office/powerpoint/2010/main" val="4084389983"/>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3295DF-2300-4E26-9854-D8AC725B51D3}" type="datetimeFigureOut">
              <a:rPr lang="en-US" smtClean="0"/>
              <a:t>3/9/2017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5F33A6-1C2D-475E-81EC-58C263C95B35}" type="slidenum">
              <a:rPr lang="en-US" smtClean="0"/>
              <a:t>‹#›</a:t>
            </a:fld>
            <a:endParaRPr lang="en-US" dirty="0"/>
          </a:p>
        </p:txBody>
      </p:sp>
    </p:spTree>
    <p:extLst>
      <p:ext uri="{BB962C8B-B14F-4D97-AF65-F5344CB8AC3E}">
        <p14:creationId xmlns:p14="http://schemas.microsoft.com/office/powerpoint/2010/main" val="3524478307"/>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3295DF-2300-4E26-9854-D8AC725B51D3}" type="datetimeFigureOut">
              <a:rPr lang="en-US" smtClean="0"/>
              <a:t>3/9/2017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5F33A6-1C2D-475E-81EC-58C263C95B35}" type="slidenum">
              <a:rPr lang="en-US" smtClean="0"/>
              <a:t>‹#›</a:t>
            </a:fld>
            <a:endParaRPr lang="en-US" dirty="0"/>
          </a:p>
        </p:txBody>
      </p:sp>
    </p:spTree>
    <p:extLst>
      <p:ext uri="{BB962C8B-B14F-4D97-AF65-F5344CB8AC3E}">
        <p14:creationId xmlns:p14="http://schemas.microsoft.com/office/powerpoint/2010/main" val="34468153"/>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3295DF-2300-4E26-9854-D8AC725B51D3}" type="datetimeFigureOut">
              <a:rPr lang="en-US" smtClean="0"/>
              <a:t>3/9/2017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5F33A6-1C2D-475E-81EC-58C263C95B35}" type="slidenum">
              <a:rPr lang="en-US" smtClean="0"/>
              <a:t>‹#›</a:t>
            </a:fld>
            <a:endParaRPr lang="en-US" dirty="0"/>
          </a:p>
        </p:txBody>
      </p:sp>
    </p:spTree>
    <p:extLst>
      <p:ext uri="{BB962C8B-B14F-4D97-AF65-F5344CB8AC3E}">
        <p14:creationId xmlns:p14="http://schemas.microsoft.com/office/powerpoint/2010/main" val="31451697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299148" y="507766"/>
            <a:ext cx="9144000" cy="2387600"/>
          </a:xfrm>
        </p:spPr>
        <p:txBody>
          <a:bodyPr/>
          <a:lstStyle/>
          <a:p>
            <a:r>
              <a:rPr lang="en-US" b="1" dirty="0" smtClean="0">
                <a:solidFill>
                  <a:schemeClr val="bg1"/>
                </a:solidFill>
              </a:rPr>
              <a:t>Powwow Volunteer Position Descriptions</a:t>
            </a:r>
            <a:endParaRPr lang="en-US" b="1" dirty="0">
              <a:solidFill>
                <a:schemeClr val="bg1"/>
              </a:solidFill>
            </a:endParaRPr>
          </a:p>
        </p:txBody>
      </p:sp>
      <p:sp>
        <p:nvSpPr>
          <p:cNvPr id="5" name="Subtitle 4"/>
          <p:cNvSpPr>
            <a:spLocks noGrp="1"/>
          </p:cNvSpPr>
          <p:nvPr>
            <p:ph type="subTitle" idx="1"/>
          </p:nvPr>
        </p:nvSpPr>
        <p:spPr>
          <a:xfrm>
            <a:off x="939383" y="2895366"/>
            <a:ext cx="9144000" cy="2738801"/>
          </a:xfrm>
        </p:spPr>
        <p:txBody>
          <a:bodyPr>
            <a:noAutofit/>
          </a:bodyPr>
          <a:lstStyle/>
          <a:p>
            <a:r>
              <a:rPr lang="en-US" sz="3200" b="1" dirty="0" smtClean="0">
                <a:solidFill>
                  <a:schemeClr val="bg1"/>
                </a:solidFill>
              </a:rPr>
              <a:t>49</a:t>
            </a:r>
            <a:r>
              <a:rPr lang="en-US" sz="3200" b="1" baseline="30000" dirty="0" smtClean="0">
                <a:solidFill>
                  <a:schemeClr val="bg1"/>
                </a:solidFill>
              </a:rPr>
              <a:t>th</a:t>
            </a:r>
            <a:r>
              <a:rPr lang="en-US" sz="3200" b="1" dirty="0" smtClean="0">
                <a:solidFill>
                  <a:schemeClr val="bg1"/>
                </a:solidFill>
              </a:rPr>
              <a:t> Annual MSUB Powwow:</a:t>
            </a:r>
          </a:p>
          <a:p>
            <a:r>
              <a:rPr lang="en-US" sz="3200" b="1" i="1" dirty="0" smtClean="0">
                <a:solidFill>
                  <a:schemeClr val="bg1"/>
                </a:solidFill>
              </a:rPr>
              <a:t>Blessing the Heartbeat</a:t>
            </a:r>
          </a:p>
          <a:p>
            <a:r>
              <a:rPr lang="en-US" sz="3200" b="1" dirty="0" smtClean="0">
                <a:solidFill>
                  <a:schemeClr val="bg1"/>
                </a:solidFill>
              </a:rPr>
              <a:t>April 7</a:t>
            </a:r>
            <a:r>
              <a:rPr lang="en-US" sz="3200" b="1" baseline="30000" dirty="0" smtClean="0">
                <a:solidFill>
                  <a:schemeClr val="bg1"/>
                </a:solidFill>
              </a:rPr>
              <a:t>th</a:t>
            </a:r>
            <a:r>
              <a:rPr lang="en-US" sz="3200" b="1" dirty="0" smtClean="0">
                <a:solidFill>
                  <a:schemeClr val="bg1"/>
                </a:solidFill>
              </a:rPr>
              <a:t> and 8</a:t>
            </a:r>
            <a:r>
              <a:rPr lang="en-US" sz="3200" b="1" baseline="30000" dirty="0" smtClean="0">
                <a:solidFill>
                  <a:schemeClr val="bg1"/>
                </a:solidFill>
              </a:rPr>
              <a:t>th</a:t>
            </a:r>
            <a:r>
              <a:rPr lang="en-US" sz="3200" b="1" dirty="0" smtClean="0">
                <a:solidFill>
                  <a:schemeClr val="bg1"/>
                </a:solidFill>
              </a:rPr>
              <a:t>, 2017</a:t>
            </a:r>
          </a:p>
          <a:p>
            <a:r>
              <a:rPr lang="en-US" sz="3200" b="1" dirty="0" err="1" smtClean="0">
                <a:solidFill>
                  <a:schemeClr val="bg1"/>
                </a:solidFill>
              </a:rPr>
              <a:t>Alterowitz</a:t>
            </a:r>
            <a:r>
              <a:rPr lang="en-US" sz="3200" b="1" dirty="0" smtClean="0">
                <a:solidFill>
                  <a:schemeClr val="bg1"/>
                </a:solidFill>
              </a:rPr>
              <a:t> Gym</a:t>
            </a:r>
            <a:endParaRPr lang="en-US" sz="3200" b="1" dirty="0">
              <a:solidFill>
                <a:schemeClr val="bg1"/>
              </a:solidFill>
            </a:endParaRPr>
          </a:p>
        </p:txBody>
      </p:sp>
    </p:spTree>
    <p:extLst>
      <p:ext uri="{BB962C8B-B14F-4D97-AF65-F5344CB8AC3E}">
        <p14:creationId xmlns:p14="http://schemas.microsoft.com/office/powerpoint/2010/main" val="1199196906"/>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55600"/>
            <a:ext cx="11557000" cy="6740307"/>
          </a:xfrm>
          <a:prstGeom prst="rect">
            <a:avLst/>
          </a:prstGeom>
          <a:noFill/>
        </p:spPr>
        <p:txBody>
          <a:bodyPr wrap="square" rtlCol="0">
            <a:spAutoFit/>
          </a:bodyPr>
          <a:lstStyle/>
          <a:p>
            <a:r>
              <a:rPr lang="en-US" b="1" u="sng" dirty="0"/>
              <a:t>Security</a:t>
            </a:r>
            <a:endParaRPr lang="en-US" dirty="0"/>
          </a:p>
          <a:p>
            <a:r>
              <a:rPr lang="en-US" dirty="0" smtClean="0"/>
              <a:t>Supervisors will set </a:t>
            </a:r>
            <a:r>
              <a:rPr lang="en-US" dirty="0"/>
              <a:t>up rotations among the security crew members to visit each of the following check points:</a:t>
            </a:r>
          </a:p>
          <a:p>
            <a:r>
              <a:rPr lang="en-US" dirty="0"/>
              <a:t> </a:t>
            </a:r>
            <a:r>
              <a:rPr lang="en-US" b="1" dirty="0" smtClean="0"/>
              <a:t>Entry Doors:</a:t>
            </a:r>
          </a:p>
          <a:p>
            <a:pPr marL="285750" lvl="0" indent="-285750">
              <a:buFont typeface="Arial" panose="020B0604020202020204" pitchFamily="34" charset="0"/>
              <a:buChar char="•"/>
            </a:pPr>
            <a:r>
              <a:rPr lang="en-US" dirty="0" smtClean="0"/>
              <a:t>Check </a:t>
            </a:r>
            <a:r>
              <a:rPr lang="en-US" dirty="0"/>
              <a:t>on each </a:t>
            </a:r>
            <a:r>
              <a:rPr lang="en-US" dirty="0" smtClean="0"/>
              <a:t>person working as a door </a:t>
            </a:r>
            <a:r>
              <a:rPr lang="en-US" dirty="0"/>
              <a:t>counter to assist them in dealing with intoxicated persons.  Inform them the event is drug and alcohol free and ask anyone who appears to be intoxicated to leave.  </a:t>
            </a:r>
            <a:endParaRPr lang="en-US" dirty="0" smtClean="0"/>
          </a:p>
          <a:p>
            <a:pPr marL="285750" lvl="0" indent="-285750">
              <a:buFont typeface="Arial" panose="020B0604020202020204" pitchFamily="34" charset="0"/>
              <a:buChar char="•"/>
            </a:pPr>
            <a:r>
              <a:rPr lang="en-US" dirty="0" smtClean="0"/>
              <a:t>Call </a:t>
            </a:r>
            <a:r>
              <a:rPr lang="en-US" dirty="0"/>
              <a:t>a University Police officer if you need assistance.  Cell phone numbers are on the lanyards.  </a:t>
            </a:r>
            <a:endParaRPr lang="en-US" dirty="0" smtClean="0"/>
          </a:p>
          <a:p>
            <a:pPr lvl="0"/>
            <a:r>
              <a:rPr lang="en-US" b="1" dirty="0" smtClean="0"/>
              <a:t>Lower Gym</a:t>
            </a:r>
            <a:r>
              <a:rPr lang="en-US" dirty="0" smtClean="0"/>
              <a:t>:</a:t>
            </a:r>
          </a:p>
          <a:p>
            <a:pPr marL="285750" lvl="0" indent="-285750">
              <a:buFont typeface="Arial" panose="020B0604020202020204" pitchFamily="34" charset="0"/>
              <a:buChar char="•"/>
            </a:pPr>
            <a:r>
              <a:rPr lang="en-US" dirty="0" smtClean="0"/>
              <a:t>Check each of the three stairwells, </a:t>
            </a:r>
          </a:p>
          <a:p>
            <a:pPr marL="285750" lvl="0" indent="-285750">
              <a:buFont typeface="Arial" panose="020B0604020202020204" pitchFamily="34" charset="0"/>
              <a:buChar char="•"/>
            </a:pPr>
            <a:r>
              <a:rPr lang="en-US" dirty="0" smtClean="0"/>
              <a:t>Men’s </a:t>
            </a:r>
            <a:r>
              <a:rPr lang="en-US" dirty="0"/>
              <a:t>locker </a:t>
            </a:r>
            <a:r>
              <a:rPr lang="en-US" dirty="0" smtClean="0"/>
              <a:t>room – (Send a male volunteer), check the pool door; </a:t>
            </a:r>
          </a:p>
          <a:p>
            <a:pPr marL="285750" lvl="0" indent="-285750">
              <a:buFont typeface="Arial" panose="020B0604020202020204" pitchFamily="34" charset="0"/>
              <a:buChar char="•"/>
            </a:pPr>
            <a:r>
              <a:rPr lang="en-US" dirty="0" smtClean="0"/>
              <a:t>Women’s </a:t>
            </a:r>
            <a:r>
              <a:rPr lang="en-US" dirty="0"/>
              <a:t>locker </a:t>
            </a:r>
            <a:r>
              <a:rPr lang="en-US" dirty="0" smtClean="0"/>
              <a:t>room – (Send a female volunteer), check the pool door; </a:t>
            </a:r>
          </a:p>
          <a:p>
            <a:pPr marL="285750" lvl="0" indent="-285750">
              <a:buFont typeface="Arial" panose="020B0604020202020204" pitchFamily="34" charset="0"/>
              <a:buChar char="•"/>
            </a:pPr>
            <a:r>
              <a:rPr lang="en-US" dirty="0" smtClean="0"/>
              <a:t>and all </a:t>
            </a:r>
            <a:r>
              <a:rPr lang="en-US" dirty="0"/>
              <a:t>hallways in the lower gym area.  No children, teen, or wandering adults should be hanging out in the lower gym hallways</a:t>
            </a:r>
            <a:r>
              <a:rPr lang="en-US" dirty="0" smtClean="0"/>
              <a:t>.  </a:t>
            </a:r>
          </a:p>
          <a:p>
            <a:pPr marL="285750" lvl="0" indent="-285750">
              <a:buFont typeface="Arial" panose="020B0604020202020204" pitchFamily="34" charset="0"/>
              <a:buChar char="•"/>
            </a:pPr>
            <a:r>
              <a:rPr lang="en-US" b="1" u="sng" dirty="0" smtClean="0"/>
              <a:t>Check the </a:t>
            </a:r>
            <a:r>
              <a:rPr lang="en-US" b="1" u="sng" dirty="0"/>
              <a:t>p</a:t>
            </a:r>
            <a:r>
              <a:rPr lang="en-US" b="1" u="sng" dirty="0" smtClean="0"/>
              <a:t>ool doors</a:t>
            </a:r>
            <a:r>
              <a:rPr lang="en-US" b="1" dirty="0" smtClean="0"/>
              <a:t>; </a:t>
            </a:r>
            <a:r>
              <a:rPr lang="en-US" dirty="0" smtClean="0"/>
              <a:t>PE52 </a:t>
            </a:r>
            <a:r>
              <a:rPr lang="en-US" dirty="0"/>
              <a:t>– </a:t>
            </a:r>
            <a:r>
              <a:rPr lang="en-US" dirty="0" smtClean="0"/>
              <a:t>Classroom; </a:t>
            </a:r>
            <a:endParaRPr lang="en-US" dirty="0"/>
          </a:p>
          <a:p>
            <a:pPr lvl="0"/>
            <a:r>
              <a:rPr lang="en-US" b="1" dirty="0" smtClean="0"/>
              <a:t>Main Gym:</a:t>
            </a:r>
          </a:p>
          <a:p>
            <a:pPr marL="285750" lvl="0" indent="-285750">
              <a:buFont typeface="Arial" panose="020B0604020202020204" pitchFamily="34" charset="0"/>
              <a:buChar char="•"/>
            </a:pPr>
            <a:r>
              <a:rPr lang="en-US" dirty="0" smtClean="0"/>
              <a:t>Upper and Lower bleacher </a:t>
            </a:r>
            <a:r>
              <a:rPr lang="en-US" dirty="0"/>
              <a:t>areas.  Make sure all access aisles are clear and children are not running up and down the aisles</a:t>
            </a:r>
            <a:r>
              <a:rPr lang="en-US" dirty="0" smtClean="0"/>
              <a:t>. </a:t>
            </a:r>
          </a:p>
          <a:p>
            <a:pPr marL="285750" lvl="0" indent="-285750">
              <a:buFont typeface="Arial" panose="020B0604020202020204" pitchFamily="34" charset="0"/>
              <a:buChar char="•"/>
            </a:pPr>
            <a:r>
              <a:rPr lang="en-US" dirty="0" smtClean="0"/>
              <a:t>Check the Drummer’s </a:t>
            </a:r>
            <a:r>
              <a:rPr lang="en-US" dirty="0"/>
              <a:t>areas.  Take note of excessive garbage, walk through with garbage bags and ask the drummers to clean up their area.  Provide garbage bags </a:t>
            </a:r>
            <a:r>
              <a:rPr lang="en-US" dirty="0" smtClean="0"/>
              <a:t>that will be available in the Hospitality Room. </a:t>
            </a:r>
          </a:p>
          <a:p>
            <a:pPr marL="285750" lvl="0" indent="-285750">
              <a:buFont typeface="Arial" panose="020B0604020202020204" pitchFamily="34" charset="0"/>
              <a:buChar char="•"/>
            </a:pPr>
            <a:r>
              <a:rPr lang="en-US" dirty="0" smtClean="0"/>
              <a:t>Check </a:t>
            </a:r>
            <a:r>
              <a:rPr lang="en-US" dirty="0"/>
              <a:t>in </a:t>
            </a:r>
            <a:r>
              <a:rPr lang="en-US" dirty="0" smtClean="0"/>
              <a:t>at </a:t>
            </a:r>
            <a:r>
              <a:rPr lang="en-US" dirty="0"/>
              <a:t>the Announcer’s </a:t>
            </a:r>
            <a:r>
              <a:rPr lang="en-US" dirty="0" smtClean="0"/>
              <a:t>table to </a:t>
            </a:r>
            <a:r>
              <a:rPr lang="en-US" dirty="0"/>
              <a:t>see if any problems have been reported or if any action is requested by the Announcer or Arena </a:t>
            </a:r>
            <a:r>
              <a:rPr lang="en-US" dirty="0" smtClean="0"/>
              <a:t>Director.</a:t>
            </a:r>
          </a:p>
          <a:p>
            <a:pPr marL="285750" lvl="0" indent="-285750">
              <a:buFont typeface="Arial" panose="020B0604020202020204" pitchFamily="34" charset="0"/>
              <a:buChar char="•"/>
            </a:pPr>
            <a:r>
              <a:rPr lang="en-US" dirty="0" smtClean="0"/>
              <a:t>At </a:t>
            </a:r>
            <a:r>
              <a:rPr lang="en-US" dirty="0"/>
              <a:t>the start of each day, have a security person direct the audience to seating in the bleachers.  Only the drummers will be seated on the floor.  If this situation escalates to conflict then call for a University Police officer.  </a:t>
            </a:r>
            <a:endParaRPr lang="en-US" dirty="0" smtClean="0"/>
          </a:p>
          <a:p>
            <a:endParaRPr lang="en-US" dirty="0"/>
          </a:p>
          <a:p>
            <a:r>
              <a:rPr lang="en-US" dirty="0"/>
              <a:t> </a:t>
            </a:r>
          </a:p>
        </p:txBody>
      </p:sp>
    </p:spTree>
    <p:extLst>
      <p:ext uri="{BB962C8B-B14F-4D97-AF65-F5344CB8AC3E}">
        <p14:creationId xmlns:p14="http://schemas.microsoft.com/office/powerpoint/2010/main" val="2914355910"/>
      </p:ext>
    </p:extLst>
  </p:cSld>
  <p:clrMapOvr>
    <a:masterClrMapping/>
  </p:clrMapOvr>
  <mc:AlternateContent xmlns:mc="http://schemas.openxmlformats.org/markup-compatibility/2006" xmlns:p14="http://schemas.microsoft.com/office/powerpoint/2010/main">
    <mc:Choice Requires="p14">
      <p:transition spd="slow" p14:dur="3400" advClick="0" advTm="60000">
        <p14:reveal/>
      </p:transition>
    </mc:Choice>
    <mc:Fallback xmlns="">
      <p:transition spd="slow" advClick="0" advTm="60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Outside the Building</a:t>
            </a:r>
            <a:endParaRPr lang="en-US" dirty="0"/>
          </a:p>
        </p:txBody>
      </p:sp>
      <p:sp>
        <p:nvSpPr>
          <p:cNvPr id="3" name="Content Placeholder 2"/>
          <p:cNvSpPr>
            <a:spLocks noGrp="1"/>
          </p:cNvSpPr>
          <p:nvPr>
            <p:ph idx="1"/>
          </p:nvPr>
        </p:nvSpPr>
        <p:spPr/>
        <p:txBody>
          <a:bodyPr/>
          <a:lstStyle/>
          <a:p>
            <a:r>
              <a:rPr lang="en-US" dirty="0" smtClean="0"/>
              <a:t>Never go alone.  Form teams of two or three.</a:t>
            </a:r>
          </a:p>
          <a:p>
            <a:r>
              <a:rPr lang="en-US" dirty="0" smtClean="0"/>
              <a:t>Wear </a:t>
            </a:r>
            <a:r>
              <a:rPr lang="en-US" dirty="0"/>
              <a:t>a reflective vest  and take a flash light for outdoor patrols around the building, softball field, softball dugouts, tunnel, parking lot, parking garage. </a:t>
            </a:r>
          </a:p>
        </p:txBody>
      </p:sp>
      <p:pic>
        <p:nvPicPr>
          <p:cNvPr id="4" name="Picture 3"/>
          <p:cNvPicPr>
            <a:picLocks noChangeAspect="1"/>
          </p:cNvPicPr>
          <p:nvPr/>
        </p:nvPicPr>
        <p:blipFill>
          <a:blip r:embed="rId2"/>
          <a:stretch>
            <a:fillRect/>
          </a:stretch>
        </p:blipFill>
        <p:spPr>
          <a:xfrm>
            <a:off x="300931" y="4001294"/>
            <a:ext cx="11613887" cy="493819"/>
          </a:xfrm>
          <a:prstGeom prst="rect">
            <a:avLst/>
          </a:prstGeom>
        </p:spPr>
      </p:pic>
    </p:spTree>
    <p:extLst>
      <p:ext uri="{BB962C8B-B14F-4D97-AF65-F5344CB8AC3E}">
        <p14:creationId xmlns:p14="http://schemas.microsoft.com/office/powerpoint/2010/main" val="3396970615"/>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9881" y="432954"/>
            <a:ext cx="11150600" cy="2031325"/>
          </a:xfrm>
          <a:prstGeom prst="rect">
            <a:avLst/>
          </a:prstGeom>
          <a:noFill/>
        </p:spPr>
        <p:txBody>
          <a:bodyPr wrap="square" rtlCol="0">
            <a:spAutoFit/>
          </a:bodyPr>
          <a:lstStyle/>
          <a:p>
            <a:r>
              <a:rPr lang="en-US" b="1" u="sng" dirty="0"/>
              <a:t>Table Stackers</a:t>
            </a:r>
            <a:endParaRPr lang="en-US" dirty="0"/>
          </a:p>
          <a:p>
            <a:r>
              <a:rPr lang="en-US" dirty="0"/>
              <a:t>26 tables will be stacked at the northeast corner of the gym.  </a:t>
            </a:r>
          </a:p>
          <a:p>
            <a:r>
              <a:rPr lang="en-US" dirty="0"/>
              <a:t>See the floor plan layout for the Vendor Area, Hospitality Room, and Foyer for instructions on where to set up the tables. </a:t>
            </a:r>
          </a:p>
          <a:p>
            <a:r>
              <a:rPr lang="en-US" dirty="0"/>
              <a:t>Saturday Cleanup crew </a:t>
            </a:r>
            <a:r>
              <a:rPr lang="en-US" dirty="0" smtClean="0"/>
              <a:t>will drop the </a:t>
            </a:r>
            <a:r>
              <a:rPr lang="en-US" dirty="0"/>
              <a:t>tables and restack at the northeast corner for pick up.</a:t>
            </a:r>
          </a:p>
          <a:p>
            <a:r>
              <a:rPr lang="en-US" dirty="0"/>
              <a:t> </a:t>
            </a:r>
          </a:p>
          <a:p>
            <a:r>
              <a:rPr lang="en-US" dirty="0"/>
              <a:t>See floor plans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044" y="2549591"/>
            <a:ext cx="5102225" cy="3923511"/>
          </a:xfrm>
          <a:prstGeom prst="rect">
            <a:avLst/>
          </a:prstGeom>
        </p:spPr>
      </p:pic>
      <p:pic>
        <p:nvPicPr>
          <p:cNvPr id="3" name="Picture 2"/>
          <p:cNvPicPr>
            <a:picLocks noChangeAspect="1"/>
          </p:cNvPicPr>
          <p:nvPr/>
        </p:nvPicPr>
        <p:blipFill>
          <a:blip r:embed="rId3"/>
          <a:stretch>
            <a:fillRect/>
          </a:stretch>
        </p:blipFill>
        <p:spPr>
          <a:xfrm>
            <a:off x="6285181" y="2652612"/>
            <a:ext cx="4599708" cy="3820490"/>
          </a:xfrm>
          <a:prstGeom prst="rect">
            <a:avLst/>
          </a:prstGeom>
        </p:spPr>
      </p:pic>
    </p:spTree>
    <p:extLst>
      <p:ext uri="{BB962C8B-B14F-4D97-AF65-F5344CB8AC3E}">
        <p14:creationId xmlns:p14="http://schemas.microsoft.com/office/powerpoint/2010/main" val="1474458727"/>
      </p:ext>
    </p:extLst>
  </p:cSld>
  <p:clrMapOvr>
    <a:masterClrMapping/>
  </p:clrMapOvr>
  <mc:AlternateContent xmlns:mc="http://schemas.openxmlformats.org/markup-compatibility/2006" xmlns:p14="http://schemas.microsoft.com/office/powerpoint/2010/main">
    <mc:Choice Requires="p14">
      <p:transition spd="slow" p14:dur="3400" advClick="0" advTm="19000">
        <p14:reveal/>
      </p:transition>
    </mc:Choice>
    <mc:Fallback xmlns="">
      <p:transition spd="slow" advClick="0" advTm="19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82700" y="889000"/>
            <a:ext cx="9982200" cy="4524315"/>
          </a:xfrm>
          <a:prstGeom prst="rect">
            <a:avLst/>
          </a:prstGeom>
          <a:noFill/>
        </p:spPr>
        <p:txBody>
          <a:bodyPr wrap="square" rtlCol="0">
            <a:spAutoFit/>
          </a:bodyPr>
          <a:lstStyle/>
          <a:p>
            <a:r>
              <a:rPr lang="en-US" b="1" u="sng" dirty="0"/>
              <a:t>Sales</a:t>
            </a:r>
            <a:endParaRPr lang="en-US" dirty="0"/>
          </a:p>
          <a:p>
            <a:pPr lvl="0"/>
            <a:r>
              <a:rPr lang="en-US" b="1" dirty="0"/>
              <a:t>Tee Shirt Sales</a:t>
            </a:r>
            <a:r>
              <a:rPr lang="en-US" dirty="0"/>
              <a:t>:</a:t>
            </a:r>
          </a:p>
          <a:p>
            <a:pPr lvl="1"/>
            <a:r>
              <a:rPr lang="en-US" dirty="0"/>
              <a:t>Set up </a:t>
            </a:r>
            <a:r>
              <a:rPr lang="en-US" dirty="0" smtClean="0"/>
              <a:t>sales table </a:t>
            </a:r>
            <a:r>
              <a:rPr lang="en-US" dirty="0" smtClean="0"/>
              <a:t>to display shirts </a:t>
            </a:r>
            <a:r>
              <a:rPr lang="en-US" dirty="0" smtClean="0"/>
              <a:t>with prices. Organize the stock for easy accessibility by </a:t>
            </a:r>
            <a:r>
              <a:rPr lang="en-US" dirty="0"/>
              <a:t>size and </a:t>
            </a:r>
            <a:r>
              <a:rPr lang="en-US" dirty="0" smtClean="0"/>
              <a:t>label.  </a:t>
            </a:r>
            <a:r>
              <a:rPr lang="en-US" dirty="0"/>
              <a:t>Set up the cashier’s box with all money sorted and accounted for.  You should have </a:t>
            </a:r>
            <a:r>
              <a:rPr lang="en-US" dirty="0" smtClean="0"/>
              <a:t>$50.00 </a:t>
            </a:r>
            <a:r>
              <a:rPr lang="en-US" dirty="0"/>
              <a:t>as starting change.</a:t>
            </a:r>
          </a:p>
          <a:p>
            <a:pPr lvl="1"/>
            <a:r>
              <a:rPr lang="en-US" dirty="0" smtClean="0"/>
              <a:t>Prices</a:t>
            </a:r>
            <a:r>
              <a:rPr lang="en-US" dirty="0"/>
              <a:t>: </a:t>
            </a:r>
            <a:r>
              <a:rPr lang="en-US" dirty="0" smtClean="0"/>
              <a:t>Tee shirts – Small to 2XL are </a:t>
            </a:r>
            <a:r>
              <a:rPr lang="en-US" dirty="0"/>
              <a:t>$</a:t>
            </a:r>
            <a:r>
              <a:rPr lang="en-US" dirty="0" smtClean="0"/>
              <a:t>15.00, Larger shirts are $20.00.</a:t>
            </a:r>
          </a:p>
          <a:p>
            <a:pPr lvl="1"/>
            <a:r>
              <a:rPr lang="en-US" dirty="0" smtClean="0"/>
              <a:t>Designate a sales volunteer to walk through the crowd with a display shirt and sell shirts in the bleachers.  </a:t>
            </a:r>
            <a:endParaRPr lang="en-US" dirty="0"/>
          </a:p>
          <a:p>
            <a:pPr lvl="0"/>
            <a:endParaRPr lang="en-US" b="1" dirty="0" smtClean="0"/>
          </a:p>
          <a:p>
            <a:pPr lvl="0"/>
            <a:endParaRPr lang="en-US" b="1" dirty="0" smtClean="0"/>
          </a:p>
          <a:p>
            <a:pPr lvl="0"/>
            <a:r>
              <a:rPr lang="en-US" b="1" dirty="0" smtClean="0"/>
              <a:t>50/50</a:t>
            </a:r>
            <a:r>
              <a:rPr lang="en-US" dirty="0"/>
              <a:t>:</a:t>
            </a:r>
          </a:p>
          <a:p>
            <a:pPr lvl="1"/>
            <a:r>
              <a:rPr lang="en-US" dirty="0"/>
              <a:t>Each ticket is </a:t>
            </a:r>
            <a:r>
              <a:rPr lang="en-US" dirty="0" smtClean="0"/>
              <a:t>$1.00 </a:t>
            </a:r>
            <a:r>
              <a:rPr lang="en-US" dirty="0"/>
              <a:t>for one, or </a:t>
            </a:r>
            <a:r>
              <a:rPr lang="en-US" dirty="0" smtClean="0"/>
              <a:t>$5.00 for </a:t>
            </a:r>
            <a:r>
              <a:rPr lang="en-US" dirty="0"/>
              <a:t>6</a:t>
            </a:r>
            <a:r>
              <a:rPr lang="en-US" dirty="0" smtClean="0"/>
              <a:t>, </a:t>
            </a:r>
            <a:r>
              <a:rPr lang="en-US" dirty="0" smtClean="0"/>
              <a:t>or </a:t>
            </a:r>
            <a:r>
              <a:rPr lang="en-US" dirty="0" smtClean="0"/>
              <a:t>$_(</a:t>
            </a:r>
            <a:r>
              <a:rPr lang="en-US" u="sng" dirty="0" smtClean="0"/>
              <a:t>TBA</a:t>
            </a:r>
            <a:r>
              <a:rPr lang="en-US" dirty="0" smtClean="0"/>
              <a:t>)_______ </a:t>
            </a:r>
            <a:r>
              <a:rPr lang="en-US" dirty="0" smtClean="0"/>
              <a:t>for </a:t>
            </a:r>
            <a:r>
              <a:rPr lang="en-US" dirty="0" smtClean="0"/>
              <a:t>an arms length.</a:t>
            </a:r>
            <a:endParaRPr lang="en-US" dirty="0"/>
          </a:p>
          <a:p>
            <a:pPr lvl="1"/>
            <a:r>
              <a:rPr lang="en-US" dirty="0"/>
              <a:t>Sales people need to set up a rotation schedule of walking through each set of bleachers to sell tickets every hour.  There will be two upper sets of bleachers and one lower.  The Basketball audience, Drummers and Vendors are also potential customers. </a:t>
            </a:r>
            <a:r>
              <a:rPr lang="en-US" dirty="0" smtClean="0"/>
              <a:t> This is the ideal job for cheerful volunteers that enjoy meeting people and are comfortable approaching the general audience.  </a:t>
            </a:r>
            <a:endParaRPr lang="en-US" dirty="0"/>
          </a:p>
        </p:txBody>
      </p:sp>
      <p:pic>
        <p:nvPicPr>
          <p:cNvPr id="3" name="Picture 2" descr="site do Cinemark acabou de liberar os ingressos para a pré venda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884037">
            <a:off x="10272903" y="2733701"/>
            <a:ext cx="1564272" cy="1094304"/>
          </a:xfrm>
          <a:prstGeom prst="rect">
            <a:avLst/>
          </a:prstGeom>
        </p:spPr>
      </p:pic>
      <p:pic>
        <p:nvPicPr>
          <p:cNvPr id="4" name="Picture 3" descr="Guys &lt;strong&gt;Shirt&lt;/strong&gt; Template by KatGirlStudio on DeviantAr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053106">
            <a:off x="311196" y="4843762"/>
            <a:ext cx="1504758" cy="1775358"/>
          </a:xfrm>
          <a:prstGeom prst="rect">
            <a:avLst/>
          </a:prstGeom>
        </p:spPr>
      </p:pic>
      <p:sp>
        <p:nvSpPr>
          <p:cNvPr id="5" name="Rectangle 4"/>
          <p:cNvSpPr/>
          <p:nvPr/>
        </p:nvSpPr>
        <p:spPr>
          <a:xfrm>
            <a:off x="819397" y="5427023"/>
            <a:ext cx="463303" cy="415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$15</a:t>
            </a:r>
            <a:endParaRPr lang="en-US" sz="1200" dirty="0">
              <a:solidFill>
                <a:schemeClr val="tx1"/>
              </a:solidFill>
            </a:endParaRPr>
          </a:p>
        </p:txBody>
      </p:sp>
    </p:spTree>
    <p:extLst>
      <p:ext uri="{BB962C8B-B14F-4D97-AF65-F5344CB8AC3E}">
        <p14:creationId xmlns:p14="http://schemas.microsoft.com/office/powerpoint/2010/main" val="3040580892"/>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5683" y="800100"/>
            <a:ext cx="10790877" cy="2446824"/>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MIC CARRIER FOR DRUM GROUPS</a:t>
            </a:r>
          </a:p>
          <a:p>
            <a:pPr algn="ctr"/>
            <a:endParaRPr lang="en-US" sz="900" b="1" dirty="0" smtClean="0">
              <a:latin typeface="Times New Roman" panose="02020603050405020304" pitchFamily="18" charset="0"/>
              <a:cs typeface="Times New Roman" panose="02020603050405020304" pitchFamily="18" charset="0"/>
            </a:endParaRPr>
          </a:p>
          <a:p>
            <a:pPr algn="ctr"/>
            <a:r>
              <a:rPr lang="en-US" sz="2000" b="1" dirty="0" smtClean="0">
                <a:latin typeface="Times New Roman" panose="02020603050405020304" pitchFamily="18" charset="0"/>
                <a:cs typeface="Times New Roman" panose="02020603050405020304" pitchFamily="18" charset="0"/>
              </a:rPr>
              <a:t>Get up close and personal with the drums and singers.</a:t>
            </a:r>
          </a:p>
          <a:p>
            <a:pPr algn="ctr"/>
            <a:r>
              <a:rPr lang="en-US" sz="2000" dirty="0" smtClean="0">
                <a:latin typeface="Times New Roman" panose="02020603050405020304" pitchFamily="18" charset="0"/>
                <a:cs typeface="Times New Roman" panose="02020603050405020304" pitchFamily="18" charset="0"/>
              </a:rPr>
              <a:t>The Arena Director will let you know which drum is next.  Staying in tune with the Arena Director makes this job easy and fun.  The Mic is attached to a wheel base and is easily moved from one drum to the next.  Report to the Sound System vendor at the Announcers table when new batteries are needed.  Ear plugs are provided for those who prefer them.  </a:t>
            </a:r>
          </a:p>
          <a:p>
            <a:endParaRPr lang="en-US" sz="1200" b="1" dirty="0">
              <a:latin typeface="Times New Roman" panose="02020603050405020304" pitchFamily="18" charset="0"/>
              <a:cs typeface="Times New Roman" panose="02020603050405020304" pitchFamily="18" charset="0"/>
            </a:endParaRPr>
          </a:p>
        </p:txBody>
      </p:sp>
      <p:pic>
        <p:nvPicPr>
          <p:cNvPr id="4" name="Picture 3" descr="Y:\PowWow\2014 Powwow\Pictures\Terra Doll's Pictures\Apr 5, 2014 - 2\DSC_0167_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5684" y="3396343"/>
            <a:ext cx="4556332" cy="2579914"/>
          </a:xfrm>
          <a:prstGeom prst="rect">
            <a:avLst/>
          </a:prstGeom>
          <a:noFill/>
          <a:ln>
            <a:noFill/>
          </a:ln>
        </p:spPr>
      </p:pic>
      <p:pic>
        <p:nvPicPr>
          <p:cNvPr id="5" name="Picture 4" descr="Y:\PowWow\2014 Powwow\Pictures\Terra Doll's Pictures\Apr 5, 2014 - 2\DSC_0022_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6445" y="3396343"/>
            <a:ext cx="3910116" cy="2359560"/>
          </a:xfrm>
          <a:prstGeom prst="rect">
            <a:avLst/>
          </a:prstGeom>
          <a:noFill/>
          <a:ln>
            <a:noFill/>
          </a:ln>
        </p:spPr>
      </p:pic>
      <p:pic>
        <p:nvPicPr>
          <p:cNvPr id="6" name="Picture 5" descr="Y:\PowWow\2014 Powwow\Pictures\Terra Doll's Pictures\Apr 5, 2014 - 2\DSC_0167_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497" y="3479470"/>
            <a:ext cx="3682506" cy="2413660"/>
          </a:xfrm>
          <a:prstGeom prst="rect">
            <a:avLst/>
          </a:prstGeom>
          <a:noFill/>
          <a:ln>
            <a:noFill/>
          </a:ln>
        </p:spPr>
      </p:pic>
    </p:spTree>
    <p:extLst>
      <p:ext uri="{BB962C8B-B14F-4D97-AF65-F5344CB8AC3E}">
        <p14:creationId xmlns:p14="http://schemas.microsoft.com/office/powerpoint/2010/main" val="2113450239"/>
      </p:ext>
    </p:extLst>
  </p:cSld>
  <p:clrMapOvr>
    <a:masterClrMapping/>
  </p:clrMapOvr>
  <mc:AlternateContent xmlns:mc="http://schemas.openxmlformats.org/markup-compatibility/2006" xmlns:p14="http://schemas.microsoft.com/office/powerpoint/2010/main">
    <mc:Choice Requires="p14">
      <p:transition spd="slow" p14:dur="3400" advClick="0" advTm="19000">
        <p14:reveal/>
      </p:transition>
    </mc:Choice>
    <mc:Fallback xmlns="">
      <p:transition spd="slow" advClick="0" advTm="19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0639" y="249382"/>
            <a:ext cx="10843161" cy="6365174"/>
          </a:xfrm>
        </p:spPr>
        <p:txBody>
          <a:bodyPr/>
          <a:lstStyle/>
          <a:p>
            <a:pPr marL="0" indent="0">
              <a:buNone/>
            </a:pPr>
            <a:r>
              <a:rPr lang="en-US" b="1" u="sng" dirty="0" smtClean="0"/>
              <a:t>Hospitality Room</a:t>
            </a:r>
          </a:p>
          <a:p>
            <a:pPr marL="0" indent="0">
              <a:buNone/>
            </a:pPr>
            <a:r>
              <a:rPr lang="en-US" dirty="0" smtClean="0"/>
              <a:t>The Hospitality Room Manager is responsible for maintaining a clean and safe environment for the volunteers.  It’s a break room.  The Hospitality Room Manager keeps the coffee and tea pots going, organizes treats for the volunteers, puts cold food and water on ice, restocks ice daily in the ice chests located at the Elder VIP and Announcer’s table</a:t>
            </a:r>
            <a:r>
              <a:rPr lang="en-US" dirty="0"/>
              <a:t>. The Manager contacts the custodians for regular pick up of trash so the room is clean for the hard working volunteers. </a:t>
            </a:r>
            <a:endParaRPr lang="en-US" dirty="0" smtClean="0"/>
          </a:p>
          <a:p>
            <a:pPr marL="0" indent="0">
              <a:buNone/>
            </a:pPr>
            <a:r>
              <a:rPr lang="en-US" dirty="0" smtClean="0"/>
              <a:t>The Hospitality Room Manager organizes the gifts needed for the powwow in a fashion that matches the order of giving on the powwow agenda. The Manager  also monitors the Study Hall across the hall.  The Study Hall is for students and must be a quiet place.  The Hospitality Room is the place for visiting and laughter. The Hospitality Room is for volunteers and powwow Head Staff only.  No children.  </a:t>
            </a:r>
            <a:endParaRPr lang="en-US" dirty="0"/>
          </a:p>
        </p:txBody>
      </p:sp>
      <p:pic>
        <p:nvPicPr>
          <p:cNvPr id="5" name="Picture 4" descr="Istituto comprensivo Alto Verbano » Blog Archive » Convocazione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8805" y="5529304"/>
            <a:ext cx="2058390" cy="1328696"/>
          </a:xfrm>
          <a:prstGeom prst="rect">
            <a:avLst/>
          </a:prstGeom>
        </p:spPr>
      </p:pic>
    </p:spTree>
    <p:extLst>
      <p:ext uri="{BB962C8B-B14F-4D97-AF65-F5344CB8AC3E}">
        <p14:creationId xmlns:p14="http://schemas.microsoft.com/office/powerpoint/2010/main" val="3374040155"/>
      </p:ext>
    </p:extLst>
  </p:cSld>
  <p:clrMapOvr>
    <a:masterClrMapping/>
  </p:clrMapOvr>
  <mc:AlternateContent xmlns:mc="http://schemas.openxmlformats.org/markup-compatibility/2006" xmlns:p14="http://schemas.microsoft.com/office/powerpoint/2010/main">
    <mc:Choice Requires="p14">
      <p:transition spd="slow" p14:dur="3400" advClick="0" advTm="50000">
        <p14:reveal/>
      </p:transition>
    </mc:Choice>
    <mc:Fallback xmlns="">
      <p:transition spd="slow" advClick="0" advTm="50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75" y="495753"/>
            <a:ext cx="10515600" cy="1325563"/>
          </a:xfrm>
        </p:spPr>
        <p:txBody>
          <a:bodyPr>
            <a:normAutofit/>
          </a:bodyPr>
          <a:lstStyle/>
          <a:p>
            <a:pPr algn="ctr"/>
            <a:r>
              <a:rPr lang="en-US" sz="6600" b="1" dirty="0" smtClean="0">
                <a:latin typeface="Cooper Black" panose="0208090404030B020404" pitchFamily="18" charset="0"/>
              </a:rPr>
              <a:t>APPRECIATION</a:t>
            </a:r>
            <a:r>
              <a:rPr lang="en-US" sz="6600" b="1" dirty="0" smtClean="0"/>
              <a:t> </a:t>
            </a:r>
            <a:endParaRPr lang="en-US" sz="6600" b="1" dirty="0"/>
          </a:p>
        </p:txBody>
      </p:sp>
      <p:sp>
        <p:nvSpPr>
          <p:cNvPr id="3" name="Content Placeholder 2"/>
          <p:cNvSpPr>
            <a:spLocks noGrp="1"/>
          </p:cNvSpPr>
          <p:nvPr>
            <p:ph idx="1"/>
          </p:nvPr>
        </p:nvSpPr>
        <p:spPr>
          <a:xfrm>
            <a:off x="859436" y="3978234"/>
            <a:ext cx="10515600" cy="2063792"/>
          </a:xfrm>
          <a:blipFill dpi="0" rotWithShape="1">
            <a:blip r:embed="rId3">
              <a:alphaModFix amt="0"/>
            </a:blip>
            <a:srcRect/>
            <a:tile tx="0" ty="0" sx="100000" sy="100000" flip="none" algn="tl"/>
          </a:blipFill>
        </p:spPr>
        <p:txBody>
          <a:bodyPr>
            <a:normAutofit fontScale="92500" lnSpcReduction="10000"/>
          </a:bodyPr>
          <a:lstStyle/>
          <a:p>
            <a:r>
              <a:rPr lang="en-US" b="1" dirty="0" smtClean="0">
                <a:latin typeface="Cooper Black" panose="0208090404030B020404" pitchFamily="18" charset="0"/>
              </a:rPr>
              <a:t>All Volunteers keep their event t-shirt.</a:t>
            </a:r>
          </a:p>
          <a:p>
            <a:r>
              <a:rPr lang="en-US" b="1" dirty="0" smtClean="0">
                <a:latin typeface="Cooper Black" panose="0208090404030B020404" pitchFamily="18" charset="0"/>
              </a:rPr>
              <a:t>All Volunteers will receive a certificate of appreciation.</a:t>
            </a:r>
          </a:p>
          <a:p>
            <a:r>
              <a:rPr lang="en-US" b="1" dirty="0" smtClean="0">
                <a:latin typeface="Cooper Black" panose="0208090404030B020404" pitchFamily="18" charset="0"/>
              </a:rPr>
              <a:t>All Volunteers will receive a letter of recommendation.</a:t>
            </a:r>
          </a:p>
          <a:p>
            <a:r>
              <a:rPr lang="en-US" b="1" dirty="0" smtClean="0">
                <a:latin typeface="Cooper Black" panose="0208090404030B020404" pitchFamily="18" charset="0"/>
              </a:rPr>
              <a:t>All Volunteers will be exposed to an authentic cultural experience</a:t>
            </a:r>
            <a:endParaRPr lang="en-US" b="1" dirty="0">
              <a:latin typeface="Cooper Black" panose="0208090404030B020404" pitchFamily="18" charset="0"/>
            </a:endParaRPr>
          </a:p>
        </p:txBody>
      </p:sp>
    </p:spTree>
    <p:extLst>
      <p:ext uri="{BB962C8B-B14F-4D97-AF65-F5344CB8AC3E}">
        <p14:creationId xmlns:p14="http://schemas.microsoft.com/office/powerpoint/2010/main" val="504237612"/>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39032" y="1841662"/>
            <a:ext cx="5026250" cy="3364680"/>
          </a:xfrm>
          <a:prstGeom prst="rect">
            <a:avLst/>
          </a:prstGeom>
        </p:spPr>
      </p:pic>
      <p:sp>
        <p:nvSpPr>
          <p:cNvPr id="5" name="TextBox 4"/>
          <p:cNvSpPr txBox="1"/>
          <p:nvPr/>
        </p:nvSpPr>
        <p:spPr>
          <a:xfrm>
            <a:off x="4500748" y="2232561"/>
            <a:ext cx="3194461" cy="1569660"/>
          </a:xfrm>
          <a:prstGeom prst="rect">
            <a:avLst/>
          </a:prstGeom>
          <a:noFill/>
        </p:spPr>
        <p:txBody>
          <a:bodyPr wrap="square" rtlCol="0">
            <a:spAutoFit/>
          </a:bodyPr>
          <a:lstStyle/>
          <a:p>
            <a:r>
              <a:rPr lang="en-US" sz="9600" dirty="0" err="1" smtClean="0">
                <a:latin typeface="Cooper Black" panose="0208090404030B020404" pitchFamily="18" charset="0"/>
              </a:rPr>
              <a:t>Aho</a:t>
            </a:r>
            <a:r>
              <a:rPr lang="en-US" sz="9600" dirty="0" smtClean="0">
                <a:latin typeface="Cooper Black" panose="0208090404030B020404" pitchFamily="18" charset="0"/>
              </a:rPr>
              <a:t>!</a:t>
            </a:r>
            <a:endParaRPr lang="en-US" sz="9600" dirty="0">
              <a:latin typeface="Cooper Black" panose="0208090404030B0204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1460" y="357069"/>
            <a:ext cx="3669696" cy="245657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8307776" y="3687727"/>
            <a:ext cx="3271658" cy="2190118"/>
          </a:xfrm>
          <a:prstGeom prst="rect">
            <a:avLst/>
          </a:prstGeom>
        </p:spPr>
      </p:pic>
    </p:spTree>
    <p:extLst>
      <p:ext uri="{BB962C8B-B14F-4D97-AF65-F5344CB8AC3E}">
        <p14:creationId xmlns:p14="http://schemas.microsoft.com/office/powerpoint/2010/main" val="594497678"/>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Volunteers Check In</a:t>
            </a:r>
            <a:endParaRPr lang="en-US" b="1" dirty="0"/>
          </a:p>
        </p:txBody>
      </p:sp>
      <p:sp>
        <p:nvSpPr>
          <p:cNvPr id="3" name="Content Placeholder 2"/>
          <p:cNvSpPr>
            <a:spLocks noGrp="1"/>
          </p:cNvSpPr>
          <p:nvPr>
            <p:ph idx="1"/>
          </p:nvPr>
        </p:nvSpPr>
        <p:spPr>
          <a:xfrm>
            <a:off x="838200" y="1409074"/>
            <a:ext cx="10515600" cy="5186597"/>
          </a:xfrm>
        </p:spPr>
        <p:txBody>
          <a:bodyPr/>
          <a:lstStyle/>
          <a:p>
            <a:r>
              <a:rPr lang="en-US" dirty="0" smtClean="0"/>
              <a:t>All Volunteers will sign a Risk and Liability Form.</a:t>
            </a:r>
          </a:p>
          <a:p>
            <a:r>
              <a:rPr lang="en-US" dirty="0" smtClean="0"/>
              <a:t>All Volunteers will receive a lanyard with their name tag and emergency numbers. </a:t>
            </a:r>
          </a:p>
          <a:p>
            <a:r>
              <a:rPr lang="en-US" dirty="0" smtClean="0"/>
              <a:t>A report to faculty members is provided by the American Indian Outreach office for those who are working the Powwow for credit in a college course.</a:t>
            </a:r>
          </a:p>
          <a:p>
            <a:r>
              <a:rPr lang="en-US" dirty="0"/>
              <a:t>All Volunteers will complete an evaluation of their experience.</a:t>
            </a:r>
          </a:p>
          <a:p>
            <a:r>
              <a:rPr lang="en-US" dirty="0" smtClean="0"/>
              <a:t>All Volunteers are expected to sign out at the end of their volunteer shifts.  </a:t>
            </a:r>
            <a:r>
              <a:rPr lang="en-US" u="sng" dirty="0" smtClean="0"/>
              <a:t>Return the lanyard.</a:t>
            </a:r>
            <a:endParaRPr lang="en-US" u="sng" dirty="0"/>
          </a:p>
        </p:txBody>
      </p:sp>
      <p:pic>
        <p:nvPicPr>
          <p:cNvPr id="4" name="Picture 3" descr="&lt;strong&gt;lanyard&lt;/strong&gt;_clip_on_&lt;strong&gt;lanyard&lt;/strong&g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1517" y="5076594"/>
            <a:ext cx="1838792" cy="1357642"/>
          </a:xfrm>
          <a:prstGeom prst="rect">
            <a:avLst/>
          </a:prstGeom>
        </p:spPr>
      </p:pic>
    </p:spTree>
    <p:extLst>
      <p:ext uri="{BB962C8B-B14F-4D97-AF65-F5344CB8AC3E}">
        <p14:creationId xmlns:p14="http://schemas.microsoft.com/office/powerpoint/2010/main" val="2762681787"/>
      </p:ext>
    </p:extLst>
  </p:cSld>
  <p:clrMapOvr>
    <a:masterClrMapping/>
  </p:clrMapOvr>
  <mc:AlternateContent xmlns:mc="http://schemas.openxmlformats.org/markup-compatibility/2006" xmlns:p14="http://schemas.microsoft.com/office/powerpoint/2010/main">
    <mc:Choice Requires="p14">
      <p:transition spd="slow" p14:dur="3400" advClick="0" advTm="17000">
        <p14:reveal/>
      </p:transition>
    </mc:Choice>
    <mc:Fallback xmlns="">
      <p:transition spd="slow" advClick="0" advTm="17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MOVERS!</a:t>
            </a:r>
            <a:endParaRPr lang="en-US" b="1" dirty="0"/>
          </a:p>
        </p:txBody>
      </p:sp>
      <p:sp>
        <p:nvSpPr>
          <p:cNvPr id="3" name="Content Placeholder 2"/>
          <p:cNvSpPr>
            <a:spLocks noGrp="1"/>
          </p:cNvSpPr>
          <p:nvPr>
            <p:ph idx="1"/>
          </p:nvPr>
        </p:nvSpPr>
        <p:spPr>
          <a:xfrm>
            <a:off x="838200" y="1690688"/>
            <a:ext cx="10515600" cy="5014911"/>
          </a:xfrm>
        </p:spPr>
        <p:txBody>
          <a:bodyPr>
            <a:normAutofit/>
          </a:bodyPr>
          <a:lstStyle/>
          <a:p>
            <a:r>
              <a:rPr lang="en-US" dirty="0" smtClean="0"/>
              <a:t>Meet at LA 210 at 11:30 a.m. on Friday, April 7</a:t>
            </a:r>
            <a:r>
              <a:rPr lang="en-US" baseline="30000" dirty="0" smtClean="0"/>
              <a:t>th</a:t>
            </a:r>
            <a:r>
              <a:rPr lang="en-US" dirty="0" smtClean="0"/>
              <a:t> to help load supplies and move them to the gym to unload.</a:t>
            </a:r>
          </a:p>
          <a:p>
            <a:pPr lvl="1"/>
            <a:r>
              <a:rPr lang="en-US" dirty="0" smtClean="0"/>
              <a:t>We will have dolly’s, hand trucks, and carts to help facilitate the move.</a:t>
            </a:r>
          </a:p>
          <a:p>
            <a:pPr lvl="1"/>
            <a:r>
              <a:rPr lang="en-US" dirty="0" smtClean="0"/>
              <a:t>We need energetic people.</a:t>
            </a:r>
          </a:p>
          <a:p>
            <a:pPr lvl="1"/>
            <a:endParaRPr lang="en-US" dirty="0"/>
          </a:p>
          <a:p>
            <a:r>
              <a:rPr lang="en-US" dirty="0" smtClean="0"/>
              <a:t>If you have a vehicle with packing space, we NEED YOU!</a:t>
            </a:r>
          </a:p>
          <a:p>
            <a:pPr lvl="1"/>
            <a:r>
              <a:rPr lang="en-US" dirty="0" smtClean="0"/>
              <a:t>It usually takes 3 pickups and 3 SUV’s to move all the equipment</a:t>
            </a:r>
          </a:p>
          <a:p>
            <a:pPr lvl="1"/>
            <a:r>
              <a:rPr lang="en-US" dirty="0" smtClean="0"/>
              <a:t>Volunteers with vehicles are permitted to drive onto campus from Normal Avenue on the north sidewalk to the Liberal Arts Building.</a:t>
            </a:r>
          </a:p>
          <a:p>
            <a:pPr lvl="1"/>
            <a:r>
              <a:rPr lang="en-US" dirty="0" smtClean="0"/>
              <a:t>We use the west facing door that enters the Art Department as our loading zone.  </a:t>
            </a:r>
            <a:endParaRPr lang="en-US" dirty="0"/>
          </a:p>
        </p:txBody>
      </p:sp>
      <p:pic>
        <p:nvPicPr>
          <p:cNvPr id="4" name="Picture 3" descr="Преместихме се :) - Блогът на Биляна и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13198" y="0"/>
            <a:ext cx="2513264" cy="1790700"/>
          </a:xfrm>
          <a:prstGeom prst="rect">
            <a:avLst/>
          </a:prstGeom>
        </p:spPr>
      </p:pic>
    </p:spTree>
    <p:extLst>
      <p:ext uri="{BB962C8B-B14F-4D97-AF65-F5344CB8AC3E}">
        <p14:creationId xmlns:p14="http://schemas.microsoft.com/office/powerpoint/2010/main" val="2194689080"/>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Signage Team</a:t>
            </a:r>
            <a:endParaRPr lang="en-US" b="1" dirty="0"/>
          </a:p>
        </p:txBody>
      </p:sp>
      <p:sp>
        <p:nvSpPr>
          <p:cNvPr id="3" name="Content Placeholder 2"/>
          <p:cNvSpPr>
            <a:spLocks noGrp="1"/>
          </p:cNvSpPr>
          <p:nvPr>
            <p:ph idx="1"/>
          </p:nvPr>
        </p:nvSpPr>
        <p:spPr/>
        <p:txBody>
          <a:bodyPr/>
          <a:lstStyle/>
          <a:p>
            <a:r>
              <a:rPr lang="en-US" dirty="0" smtClean="0"/>
              <a:t>This team (of two per team) puts up large signs on doors and walls in the gym.  Gaffer’s tape is provided for this task.  The areas for signage include:</a:t>
            </a:r>
          </a:p>
          <a:p>
            <a:pPr lvl="1"/>
            <a:r>
              <a:rPr lang="en-US" dirty="0" smtClean="0"/>
              <a:t>Registration</a:t>
            </a:r>
          </a:p>
          <a:p>
            <a:pPr lvl="1"/>
            <a:r>
              <a:rPr lang="en-US" dirty="0" smtClean="0"/>
              <a:t>Elder Area</a:t>
            </a:r>
          </a:p>
          <a:p>
            <a:pPr lvl="1"/>
            <a:r>
              <a:rPr lang="en-US" dirty="0" smtClean="0"/>
              <a:t>Grandparents with children</a:t>
            </a:r>
          </a:p>
          <a:p>
            <a:pPr lvl="1"/>
            <a:r>
              <a:rPr lang="en-US" dirty="0" smtClean="0"/>
              <a:t>Mobility Reserved Area</a:t>
            </a:r>
          </a:p>
          <a:p>
            <a:pPr lvl="1"/>
            <a:r>
              <a:rPr lang="en-US" dirty="0" smtClean="0"/>
              <a:t>Dressing Room</a:t>
            </a:r>
          </a:p>
          <a:p>
            <a:pPr lvl="1"/>
            <a:r>
              <a:rPr lang="en-US" dirty="0" smtClean="0"/>
              <a:t>T-shirt Sales</a:t>
            </a:r>
          </a:p>
          <a:p>
            <a:pPr lvl="1"/>
            <a:r>
              <a:rPr lang="en-US" dirty="0" smtClean="0"/>
              <a:t>Volunteer Check-in</a:t>
            </a:r>
            <a:endParaRPr lang="en-US" dirty="0"/>
          </a:p>
        </p:txBody>
      </p:sp>
      <p:pic>
        <p:nvPicPr>
          <p:cNvPr id="4" name="Picture 3" descr="... Sign Productions, where hope in the form of Good &lt;strong&gt;Signs&lt;/strong&gt; are our wa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3300" y="2800350"/>
            <a:ext cx="3810000" cy="3810000"/>
          </a:xfrm>
          <a:prstGeom prst="rect">
            <a:avLst/>
          </a:prstGeom>
        </p:spPr>
      </p:pic>
    </p:spTree>
    <p:extLst>
      <p:ext uri="{BB962C8B-B14F-4D97-AF65-F5344CB8AC3E}">
        <p14:creationId xmlns:p14="http://schemas.microsoft.com/office/powerpoint/2010/main" val="2096251901"/>
      </p:ext>
    </p:extLst>
  </p:cSld>
  <p:clrMapOvr>
    <a:masterClrMapping/>
  </p:clrMapOvr>
  <mc:AlternateContent xmlns:mc="http://schemas.openxmlformats.org/markup-compatibility/2006" xmlns:p14="http://schemas.microsoft.com/office/powerpoint/2010/main">
    <mc:Choice Requires="p14">
      <p:transition spd="slow" p14:dur="3400" advClick="0" advTm="17000">
        <p14:reveal/>
      </p:transition>
    </mc:Choice>
    <mc:Fallback xmlns="">
      <p:transition spd="slow" advClick="0" advTm="17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Computer Set Up</a:t>
            </a:r>
            <a:endParaRPr lang="en-US" b="1" dirty="0"/>
          </a:p>
        </p:txBody>
      </p:sp>
      <p:sp>
        <p:nvSpPr>
          <p:cNvPr id="3" name="Content Placeholder 2"/>
          <p:cNvSpPr>
            <a:spLocks noGrp="1"/>
          </p:cNvSpPr>
          <p:nvPr>
            <p:ph idx="1"/>
          </p:nvPr>
        </p:nvSpPr>
        <p:spPr/>
        <p:txBody>
          <a:bodyPr/>
          <a:lstStyle/>
          <a:p>
            <a:r>
              <a:rPr lang="en-US" dirty="0" smtClean="0"/>
              <a:t>The Announcer’s table will need the following equipment set up:</a:t>
            </a:r>
          </a:p>
          <a:p>
            <a:pPr lvl="1"/>
            <a:r>
              <a:rPr lang="en-US" dirty="0" smtClean="0"/>
              <a:t>Two laptops – Internet access is not required.</a:t>
            </a:r>
          </a:p>
          <a:p>
            <a:pPr lvl="1"/>
            <a:r>
              <a:rPr lang="en-US" dirty="0" smtClean="0"/>
              <a:t>One printer/copier</a:t>
            </a:r>
          </a:p>
          <a:p>
            <a:r>
              <a:rPr lang="en-US" dirty="0" smtClean="0"/>
              <a:t>Extension cords and surge protectors are provided.  </a:t>
            </a:r>
            <a:endParaRPr lang="en-US" dirty="0"/>
          </a:p>
        </p:txBody>
      </p:sp>
      <p:pic>
        <p:nvPicPr>
          <p:cNvPr id="4" name="Picture 3" descr="Pero esa es otra historia y debe ser contada en otra ocasión: julio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1650" y="3792220"/>
            <a:ext cx="3048000" cy="2788920"/>
          </a:xfrm>
          <a:prstGeom prst="rect">
            <a:avLst/>
          </a:prstGeom>
        </p:spPr>
      </p:pic>
      <p:pic>
        <p:nvPicPr>
          <p:cNvPr id="5" name="Picture 4" descr="From the ProJo alert servi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3075" y="2605088"/>
            <a:ext cx="2381250" cy="3571875"/>
          </a:xfrm>
          <a:prstGeom prst="rect">
            <a:avLst/>
          </a:prstGeom>
        </p:spPr>
      </p:pic>
    </p:spTree>
    <p:extLst>
      <p:ext uri="{BB962C8B-B14F-4D97-AF65-F5344CB8AC3E}">
        <p14:creationId xmlns:p14="http://schemas.microsoft.com/office/powerpoint/2010/main" val="1241850643"/>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5900" y="139700"/>
            <a:ext cx="11823700" cy="4339650"/>
          </a:xfrm>
          <a:prstGeom prst="rect">
            <a:avLst/>
          </a:prstGeom>
          <a:noFill/>
        </p:spPr>
        <p:txBody>
          <a:bodyPr wrap="square" rtlCol="0">
            <a:spAutoFit/>
          </a:bodyPr>
          <a:lstStyle/>
          <a:p>
            <a:r>
              <a:rPr lang="en-US" b="1" u="sng" dirty="0"/>
              <a:t>Camera Operators</a:t>
            </a:r>
            <a:endParaRPr lang="en-US" sz="800" dirty="0"/>
          </a:p>
          <a:p>
            <a:r>
              <a:rPr lang="en-US" dirty="0"/>
              <a:t>The Powwow will be filmed through a live feed video on the MSUB </a:t>
            </a:r>
            <a:r>
              <a:rPr lang="en-US" dirty="0" smtClean="0"/>
              <a:t>website for 2-hours on each day of the powwow. Camera </a:t>
            </a:r>
            <a:r>
              <a:rPr lang="en-US" dirty="0"/>
              <a:t>operators need to follow the main action of the Powwow, with occasional focus on individuals, drum groups, specific dancers, head staff, Announcer, elders, etc…  While operating the camera, your voice will be picked up by the microphone.  </a:t>
            </a:r>
            <a:r>
              <a:rPr lang="en-US" b="1" dirty="0"/>
              <a:t>BE CAREFUL WHAT YOU SAY</a:t>
            </a:r>
            <a:r>
              <a:rPr lang="en-US" b="1" dirty="0" smtClean="0"/>
              <a:t>!</a:t>
            </a:r>
          </a:p>
          <a:p>
            <a:endParaRPr lang="en-US" sz="1050" dirty="0"/>
          </a:p>
          <a:p>
            <a:pPr lvl="0"/>
            <a:r>
              <a:rPr lang="en-US" dirty="0"/>
              <a:t>Assigned volunteers </a:t>
            </a:r>
            <a:r>
              <a:rPr lang="en-US" dirty="0" smtClean="0"/>
              <a:t>may </a:t>
            </a:r>
            <a:r>
              <a:rPr lang="en-US" dirty="0"/>
              <a:t>sit with the camera operator and narrate activity being </a:t>
            </a:r>
            <a:r>
              <a:rPr lang="en-US" dirty="0" smtClean="0"/>
              <a:t>filmed. Such as describing what </a:t>
            </a:r>
            <a:r>
              <a:rPr lang="en-US" dirty="0"/>
              <a:t>dance is being performed, information about the champion </a:t>
            </a:r>
            <a:r>
              <a:rPr lang="en-US" dirty="0" smtClean="0"/>
              <a:t>dancers, storytelling </a:t>
            </a:r>
            <a:r>
              <a:rPr lang="en-US" dirty="0"/>
              <a:t>about the dance </a:t>
            </a:r>
            <a:r>
              <a:rPr lang="en-US" dirty="0" smtClean="0"/>
              <a:t>being performed</a:t>
            </a:r>
            <a:r>
              <a:rPr lang="en-US" dirty="0"/>
              <a:t>, the history of the dance and powwows.  Commentary about the learning process, preparing outfits, getting ready for a powwow, etc</a:t>
            </a:r>
            <a:r>
              <a:rPr lang="en-US" dirty="0" smtClean="0"/>
              <a:t>…</a:t>
            </a:r>
          </a:p>
          <a:p>
            <a:pPr lvl="1"/>
            <a:endParaRPr lang="en-US" sz="1050" dirty="0"/>
          </a:p>
          <a:p>
            <a:pPr lvl="0"/>
            <a:r>
              <a:rPr lang="en-US" dirty="0"/>
              <a:t>The Powwow Committee may choose elders, alumni, and MSUB administrators/faculty/staff to also narrate the powwow filming with innovative commentary they might wish to provide</a:t>
            </a:r>
            <a:r>
              <a:rPr lang="en-US" dirty="0" smtClean="0"/>
              <a:t>.</a:t>
            </a:r>
          </a:p>
          <a:p>
            <a:pPr lvl="0"/>
            <a:endParaRPr lang="en-US" sz="1050" dirty="0"/>
          </a:p>
          <a:p>
            <a:pPr lvl="0"/>
            <a:r>
              <a:rPr lang="en-US" dirty="0"/>
              <a:t>Training will be provided by the Athletics Department personnel prior to the </a:t>
            </a:r>
            <a:r>
              <a:rPr lang="en-US" dirty="0" smtClean="0"/>
              <a:t>Powwow</a:t>
            </a:r>
            <a:r>
              <a:rPr lang="en-US" dirty="0"/>
              <a:t> </a:t>
            </a:r>
            <a:r>
              <a:rPr lang="en-US" dirty="0" smtClean="0"/>
              <a:t>on </a:t>
            </a:r>
            <a:r>
              <a:rPr lang="en-US" b="1" dirty="0" smtClean="0"/>
              <a:t>Friday afternoon about 4:00 p.m</a:t>
            </a:r>
            <a:r>
              <a:rPr lang="en-US" dirty="0" smtClean="0"/>
              <a:t>. </a:t>
            </a:r>
          </a:p>
          <a:p>
            <a:pPr lvl="0"/>
            <a:endParaRPr lang="en-US" sz="1050" dirty="0"/>
          </a:p>
          <a:p>
            <a:pPr lvl="0"/>
            <a:r>
              <a:rPr lang="en-US" dirty="0" smtClean="0"/>
              <a:t>The cameras can </a:t>
            </a:r>
            <a:r>
              <a:rPr lang="en-US" b="1" u="sng" dirty="0" smtClean="0"/>
              <a:t>never</a:t>
            </a:r>
            <a:r>
              <a:rPr lang="en-US" dirty="0" smtClean="0"/>
              <a:t> be left unattended.  At the end of the filming session, contact the building manager to disassemble the equipment and put it back in proper storage.</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12200" y="4648200"/>
            <a:ext cx="3124200" cy="2057400"/>
          </a:xfrm>
          <a:prstGeom prst="rect">
            <a:avLst/>
          </a:prstGeom>
        </p:spPr>
      </p:pic>
      <p:pic>
        <p:nvPicPr>
          <p:cNvPr id="2" name="Picture 1" descr="File:PEO-&lt;strong&gt;microphone&lt;/strong&gt;.svg - Wikimedia Common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900" y="4648200"/>
            <a:ext cx="1512124" cy="1512124"/>
          </a:xfrm>
          <a:prstGeom prst="rect">
            <a:avLst/>
          </a:prstGeom>
        </p:spPr>
      </p:pic>
    </p:spTree>
    <p:extLst>
      <p:ext uri="{BB962C8B-B14F-4D97-AF65-F5344CB8AC3E}">
        <p14:creationId xmlns:p14="http://schemas.microsoft.com/office/powerpoint/2010/main" val="2240951769"/>
      </p:ext>
    </p:extLst>
  </p:cSld>
  <p:clrMapOvr>
    <a:masterClrMapping/>
  </p:clrMapOvr>
  <mc:AlternateContent xmlns:mc="http://schemas.openxmlformats.org/markup-compatibility/2006" xmlns:p14="http://schemas.microsoft.com/office/powerpoint/2010/main">
    <mc:Choice Requires="p14">
      <p:transition spd="slow" p14:dur="3400" advClick="0" advTm="35000">
        <p14:reveal/>
      </p:transition>
    </mc:Choice>
    <mc:Fallback xmlns="">
      <p:transition spd="slow" advClick="0" advTm="35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8350" y="231898"/>
            <a:ext cx="11531600" cy="4524315"/>
          </a:xfrm>
          <a:prstGeom prst="rect">
            <a:avLst/>
          </a:prstGeom>
          <a:noFill/>
        </p:spPr>
        <p:txBody>
          <a:bodyPr wrap="square" rtlCol="0">
            <a:spAutoFit/>
          </a:bodyPr>
          <a:lstStyle/>
          <a:p>
            <a:r>
              <a:rPr lang="en-US" b="1" u="sng" dirty="0"/>
              <a:t>Door Counters</a:t>
            </a:r>
            <a:endParaRPr lang="en-US" dirty="0"/>
          </a:p>
          <a:p>
            <a:r>
              <a:rPr lang="en-US" dirty="0"/>
              <a:t>2</a:t>
            </a:r>
            <a:r>
              <a:rPr lang="en-US" dirty="0" smtClean="0"/>
              <a:t> persons </a:t>
            </a:r>
            <a:r>
              <a:rPr lang="en-US" dirty="0"/>
              <a:t>at the </a:t>
            </a:r>
            <a:r>
              <a:rPr lang="en-US" dirty="0" smtClean="0"/>
              <a:t>entrance doors to the gym foyer clicks </a:t>
            </a:r>
            <a:r>
              <a:rPr lang="en-US" dirty="0"/>
              <a:t>the counter for each person that enters the building.</a:t>
            </a:r>
          </a:p>
          <a:p>
            <a:r>
              <a:rPr lang="en-US" dirty="0"/>
              <a:t>2</a:t>
            </a:r>
            <a:r>
              <a:rPr lang="en-US" dirty="0" smtClean="0"/>
              <a:t> persons </a:t>
            </a:r>
            <a:r>
              <a:rPr lang="en-US" dirty="0"/>
              <a:t>at the exit </a:t>
            </a:r>
            <a:r>
              <a:rPr lang="en-US" dirty="0" smtClean="0"/>
              <a:t>doors to the gym </a:t>
            </a:r>
            <a:r>
              <a:rPr lang="en-US" dirty="0" err="1" smtClean="0"/>
              <a:t>floyer</a:t>
            </a:r>
            <a:r>
              <a:rPr lang="en-US" dirty="0" smtClean="0"/>
              <a:t> clicks </a:t>
            </a:r>
            <a:r>
              <a:rPr lang="en-US" dirty="0"/>
              <a:t>the counter for each person that leaves the building</a:t>
            </a:r>
            <a:r>
              <a:rPr lang="en-US" dirty="0" smtClean="0"/>
              <a:t>.</a:t>
            </a:r>
          </a:p>
          <a:p>
            <a:r>
              <a:rPr lang="en-US" dirty="0" smtClean="0"/>
              <a:t>2 persons at the tunnel level with one counting those who come in the building and another to count those who go out.  </a:t>
            </a:r>
            <a:endParaRPr lang="en-US" dirty="0"/>
          </a:p>
          <a:p>
            <a:r>
              <a:rPr lang="en-US" dirty="0"/>
              <a:t> </a:t>
            </a:r>
            <a:r>
              <a:rPr lang="en-US" dirty="0" smtClean="0"/>
              <a:t>	</a:t>
            </a:r>
          </a:p>
          <a:p>
            <a:r>
              <a:rPr lang="en-US" dirty="0" smtClean="0"/>
              <a:t>The purpose is to determine if the audience is close to reaching the </a:t>
            </a:r>
            <a:r>
              <a:rPr lang="en-US" dirty="0"/>
              <a:t>building maximum capacity </a:t>
            </a:r>
            <a:r>
              <a:rPr lang="en-US" dirty="0" smtClean="0"/>
              <a:t>of </a:t>
            </a:r>
            <a:r>
              <a:rPr lang="en-US" b="1" dirty="0" smtClean="0"/>
              <a:t>2,500.</a:t>
            </a:r>
          </a:p>
          <a:p>
            <a:r>
              <a:rPr lang="en-US" b="1" dirty="0"/>
              <a:t>	</a:t>
            </a:r>
            <a:endParaRPr lang="en-US" dirty="0"/>
          </a:p>
          <a:p>
            <a:r>
              <a:rPr lang="en-US" dirty="0"/>
              <a:t>Conduct a capacity measure every 30 minutes by the following procedure:</a:t>
            </a:r>
          </a:p>
          <a:p>
            <a:pPr lvl="0"/>
            <a:r>
              <a:rPr lang="en-US" dirty="0"/>
              <a:t>The exit number is subtracted from the entrance number to determine how many people are actually in the building</a:t>
            </a:r>
            <a:r>
              <a:rPr lang="en-US" dirty="0" smtClean="0"/>
              <a:t>.</a:t>
            </a:r>
          </a:p>
          <a:p>
            <a:pPr lvl="0"/>
            <a:endParaRPr lang="en-US" dirty="0"/>
          </a:p>
          <a:p>
            <a:pPr lvl="0"/>
            <a:r>
              <a:rPr lang="en-US" dirty="0" smtClean="0"/>
              <a:t>Use the forms provided to track the size of the audience at each time indicated.  </a:t>
            </a:r>
          </a:p>
          <a:p>
            <a:pPr lvl="0"/>
            <a:endParaRPr lang="en-US" dirty="0"/>
          </a:p>
          <a:p>
            <a:pPr lvl="0"/>
            <a:r>
              <a:rPr lang="en-US" dirty="0"/>
              <a:t>When</a:t>
            </a:r>
            <a:r>
              <a:rPr lang="en-US" b="1" dirty="0"/>
              <a:t> 2,000 </a:t>
            </a:r>
            <a:r>
              <a:rPr lang="en-US" dirty="0"/>
              <a:t>number is reached.  Inform your contact at the Volunteer Check-In table in the gym foyer.</a:t>
            </a:r>
          </a:p>
          <a:p>
            <a:pPr lvl="0"/>
            <a:r>
              <a:rPr lang="en-US" dirty="0"/>
              <a:t>When </a:t>
            </a:r>
            <a:r>
              <a:rPr lang="en-US" b="1" dirty="0"/>
              <a:t>2,200 </a:t>
            </a:r>
            <a:r>
              <a:rPr lang="en-US" dirty="0"/>
              <a:t>number is reached.  Inform </a:t>
            </a:r>
            <a:r>
              <a:rPr lang="en-US" dirty="0" smtClean="0"/>
              <a:t>Reno.</a:t>
            </a:r>
            <a:endParaRPr lang="en-US" dirty="0"/>
          </a:p>
          <a:p>
            <a:r>
              <a:rPr lang="en-US" dirty="0"/>
              <a:t>When </a:t>
            </a:r>
            <a:r>
              <a:rPr lang="en-US" b="1" dirty="0"/>
              <a:t>2,400</a:t>
            </a:r>
            <a:r>
              <a:rPr lang="en-US" dirty="0"/>
              <a:t> number is reached.  Inform Security and stop allowing people to enter the building unless the same number is exiting the building.  For example, two can enter the building if two are also exiting.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0536" y="5109089"/>
            <a:ext cx="2024082" cy="1301900"/>
          </a:xfrm>
          <a:prstGeom prst="rect">
            <a:avLst/>
          </a:prstGeom>
        </p:spPr>
      </p:pic>
      <p:pic>
        <p:nvPicPr>
          <p:cNvPr id="2" name="Picture 1"/>
          <p:cNvPicPr>
            <a:picLocks noChangeAspect="1"/>
          </p:cNvPicPr>
          <p:nvPr/>
        </p:nvPicPr>
        <p:blipFill>
          <a:blip r:embed="rId3"/>
          <a:stretch>
            <a:fillRect/>
          </a:stretch>
        </p:blipFill>
        <p:spPr>
          <a:xfrm rot="10800000" flipH="1" flipV="1">
            <a:off x="9286897" y="4465123"/>
            <a:ext cx="1367850" cy="2154548"/>
          </a:xfrm>
          <a:prstGeom prst="rect">
            <a:avLst/>
          </a:prstGeom>
        </p:spPr>
      </p:pic>
    </p:spTree>
    <p:extLst>
      <p:ext uri="{BB962C8B-B14F-4D97-AF65-F5344CB8AC3E}">
        <p14:creationId xmlns:p14="http://schemas.microsoft.com/office/powerpoint/2010/main" val="669871591"/>
      </p:ext>
    </p:extLst>
  </p:cSld>
  <p:clrMapOvr>
    <a:masterClrMapping/>
  </p:clrMapOvr>
  <mc:AlternateContent xmlns:mc="http://schemas.openxmlformats.org/markup-compatibility/2006" xmlns:p14="http://schemas.microsoft.com/office/powerpoint/2010/main">
    <mc:Choice Requires="p14">
      <p:transition spd="slow" p14:dur="3400" advClick="0" advTm="35000">
        <p14:reveal/>
      </p:transition>
    </mc:Choice>
    <mc:Fallback xmlns="">
      <p:transition spd="slow" advClick="0" advTm="35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1341" y="662215"/>
            <a:ext cx="7959516" cy="5909310"/>
          </a:xfrm>
          <a:prstGeom prst="rect">
            <a:avLst/>
          </a:prstGeom>
          <a:noFill/>
        </p:spPr>
        <p:txBody>
          <a:bodyPr wrap="square" rtlCol="0">
            <a:spAutoFit/>
          </a:bodyPr>
          <a:lstStyle/>
          <a:p>
            <a:r>
              <a:rPr lang="en-US" b="1" u="sng" dirty="0"/>
              <a:t>Elder </a:t>
            </a:r>
            <a:r>
              <a:rPr lang="en-US" b="1" u="sng" dirty="0" smtClean="0"/>
              <a:t>VIP Area</a:t>
            </a:r>
            <a:endParaRPr lang="en-US" dirty="0"/>
          </a:p>
          <a:p>
            <a:r>
              <a:rPr lang="en-US" dirty="0"/>
              <a:t>The area will be roped off to control access.  Inform elders </a:t>
            </a:r>
            <a:r>
              <a:rPr lang="en-US" dirty="0" smtClean="0"/>
              <a:t>that  only one </a:t>
            </a:r>
            <a:r>
              <a:rPr lang="en-US" dirty="0"/>
              <a:t>care giver is welcome to join </a:t>
            </a:r>
            <a:r>
              <a:rPr lang="en-US" dirty="0" smtClean="0"/>
              <a:t>them. For </a:t>
            </a:r>
            <a:r>
              <a:rPr lang="en-US" dirty="0"/>
              <a:t>example, an elder and a family of 8 would exceed the purpose of the reserved area for elders.   </a:t>
            </a:r>
            <a:r>
              <a:rPr lang="en-US" dirty="0" smtClean="0"/>
              <a:t>Advise grandparents with grandchildren of the reserved area in the bleachers on the south side of the gym.  Likewise, there will be a reserved area for mobility empowered persons, such as wheelchairs and baby strollers.  Seek </a:t>
            </a:r>
            <a:r>
              <a:rPr lang="en-US" dirty="0"/>
              <a:t>assistance from an Event Security person if needed.  </a:t>
            </a:r>
            <a:endParaRPr lang="en-US" dirty="0" smtClean="0"/>
          </a:p>
          <a:p>
            <a:endParaRPr lang="en-US" dirty="0"/>
          </a:p>
          <a:p>
            <a:r>
              <a:rPr lang="en-US" dirty="0" smtClean="0"/>
              <a:t>Showing respect and honoring the elders is your responsibility.  Please help keep the area clean and safe to ensure the elders have a great experience.  If you see an elder struggling with their chairs and belongings, step up and give them a helping hand.  </a:t>
            </a:r>
            <a:endParaRPr lang="en-US" dirty="0"/>
          </a:p>
          <a:p>
            <a:r>
              <a:rPr lang="en-US" dirty="0"/>
              <a:t> </a:t>
            </a:r>
          </a:p>
          <a:p>
            <a:pPr lvl="0"/>
            <a:r>
              <a:rPr lang="en-US" dirty="0" smtClean="0"/>
              <a:t>The Elder VIP Supervisors will determine the schedule of gift giving.  The gifts will be boxed and labeled for distribution on Friday and Saturday.  In the meantime, offer </a:t>
            </a:r>
            <a:r>
              <a:rPr lang="en-US" dirty="0"/>
              <a:t>each elder a cold bottle of water, hard candy, and a tissue</a:t>
            </a:r>
            <a:r>
              <a:rPr lang="en-US" dirty="0" smtClean="0"/>
              <a:t>.  Offer </a:t>
            </a:r>
            <a:r>
              <a:rPr lang="en-US" dirty="0"/>
              <a:t>to assist elders by getting items they would like from the concession stand.  Always count out the money before you leave and count out their change when you give them their purchases.  </a:t>
            </a:r>
            <a:r>
              <a:rPr lang="en-US" dirty="0" smtClean="0"/>
              <a:t>Ask </a:t>
            </a:r>
            <a:r>
              <a:rPr lang="en-US" dirty="0"/>
              <a:t>the elders if they are aware of the restroom locations</a:t>
            </a:r>
            <a:r>
              <a:rPr lang="en-US" dirty="0" smtClean="0"/>
              <a:t>. Be </a:t>
            </a:r>
            <a:r>
              <a:rPr lang="en-US" dirty="0"/>
              <a:t>cheerful about why we have wide aisles in the Elder’s reserved area.  Dancers will come through on Saturday to shake hands with the Elders.</a:t>
            </a:r>
          </a:p>
        </p:txBody>
      </p:sp>
      <p:pic>
        <p:nvPicPr>
          <p:cNvPr id="4" name="Picture 3" descr="Y:\PowWow\2014 Powwow\Pictures\Scott Frasier's Pictures\102PHOTO\SAM_2001.JPG"/>
          <p:cNvPicPr/>
          <p:nvPr/>
        </p:nvPicPr>
        <p:blipFill rotWithShape="1">
          <a:blip r:embed="rId2" cstate="print">
            <a:extLst>
              <a:ext uri="{28A0092B-C50C-407E-A947-70E740481C1C}">
                <a14:useLocalDpi xmlns:a14="http://schemas.microsoft.com/office/drawing/2010/main" val="0"/>
              </a:ext>
            </a:extLst>
          </a:blip>
          <a:srcRect l="1577" t="1068" r="38644" b="-1068"/>
          <a:stretch/>
        </p:blipFill>
        <p:spPr bwMode="auto">
          <a:xfrm>
            <a:off x="8490857" y="1888177"/>
            <a:ext cx="3419102" cy="32198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6410766"/>
      </p:ext>
    </p:extLst>
  </p:cSld>
  <p:clrMapOvr>
    <a:masterClrMapping/>
  </p:clrMapOvr>
  <mc:AlternateContent xmlns:mc="http://schemas.openxmlformats.org/markup-compatibility/2006" xmlns:p14="http://schemas.microsoft.com/office/powerpoint/2010/main">
    <mc:Choice Requires="p14">
      <p:transition spd="slow" p14:dur="3400" advClick="0" advTm="50000">
        <p14:reveal/>
      </p:transition>
    </mc:Choice>
    <mc:Fallback xmlns="">
      <p:transition spd="slow" advClick="0" advTm="50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7900" y="431800"/>
            <a:ext cx="10464800" cy="4524315"/>
          </a:xfrm>
          <a:prstGeom prst="rect">
            <a:avLst/>
          </a:prstGeom>
          <a:noFill/>
        </p:spPr>
        <p:txBody>
          <a:bodyPr wrap="square" rtlCol="0">
            <a:spAutoFit/>
          </a:bodyPr>
          <a:lstStyle/>
          <a:p>
            <a:r>
              <a:rPr lang="en-US" b="1" u="sng" dirty="0"/>
              <a:t>Grand Entry Line Up</a:t>
            </a:r>
            <a:endParaRPr lang="en-US" dirty="0"/>
          </a:p>
          <a:p>
            <a:r>
              <a:rPr lang="en-US" b="1" dirty="0"/>
              <a:t> </a:t>
            </a:r>
            <a:endParaRPr lang="en-US" dirty="0"/>
          </a:p>
          <a:p>
            <a:r>
              <a:rPr lang="en-US" dirty="0" smtClean="0"/>
              <a:t>A list of the Grand </a:t>
            </a:r>
            <a:r>
              <a:rPr lang="en-US" dirty="0"/>
              <a:t>Entry line up </a:t>
            </a:r>
            <a:r>
              <a:rPr lang="en-US" dirty="0" smtClean="0"/>
              <a:t>order will be provided for you. Check in with Reno Charette at the Announcer’s table to collect the forms and tools you’ll need for Grand Entry.</a:t>
            </a:r>
          </a:p>
          <a:p>
            <a:r>
              <a:rPr lang="en-US" dirty="0" smtClean="0"/>
              <a:t>Collaborate </a:t>
            </a:r>
            <a:r>
              <a:rPr lang="en-US" dirty="0"/>
              <a:t>with the Arena </a:t>
            </a:r>
            <a:r>
              <a:rPr lang="en-US" dirty="0" smtClean="0"/>
              <a:t>Director, as minor changes to the order might occur.   </a:t>
            </a:r>
          </a:p>
          <a:p>
            <a:r>
              <a:rPr lang="en-US" dirty="0" smtClean="0"/>
              <a:t>Collect </a:t>
            </a:r>
            <a:r>
              <a:rPr lang="en-US" dirty="0"/>
              <a:t>names and titles as </a:t>
            </a:r>
            <a:r>
              <a:rPr lang="en-US" dirty="0" smtClean="0"/>
              <a:t>indicated</a:t>
            </a:r>
            <a:r>
              <a:rPr lang="en-US" dirty="0"/>
              <a:t> </a:t>
            </a:r>
            <a:r>
              <a:rPr lang="en-US" dirty="0" smtClean="0"/>
              <a:t>on the forms.</a:t>
            </a:r>
            <a:r>
              <a:rPr lang="en-US" dirty="0"/>
              <a:t> </a:t>
            </a:r>
            <a:r>
              <a:rPr lang="en-US" dirty="0" smtClean="0"/>
              <a:t>Please include phonetic spellings to help the Announcer.  </a:t>
            </a:r>
          </a:p>
          <a:p>
            <a:r>
              <a:rPr lang="en-US" dirty="0" smtClean="0"/>
              <a:t>Turn </a:t>
            </a:r>
            <a:r>
              <a:rPr lang="en-US" dirty="0"/>
              <a:t>in the completed list to the lead Announcer.  </a:t>
            </a:r>
            <a:endParaRPr lang="en-US" dirty="0" smtClean="0"/>
          </a:p>
          <a:p>
            <a:r>
              <a:rPr lang="en-US" dirty="0" smtClean="0"/>
              <a:t>After the color guard and all the flag carriers have entered the dance circle, the dancers will come in.</a:t>
            </a:r>
          </a:p>
          <a:p>
            <a:r>
              <a:rPr lang="en-US" dirty="0" smtClean="0"/>
              <a:t>Hold up the signs for each dance category in the numerical order written on the back of each sign. The signs should be in order when you receive them.  </a:t>
            </a:r>
          </a:p>
          <a:p>
            <a:r>
              <a:rPr lang="en-US" dirty="0" smtClean="0"/>
              <a:t>Write down the numbers of all the dancers as they pass through the entry point.  The dancers want their numbers accounted for.  They will show you their number as they pass.  For the most part, the dancers will enter in categories by the type of contest they are in.  For example, Men’s Traditional, Men’s Grass, and Men’s Fancy will enter in that order.  </a:t>
            </a:r>
            <a:endParaRPr lang="en-US" dirty="0"/>
          </a:p>
          <a:p>
            <a:r>
              <a:rPr lang="en-US" b="1" dirty="0"/>
              <a:t> </a:t>
            </a:r>
            <a:endParaRPr lang="en-US" dirty="0"/>
          </a:p>
          <a:p>
            <a:r>
              <a:rPr lang="en-US" dirty="0"/>
              <a:t> </a:t>
            </a:r>
          </a:p>
        </p:txBody>
      </p:sp>
      <p:pic>
        <p:nvPicPr>
          <p:cNvPr id="6" name="Picture 5" descr="Y:\PowWow\2014 Powwow\Pictures\Pow Wow\IMG_361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500" y="4156879"/>
            <a:ext cx="4050310" cy="2271116"/>
          </a:xfrm>
          <a:prstGeom prst="rect">
            <a:avLst/>
          </a:prstGeom>
          <a:noFill/>
          <a:ln>
            <a:noFill/>
          </a:ln>
        </p:spPr>
      </p:pic>
      <p:pic>
        <p:nvPicPr>
          <p:cNvPr id="3" name="Picture 2" descr="&lt;strong&gt;Wiley&lt;/strong&gt; E &lt;strong&gt;Coyote&lt;/strong&gt;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900" y="4581383"/>
            <a:ext cx="2308266" cy="1846612"/>
          </a:xfrm>
          <a:prstGeom prst="rect">
            <a:avLst/>
          </a:prstGeom>
        </p:spPr>
      </p:pic>
    </p:spTree>
    <p:extLst>
      <p:ext uri="{BB962C8B-B14F-4D97-AF65-F5344CB8AC3E}">
        <p14:creationId xmlns:p14="http://schemas.microsoft.com/office/powerpoint/2010/main" val="2059030798"/>
      </p:ext>
    </p:extLst>
  </p:cSld>
  <p:clrMapOvr>
    <a:masterClrMapping/>
  </p:clrMapOvr>
  <mc:AlternateContent xmlns:mc="http://schemas.openxmlformats.org/markup-compatibility/2006" xmlns:p14="http://schemas.microsoft.com/office/powerpoint/2010/main">
    <mc:Choice Requires="p14">
      <p:transition spd="slow" p14:dur="3400" advClick="0" advTm="50000">
        <p14:reveal/>
      </p:transition>
    </mc:Choice>
    <mc:Fallback xmlns="">
      <p:transition spd="slow" advClick="0" advTm="50000">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856</TotalTime>
  <Words>1325</Words>
  <Application>Microsoft Office PowerPoint</Application>
  <PresentationFormat>Widescreen</PresentationFormat>
  <Paragraphs>127</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Cooper Black</vt:lpstr>
      <vt:lpstr>Times New Roman</vt:lpstr>
      <vt:lpstr>Office Theme</vt:lpstr>
      <vt:lpstr>Powwow Volunteer Position Descriptions</vt:lpstr>
      <vt:lpstr>Volunteers Check In</vt:lpstr>
      <vt:lpstr>MOVERS!</vt:lpstr>
      <vt:lpstr>Signage Team</vt:lpstr>
      <vt:lpstr>Computer Set Up</vt:lpstr>
      <vt:lpstr>PowerPoint Presentation</vt:lpstr>
      <vt:lpstr>PowerPoint Presentation</vt:lpstr>
      <vt:lpstr>PowerPoint Presentation</vt:lpstr>
      <vt:lpstr>PowerPoint Presentation</vt:lpstr>
      <vt:lpstr>PowerPoint Presentation</vt:lpstr>
      <vt:lpstr>Security Outside the Building</vt:lpstr>
      <vt:lpstr>PowerPoint Presentation</vt:lpstr>
      <vt:lpstr>PowerPoint Presentation</vt:lpstr>
      <vt:lpstr>PowerPoint Presentation</vt:lpstr>
      <vt:lpstr>PowerPoint Presentation</vt:lpstr>
      <vt:lpstr>APPRECIATION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Information Technology</dc:creator>
  <cp:lastModifiedBy>Charette, Reno</cp:lastModifiedBy>
  <cp:revision>60</cp:revision>
  <cp:lastPrinted>2015-02-16T17:12:03Z</cp:lastPrinted>
  <dcterms:created xsi:type="dcterms:W3CDTF">2015-02-16T17:00:34Z</dcterms:created>
  <dcterms:modified xsi:type="dcterms:W3CDTF">2017-03-09T21:19:42Z</dcterms:modified>
</cp:coreProperties>
</file>