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4DEF-7014-42CD-B035-C33E836CF43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4531-4AC8-43A4-BA8D-5DE26B3726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4DEF-7014-42CD-B035-C33E836CF43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4531-4AC8-43A4-BA8D-5DE26B372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4DEF-7014-42CD-B035-C33E836CF43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4531-4AC8-43A4-BA8D-5DE26B372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4DEF-7014-42CD-B035-C33E836CF43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4531-4AC8-43A4-BA8D-5DE26B372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4DEF-7014-42CD-B035-C33E836CF43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EF94531-4AC8-43A4-BA8D-5DE26B3726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4DEF-7014-42CD-B035-C33E836CF43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4531-4AC8-43A4-BA8D-5DE26B372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4DEF-7014-42CD-B035-C33E836CF43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4531-4AC8-43A4-BA8D-5DE26B372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4DEF-7014-42CD-B035-C33E836CF43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4531-4AC8-43A4-BA8D-5DE26B372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4DEF-7014-42CD-B035-C33E836CF43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4531-4AC8-43A4-BA8D-5DE26B372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4DEF-7014-42CD-B035-C33E836CF43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4531-4AC8-43A4-BA8D-5DE26B372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4DEF-7014-42CD-B035-C33E836CF43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4531-4AC8-43A4-BA8D-5DE26B372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0C4DEF-7014-42CD-B035-C33E836CF43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F94531-4AC8-43A4-BA8D-5DE26B37263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Teacher professional responsibilities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</a:p>
          <a:p>
            <a:r>
              <a:rPr lang="en-US" dirty="0" smtClean="0"/>
              <a:t>EDU 380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8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Teacher </a:t>
            </a:r>
            <a:r>
              <a:rPr lang="en-US" dirty="0" smtClean="0"/>
              <a:t>Professional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ETP Lesson Plan questions</a:t>
            </a:r>
          </a:p>
          <a:p>
            <a:r>
              <a:rPr lang="en-US" dirty="0" smtClean="0"/>
              <a:t>D2L</a:t>
            </a:r>
          </a:p>
          <a:p>
            <a:r>
              <a:rPr lang="en-US" dirty="0" smtClean="0"/>
              <a:t>Teaching Centers</a:t>
            </a:r>
          </a:p>
          <a:p>
            <a:pPr lvl="1"/>
            <a:r>
              <a:rPr lang="en-US" dirty="0" smtClean="0"/>
              <a:t>Indian Education for All (</a:t>
            </a:r>
            <a:r>
              <a:rPr lang="en-US" dirty="0" err="1" smtClean="0"/>
              <a:t>IEfA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SMART BOARD</a:t>
            </a:r>
          </a:p>
          <a:p>
            <a:pPr lvl="1"/>
            <a:r>
              <a:rPr lang="en-US" dirty="0" smtClean="0"/>
              <a:t>Billings SD2 Curricula</a:t>
            </a:r>
          </a:p>
          <a:p>
            <a:r>
              <a:rPr lang="en-US" dirty="0" smtClean="0"/>
              <a:t>Issues re: Teacher Responsibilities</a:t>
            </a:r>
            <a:endParaRPr lang="en-US" dirty="0"/>
          </a:p>
          <a:p>
            <a:r>
              <a:rPr lang="en-US" dirty="0" smtClean="0"/>
              <a:t>Reflective Decision Making</a:t>
            </a:r>
          </a:p>
          <a:p>
            <a:r>
              <a:rPr lang="en-US" dirty="0" smtClean="0"/>
              <a:t>Legal Guidelines</a:t>
            </a:r>
          </a:p>
          <a:p>
            <a:r>
              <a:rPr lang="en-US" dirty="0" smtClean="0"/>
              <a:t>Teaching Style (Instructional Competencies, Teaching Tools)</a:t>
            </a:r>
          </a:p>
          <a:p>
            <a:r>
              <a:rPr lang="en-US" dirty="0" smtClean="0"/>
              <a:t>Commitment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Teacher Professional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teacher must be a REFLECTIVE decision maker.</a:t>
            </a:r>
          </a:p>
          <a:p>
            <a:r>
              <a:rPr lang="en-US" dirty="0" smtClean="0"/>
              <a:t>While students have rights against discrimination, student safety should always come first.</a:t>
            </a:r>
          </a:p>
          <a:p>
            <a:r>
              <a:rPr lang="en-US" dirty="0" smtClean="0"/>
              <a:t>Teachers need insurance for liability.</a:t>
            </a:r>
          </a:p>
          <a:p>
            <a:r>
              <a:rPr lang="en-US" dirty="0" smtClean="0"/>
              <a:t>Teacher may use a variety of teaching styles</a:t>
            </a:r>
          </a:p>
          <a:p>
            <a:pPr lvl="1"/>
            <a:r>
              <a:rPr lang="en-US" dirty="0" smtClean="0"/>
              <a:t>Multilevel Instruction</a:t>
            </a:r>
          </a:p>
          <a:p>
            <a:pPr lvl="1"/>
            <a:r>
              <a:rPr lang="en-US" dirty="0" smtClean="0"/>
              <a:t>Individualized Instruction</a:t>
            </a:r>
          </a:p>
          <a:p>
            <a:pPr lvl="1"/>
            <a:r>
              <a:rPr lang="en-US" dirty="0" smtClean="0"/>
              <a:t>Differentiated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4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Teacher Professional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09160"/>
          </a:xfrm>
        </p:spPr>
        <p:txBody>
          <a:bodyPr/>
          <a:lstStyle/>
          <a:p>
            <a:r>
              <a:rPr lang="en-US" dirty="0" smtClean="0"/>
              <a:t>Teachers are accountable for both instructional and non-instructional responsibilities</a:t>
            </a:r>
          </a:p>
          <a:p>
            <a:r>
              <a:rPr lang="en-US" dirty="0" smtClean="0"/>
              <a:t>Review the list of Characteristics of a Competent Classroom Teacher (pp. 35-38)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Three basic rules: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	a. know why you use a specific strategy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	b. enable students to think critically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	c. the effectiveness of a teacher is 			measured by how well the students learn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0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Teacher Behaviors to Facilitate Student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Structuring the learning environment</a:t>
            </a:r>
          </a:p>
          <a:p>
            <a:r>
              <a:rPr lang="en-US" dirty="0" smtClean="0"/>
              <a:t>Accepting and sharing </a:t>
            </a:r>
            <a:r>
              <a:rPr lang="en-US" dirty="0"/>
              <a:t>i</a:t>
            </a:r>
            <a:r>
              <a:rPr lang="en-US" dirty="0" smtClean="0"/>
              <a:t>nstructional </a:t>
            </a:r>
            <a:r>
              <a:rPr lang="en-US" dirty="0"/>
              <a:t>a</a:t>
            </a:r>
            <a:r>
              <a:rPr lang="en-US" dirty="0" smtClean="0"/>
              <a:t>ccountability</a:t>
            </a:r>
          </a:p>
          <a:p>
            <a:r>
              <a:rPr lang="en-US" dirty="0" smtClean="0"/>
              <a:t>Demonstrating “</a:t>
            </a:r>
            <a:r>
              <a:rPr lang="en-US" dirty="0" err="1" smtClean="0"/>
              <a:t>Withitness</a:t>
            </a:r>
            <a:r>
              <a:rPr lang="en-US" dirty="0" smtClean="0"/>
              <a:t>” and overlapping</a:t>
            </a:r>
          </a:p>
          <a:p>
            <a:r>
              <a:rPr lang="en-US" dirty="0" smtClean="0"/>
              <a:t>Motivating and challenging </a:t>
            </a:r>
            <a:r>
              <a:rPr lang="en-US" dirty="0"/>
              <a:t>a</a:t>
            </a:r>
            <a:r>
              <a:rPr lang="en-US" dirty="0" smtClean="0"/>
              <a:t>ctivities</a:t>
            </a:r>
          </a:p>
          <a:p>
            <a:r>
              <a:rPr lang="en-US" dirty="0" smtClean="0"/>
              <a:t>Modeling </a:t>
            </a:r>
            <a:r>
              <a:rPr lang="en-US" dirty="0"/>
              <a:t>a</a:t>
            </a:r>
            <a:r>
              <a:rPr lang="en-US" dirty="0" smtClean="0"/>
              <a:t>ppropriate behaviors</a:t>
            </a:r>
          </a:p>
          <a:p>
            <a:r>
              <a:rPr lang="en-US" dirty="0" smtClean="0"/>
              <a:t>Facilitating student </a:t>
            </a:r>
            <a:r>
              <a:rPr lang="en-US" dirty="0"/>
              <a:t>a</a:t>
            </a:r>
            <a:r>
              <a:rPr lang="en-US" dirty="0" smtClean="0"/>
              <a:t>cquisition of data</a:t>
            </a:r>
          </a:p>
          <a:p>
            <a:r>
              <a:rPr lang="en-US" dirty="0" smtClean="0"/>
              <a:t>Creating a </a:t>
            </a:r>
            <a:r>
              <a:rPr lang="en-US" dirty="0"/>
              <a:t>s</a:t>
            </a:r>
            <a:r>
              <a:rPr lang="en-US" dirty="0" smtClean="0"/>
              <a:t>afe environment</a:t>
            </a:r>
          </a:p>
          <a:p>
            <a:r>
              <a:rPr lang="en-US" dirty="0" smtClean="0"/>
              <a:t>Clarifying whenever necessary</a:t>
            </a:r>
          </a:p>
          <a:p>
            <a:r>
              <a:rPr lang="en-US" dirty="0" smtClean="0"/>
              <a:t>Using period of silence</a:t>
            </a:r>
          </a:p>
          <a:p>
            <a:r>
              <a:rPr lang="en-US" dirty="0" smtClean="0"/>
              <a:t>Questioning thoughtfully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52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for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Cautions and guidelines for using the Internet</a:t>
            </a:r>
          </a:p>
          <a:p>
            <a:r>
              <a:rPr lang="en-US" dirty="0" smtClean="0"/>
              <a:t>Professional documents (journals, ERIC)</a:t>
            </a:r>
          </a:p>
          <a:p>
            <a:r>
              <a:rPr lang="en-US" dirty="0" smtClean="0"/>
              <a:t>Copyright laws and recommendations</a:t>
            </a:r>
          </a:p>
          <a:p>
            <a:r>
              <a:rPr lang="en-US" dirty="0" smtClean="0"/>
              <a:t>Community as Resources (Guest Speakers)</a:t>
            </a:r>
          </a:p>
          <a:p>
            <a:r>
              <a:rPr lang="en-US" dirty="0" smtClean="0"/>
              <a:t>Field trips</a:t>
            </a:r>
          </a:p>
          <a:p>
            <a:r>
              <a:rPr lang="en-US" dirty="0" smtClean="0"/>
              <a:t>Media tools (projectors, SMART boards, etc.)</a:t>
            </a:r>
          </a:p>
          <a:p>
            <a:r>
              <a:rPr lang="en-US" dirty="0" smtClean="0"/>
              <a:t>Distance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6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Teacher Professional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Which five teacher characteristics from Chapter 2 (p. 35-38) are most important and why?</a:t>
            </a:r>
          </a:p>
          <a:p>
            <a:r>
              <a:rPr lang="en-US" dirty="0" smtClean="0"/>
              <a:t>Teachers copy printed materials all the time. When is that permitted and when is it prohibited?</a:t>
            </a:r>
          </a:p>
          <a:p>
            <a:r>
              <a:rPr lang="en-US" dirty="0" smtClean="0"/>
              <a:t>Should teachers use social networking sites like Facebook or Twitter to communicate with students?  What the advantages?  Disadvantages?</a:t>
            </a:r>
          </a:p>
          <a:p>
            <a:r>
              <a:rPr lang="en-US" dirty="0" smtClean="0"/>
              <a:t>With the explosion of technology in the past five years, will printed textbooks become obsolete?  Should they?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8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week of Feb. 1st-7th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 Chapter 2 and be ready to discuss it by Thursday, Feb. 2</a:t>
            </a:r>
            <a:r>
              <a:rPr lang="en-US" baseline="30000" dirty="0" smtClean="0"/>
              <a:t>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may want to start reading Chapter 3 to be ready for next Wednesday, Feb. 8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Threaded Discussion A (graded) starts Thursday, Feb. 1</a:t>
            </a:r>
            <a:r>
              <a:rPr lang="en-US" baseline="30000" dirty="0" smtClean="0"/>
              <a:t>st</a:t>
            </a:r>
            <a:r>
              <a:rPr lang="en-US" dirty="0" smtClean="0"/>
              <a:t> (get on Thurs. or Friday or you will lose 1 pt.) and ends Monday, Feb. 6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at midnight. </a:t>
            </a:r>
          </a:p>
          <a:p>
            <a:r>
              <a:rPr lang="en-US" dirty="0" smtClean="0"/>
              <a:t>Work on your second lesson plan (middle school) which includes one of the teaching models other than the traditional (due Feb. 14)</a:t>
            </a:r>
          </a:p>
          <a:p>
            <a:r>
              <a:rPr lang="en-US" dirty="0" smtClean="0"/>
              <a:t>Schedule next Tuesday: 12:10-12:40 Music, 12:40-1:10 Art, 1:10-1:40 P.E.</a:t>
            </a:r>
          </a:p>
        </p:txBody>
      </p:sp>
    </p:spTree>
    <p:extLst>
      <p:ext uri="{BB962C8B-B14F-4D97-AF65-F5344CB8AC3E}">
        <p14:creationId xmlns:p14="http://schemas.microsoft.com/office/powerpoint/2010/main" val="69145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338</TotalTime>
  <Words>408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Teacher professional responsibilities</vt:lpstr>
      <vt:lpstr>Teacher Professional Responsibilities</vt:lpstr>
      <vt:lpstr>Teacher Professional Responsibilities</vt:lpstr>
      <vt:lpstr>Teacher Professional Responsibilities</vt:lpstr>
      <vt:lpstr>Teacher Behaviors to Facilitate Student Learning</vt:lpstr>
      <vt:lpstr>Tools for Instruction</vt:lpstr>
      <vt:lpstr>Teacher Professional Responsibilities</vt:lpstr>
      <vt:lpstr>For the week of Feb. 1st-7th</vt:lpstr>
    </vt:vector>
  </TitlesOfParts>
  <Company>Montana State University 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Barfield</dc:creator>
  <cp:lastModifiedBy>Susan Barfield</cp:lastModifiedBy>
  <cp:revision>9</cp:revision>
  <dcterms:created xsi:type="dcterms:W3CDTF">2012-01-31T14:19:12Z</dcterms:created>
  <dcterms:modified xsi:type="dcterms:W3CDTF">2012-02-01T23:55:50Z</dcterms:modified>
</cp:coreProperties>
</file>