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90" r:id="rId2"/>
    <p:sldId id="291" r:id="rId3"/>
    <p:sldId id="292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2957" autoAdjust="0"/>
  </p:normalViewPr>
  <p:slideViewPr>
    <p:cSldViewPr snapToGrid="0">
      <p:cViewPr varScale="1">
        <p:scale>
          <a:sx n="55" d="100"/>
          <a:sy n="55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8094EA-D7BA-4AE3-B84F-D0463A96E8A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BF6387-B130-4983-A895-47C6D5BD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/Non-Allowable%20Expenditures%20Policy%20FINAL.pdf" TargetMode="External"/><Relationship Id="rId7" Type="http://schemas.openxmlformats.org/officeDocument/2006/relationships/hyperlink" Target="http://www.msubillings.edu/boffice/Policy/Mailroom%20Policy%209-12-13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subillings.edu/boffice/Policy/Refund%20&amp;%20Withdrawl%20Policy%209-13-13.pdf" TargetMode="External"/><Relationship Id="rId5" Type="http://schemas.openxmlformats.org/officeDocument/2006/relationships/hyperlink" Target="http://www.msubillings.edu/boffice/Policy/Installments.pdf" TargetMode="External"/><Relationship Id="rId4" Type="http://schemas.openxmlformats.org/officeDocument/2006/relationships/hyperlink" Target="http://www.msubillings.edu/boffice/Policy/Brand%20Name%20and%20Sole%20Source%20Policy%205-8-13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Accounts Payable</a:t>
            </a:r>
          </a:p>
          <a:p>
            <a:r>
              <a:rPr lang="en-US" dirty="0" smtClean="0">
                <a:effectLst/>
              </a:rPr>
              <a:t>Campus Credit Cards</a:t>
            </a:r>
          </a:p>
          <a:p>
            <a:r>
              <a:rPr lang="en-US" dirty="0" smtClean="0">
                <a:effectLst/>
              </a:rPr>
              <a:t>Hospitality Form</a:t>
            </a:r>
          </a:p>
          <a:p>
            <a:r>
              <a:rPr lang="en-US" dirty="0" smtClean="0">
                <a:effectLst/>
              </a:rPr>
              <a:t>Payments/Claims</a:t>
            </a:r>
          </a:p>
          <a:p>
            <a:r>
              <a:rPr lang="en-US" dirty="0" smtClean="0">
                <a:effectLst/>
              </a:rPr>
              <a:t>Non-Allowable Expenditures</a:t>
            </a:r>
            <a:r>
              <a:rPr lang="en-US" dirty="0" smtClean="0">
                <a:effectLst/>
                <a:hlinkClick r:id="rId3"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Travel</a:t>
            </a:r>
          </a:p>
          <a:p>
            <a:r>
              <a:rPr lang="en-US" dirty="0" smtClean="0">
                <a:effectLst/>
              </a:rPr>
              <a:t>Foreign Travel </a:t>
            </a:r>
          </a:p>
          <a:p>
            <a:r>
              <a:rPr lang="en-US" dirty="0" smtClean="0">
                <a:effectLst/>
              </a:rPr>
              <a:t>Travel Authorization</a:t>
            </a:r>
          </a:p>
          <a:p>
            <a:r>
              <a:rPr lang="en-US" dirty="0" smtClean="0">
                <a:effectLst/>
              </a:rPr>
              <a:t>Travel Expense Voucher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Purchasing</a:t>
            </a:r>
          </a:p>
          <a:p>
            <a:r>
              <a:rPr lang="en-US" dirty="0" smtClean="0">
                <a:effectLst/>
              </a:rPr>
              <a:t>Delegated Authority </a:t>
            </a:r>
          </a:p>
          <a:p>
            <a:r>
              <a:rPr lang="en-US" dirty="0" smtClean="0">
                <a:effectLst/>
              </a:rPr>
              <a:t>General Purchasing Guidelines</a:t>
            </a:r>
          </a:p>
          <a:p>
            <a:r>
              <a:rPr lang="en-US" dirty="0" smtClean="0">
                <a:effectLst/>
              </a:rPr>
              <a:t>Department Purchase Order (DPO) </a:t>
            </a:r>
          </a:p>
          <a:p>
            <a:r>
              <a:rPr lang="en-US" dirty="0" smtClean="0">
                <a:effectLst/>
              </a:rPr>
              <a:t>Independent Contractor</a:t>
            </a:r>
          </a:p>
          <a:p>
            <a:r>
              <a:rPr lang="en-US" dirty="0" smtClean="0">
                <a:effectLst/>
              </a:rPr>
              <a:t>IT Procurement Approval Form </a:t>
            </a:r>
          </a:p>
          <a:p>
            <a:r>
              <a:rPr lang="en-US" dirty="0" smtClean="0">
                <a:effectLst/>
              </a:rPr>
              <a:t>Brand Name and/or Sole Source</a:t>
            </a:r>
            <a:r>
              <a:rPr lang="en-US" dirty="0" smtClean="0">
                <a:effectLst/>
                <a:hlinkClick r:id="rId4"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Purchasing Card Manual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Accounts Receivable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Party Vendors</a:t>
            </a:r>
          </a:p>
          <a:p>
            <a:r>
              <a:rPr lang="en-US" dirty="0" smtClean="0">
                <a:effectLst/>
              </a:rPr>
              <a:t>Cashier/Payments  </a:t>
            </a:r>
          </a:p>
          <a:p>
            <a:r>
              <a:rPr lang="en-US" dirty="0" smtClean="0">
                <a:effectLst/>
              </a:rPr>
              <a:t>Holds</a:t>
            </a:r>
          </a:p>
          <a:p>
            <a:r>
              <a:rPr lang="en-US" dirty="0" smtClean="0">
                <a:effectLst/>
              </a:rPr>
              <a:t>Installments</a:t>
            </a:r>
            <a:r>
              <a:rPr lang="en-US" dirty="0" smtClean="0">
                <a:effectLst/>
                <a:hlinkClick r:id="rId5"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Refund Policy</a:t>
            </a:r>
            <a:r>
              <a:rPr lang="en-US" dirty="0" smtClean="0">
                <a:effectLst/>
                <a:hlinkClick r:id="rId6"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Safeguarding</a:t>
            </a:r>
          </a:p>
          <a:p>
            <a:r>
              <a:rPr lang="en-US" dirty="0" smtClean="0">
                <a:effectLst/>
              </a:rPr>
              <a:t>Tuition &amp; Fees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Biz Hub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Copy Center </a:t>
            </a:r>
          </a:p>
          <a:p>
            <a:r>
              <a:rPr lang="en-US" dirty="0" smtClean="0">
                <a:effectLst/>
              </a:rPr>
              <a:t>Mail Room</a:t>
            </a:r>
            <a:endParaRPr lang="en-US" dirty="0" smtClean="0">
              <a:effectLst/>
              <a:hlinkClick r:id="rId7"/>
            </a:endParaRPr>
          </a:p>
          <a:p>
            <a:r>
              <a:rPr lang="en-US" dirty="0" smtClean="0">
                <a:effectLst/>
              </a:rPr>
              <a:t>Bulk Mail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Misc.</a:t>
            </a:r>
          </a:p>
          <a:p>
            <a:r>
              <a:rPr lang="en-US" dirty="0" smtClean="0">
                <a:effectLst/>
              </a:rPr>
              <a:t>Relocation Expenses</a:t>
            </a:r>
          </a:p>
          <a:p>
            <a:r>
              <a:rPr lang="en-US" dirty="0" smtClean="0">
                <a:effectLst/>
              </a:rPr>
              <a:t>Document Retention</a:t>
            </a:r>
          </a:p>
          <a:p>
            <a:r>
              <a:rPr lang="en-US" dirty="0" smtClean="0">
                <a:effectLst/>
              </a:rPr>
              <a:t>Cash Account and Deposit</a:t>
            </a:r>
          </a:p>
          <a:p>
            <a:r>
              <a:rPr lang="en-US" dirty="0" smtClean="0">
                <a:effectLst/>
              </a:rPr>
              <a:t>Raffle Prizes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aseline="0" dirty="0" smtClean="0"/>
              <a:t>What’s New to these policies?</a:t>
            </a:r>
          </a:p>
          <a:p>
            <a:endParaRPr lang="en-US" b="1" dirty="0" smtClean="0"/>
          </a:p>
          <a:p>
            <a:r>
              <a:rPr lang="en-US" b="1" dirty="0" smtClean="0"/>
              <a:t>University Hospitality</a:t>
            </a:r>
            <a:r>
              <a:rPr lang="en-US" b="1" baseline="0" dirty="0" smtClean="0"/>
              <a:t> and Entertainment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Name Change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Definitions were added for more clarification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Candidate</a:t>
            </a:r>
            <a:r>
              <a:rPr lang="en-US" baseline="0" dirty="0" smtClean="0"/>
              <a:t> expenses were updated to match the new Policies for Recruitment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="1" dirty="0" smtClean="0"/>
              <a:t>Faculty and Administrative Recruitment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Updates</a:t>
            </a:r>
            <a:r>
              <a:rPr lang="en-US" baseline="0" dirty="0" smtClean="0"/>
              <a:t> to these policies match each other.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Differences are only in the approvals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Provost-Faculty, </a:t>
            </a:r>
            <a:r>
              <a:rPr lang="en-US" baseline="0" dirty="0" err="1" smtClean="0"/>
              <a:t>AdmVC</a:t>
            </a:r>
            <a:r>
              <a:rPr lang="en-US" baseline="0" dirty="0" smtClean="0"/>
              <a:t>-Administration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Facilities Use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This policy is still in the works of updates.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Look for changes in 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Co-Sponsored Event 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Posting Guidelines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Approvals</a:t>
            </a:r>
            <a:r>
              <a:rPr lang="en-US" baseline="0" dirty="0" smtClean="0"/>
              <a:t> of Facility Use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Mis</a:t>
            </a:r>
            <a:r>
              <a:rPr lang="en-US" baseline="0" dirty="0" smtClean="0"/>
              <a:t>-Use of University Property</a:t>
            </a:r>
            <a:endParaRPr lang="en-US" dirty="0" smtClean="0"/>
          </a:p>
          <a:p>
            <a:r>
              <a:rPr lang="en-US" smtClean="0"/>
              <a:t>University </a:t>
            </a:r>
            <a:r>
              <a:rPr lang="en-US" dirty="0" smtClean="0"/>
              <a:t>will soon have one</a:t>
            </a:r>
            <a:r>
              <a:rPr lang="en-US" baseline="0" dirty="0" smtClean="0"/>
              <a:t> common page for all Policies and Procedures.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let us know what you would like to see being trained on for future trainings.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you perform your job is also helping ourselves!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1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32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49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0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8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50172865-FBF0-458A-BAFF-4F75173770F5}" type="datetimeFigureOut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9/14/2015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1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%20&amp;%20Procedure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062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 Policy &amp; Procedures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82758"/>
            <a:ext cx="10394707" cy="4191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http://www.msubillings.edu/boffice/Policy%20&amp;%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20Procedures.htm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Accounts Payable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Travel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Purchasing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Accounts Receivable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Biz hub (mailroom &amp; printing)</a:t>
            </a:r>
          </a:p>
          <a:p>
            <a:pPr lvl="1"/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Misc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Relocation</a:t>
            </a:r>
          </a:p>
          <a:p>
            <a:pPr lvl="2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Document retention</a:t>
            </a:r>
          </a:p>
          <a:p>
            <a:pPr lvl="2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Cash Account &amp; Deposit</a:t>
            </a:r>
          </a:p>
          <a:p>
            <a:pPr lvl="2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Raffle Prizes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207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Policies?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University Hospitality and entertainment (</a:t>
            </a:r>
            <a:r>
              <a:rPr lang="en-US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previously Hospitality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 smtClean="0"/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Recruitment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Faculty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Administrative</a:t>
            </a:r>
          </a:p>
          <a:p>
            <a:pPr lvl="1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Facility Use</a:t>
            </a: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University Policy &amp; Procedures webpage</a:t>
            </a:r>
          </a:p>
        </p:txBody>
      </p:sp>
    </p:spTree>
    <p:extLst>
      <p:ext uri="{BB962C8B-B14F-4D97-AF65-F5344CB8AC3E}">
        <p14:creationId xmlns:p14="http://schemas.microsoft.com/office/powerpoint/2010/main" val="34501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214191"/>
            <a:ext cx="10287000" cy="1160394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Suggested Future training items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email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6350" y="1749288"/>
            <a:ext cx="11781184" cy="212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Shafer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245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233</Words>
  <Application>Microsoft Office PowerPoint</Application>
  <PresentationFormat>Widescreen</PresentationFormat>
  <Paragraphs>93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David</vt:lpstr>
      <vt:lpstr>Impact</vt:lpstr>
      <vt:lpstr>1_Main Event</vt:lpstr>
      <vt:lpstr>U Policy &amp; Procedures </vt:lpstr>
      <vt:lpstr>Updated Policies?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Services</dc:title>
  <dc:creator>Information Technology</dc:creator>
  <cp:lastModifiedBy>Information Technology</cp:lastModifiedBy>
  <cp:revision>4</cp:revision>
  <cp:lastPrinted>2015-09-14T16:17:05Z</cp:lastPrinted>
  <dcterms:created xsi:type="dcterms:W3CDTF">2015-09-11T16:40:49Z</dcterms:created>
  <dcterms:modified xsi:type="dcterms:W3CDTF">2015-09-14T16:19:43Z</dcterms:modified>
</cp:coreProperties>
</file>