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7" r:id="rId4"/>
    <p:sldId id="270" r:id="rId5"/>
    <p:sldId id="271" r:id="rId6"/>
    <p:sldId id="272" r:id="rId7"/>
    <p:sldId id="274" r:id="rId8"/>
    <p:sldId id="273" r:id="rId9"/>
    <p:sldId id="262" r:id="rId10"/>
    <p:sldId id="282" r:id="rId11"/>
    <p:sldId id="283" r:id="rId12"/>
    <p:sldId id="266" r:id="rId13"/>
    <p:sldId id="281" r:id="rId1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1" autoAdjust="0"/>
    <p:restoredTop sz="62530" autoAdjust="0"/>
  </p:normalViewPr>
  <p:slideViewPr>
    <p:cSldViewPr snapToGrid="0">
      <p:cViewPr varScale="1">
        <p:scale>
          <a:sx n="69" d="100"/>
          <a:sy n="69" d="100"/>
        </p:scale>
        <p:origin x="1578" y="72"/>
      </p:cViewPr>
      <p:guideLst/>
    </p:cSldViewPr>
  </p:slideViewPr>
  <p:outlineViewPr>
    <p:cViewPr>
      <p:scale>
        <a:sx n="33" d="100"/>
        <a:sy n="33" d="100"/>
      </p:scale>
      <p:origin x="0" y="-429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C72FC0-2B28-4FAF-ACB2-4CE21B6142DA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879230-CBB8-4811-A614-1489D018A814}">
      <dgm:prSet phldrT="[Text]"/>
      <dgm:spPr/>
      <dgm:t>
        <a:bodyPr/>
        <a:lstStyle/>
        <a:p>
          <a:r>
            <a:rPr lang="en-US" dirty="0" smtClean="0"/>
            <a:t>Travel Authorization</a:t>
          </a:r>
          <a:endParaRPr lang="en-US" dirty="0"/>
        </a:p>
      </dgm:t>
    </dgm:pt>
    <dgm:pt modelId="{1B5C29A7-2DF3-45B4-BDD4-EF72CACAE76A}" type="parTrans" cxnId="{CD3F7A70-58BC-4CF8-9EF5-F76FF2D45576}">
      <dgm:prSet/>
      <dgm:spPr/>
      <dgm:t>
        <a:bodyPr/>
        <a:lstStyle/>
        <a:p>
          <a:endParaRPr lang="en-US"/>
        </a:p>
      </dgm:t>
    </dgm:pt>
    <dgm:pt modelId="{6DA0D892-C280-49B5-AE57-B5BCE950F5F3}" type="sibTrans" cxnId="{CD3F7A70-58BC-4CF8-9EF5-F76FF2D45576}">
      <dgm:prSet/>
      <dgm:spPr/>
      <dgm:t>
        <a:bodyPr/>
        <a:lstStyle/>
        <a:p>
          <a:endParaRPr lang="en-US"/>
        </a:p>
      </dgm:t>
    </dgm:pt>
    <dgm:pt modelId="{BC577F02-2FB5-4F29-8A85-A73182D3751C}">
      <dgm:prSet phldrT="[Text]"/>
      <dgm:spPr/>
      <dgm:t>
        <a:bodyPr/>
        <a:lstStyle/>
        <a:p>
          <a:r>
            <a:rPr lang="en-US" dirty="0" smtClean="0"/>
            <a:t>Make Reservations</a:t>
          </a:r>
          <a:endParaRPr lang="en-US" dirty="0"/>
        </a:p>
      </dgm:t>
    </dgm:pt>
    <dgm:pt modelId="{9BF2ADA5-D81B-4C8B-94DF-8DB1292670D8}" type="parTrans" cxnId="{21392B0E-A12D-4BB5-80AD-CB6EC180088A}">
      <dgm:prSet/>
      <dgm:spPr/>
      <dgm:t>
        <a:bodyPr/>
        <a:lstStyle/>
        <a:p>
          <a:endParaRPr lang="en-US"/>
        </a:p>
      </dgm:t>
    </dgm:pt>
    <dgm:pt modelId="{037BD12C-74A7-41D8-8362-90BF2B206385}" type="sibTrans" cxnId="{21392B0E-A12D-4BB5-80AD-CB6EC180088A}">
      <dgm:prSet/>
      <dgm:spPr/>
      <dgm:t>
        <a:bodyPr/>
        <a:lstStyle/>
        <a:p>
          <a:endParaRPr lang="en-US"/>
        </a:p>
      </dgm:t>
    </dgm:pt>
    <dgm:pt modelId="{93FD9928-0C63-4C1D-B1DB-8B776885F557}">
      <dgm:prSet phldrT="[Text]"/>
      <dgm:spPr/>
      <dgm:t>
        <a:bodyPr/>
        <a:lstStyle/>
        <a:p>
          <a:r>
            <a:rPr lang="en-US" dirty="0" smtClean="0"/>
            <a:t>Travel</a:t>
          </a:r>
          <a:endParaRPr lang="en-US" dirty="0"/>
        </a:p>
      </dgm:t>
    </dgm:pt>
    <dgm:pt modelId="{4A910A94-DBDD-48C6-9870-36F5B11E7EAF}" type="parTrans" cxnId="{132E9958-2FA0-4633-A1E2-D8E69740B2B0}">
      <dgm:prSet/>
      <dgm:spPr/>
      <dgm:t>
        <a:bodyPr/>
        <a:lstStyle/>
        <a:p>
          <a:endParaRPr lang="en-US"/>
        </a:p>
      </dgm:t>
    </dgm:pt>
    <dgm:pt modelId="{63626A0A-A326-4477-8875-A5F7D8BAEE52}" type="sibTrans" cxnId="{132E9958-2FA0-4633-A1E2-D8E69740B2B0}">
      <dgm:prSet/>
      <dgm:spPr/>
      <dgm:t>
        <a:bodyPr/>
        <a:lstStyle/>
        <a:p>
          <a:endParaRPr lang="en-US"/>
        </a:p>
      </dgm:t>
    </dgm:pt>
    <dgm:pt modelId="{69A7D6AC-C911-48B1-9889-B18FE98AA19C}">
      <dgm:prSet phldrT="[Text]"/>
      <dgm:spPr/>
      <dgm:t>
        <a:bodyPr/>
        <a:lstStyle/>
        <a:p>
          <a:r>
            <a:rPr lang="en-US" dirty="0" smtClean="0"/>
            <a:t>Travel Expense Voucher</a:t>
          </a:r>
          <a:endParaRPr lang="en-US" dirty="0"/>
        </a:p>
      </dgm:t>
    </dgm:pt>
    <dgm:pt modelId="{2B429C14-A625-496A-B747-75D8BFA5D6E9}" type="parTrans" cxnId="{B395D3DA-1F2A-4172-A6A6-3BFB54C81D34}">
      <dgm:prSet/>
      <dgm:spPr/>
      <dgm:t>
        <a:bodyPr/>
        <a:lstStyle/>
        <a:p>
          <a:endParaRPr lang="en-US"/>
        </a:p>
      </dgm:t>
    </dgm:pt>
    <dgm:pt modelId="{3342B189-22A4-4307-8B5C-30B5AF464BA3}" type="sibTrans" cxnId="{B395D3DA-1F2A-4172-A6A6-3BFB54C81D34}">
      <dgm:prSet/>
      <dgm:spPr/>
      <dgm:t>
        <a:bodyPr/>
        <a:lstStyle/>
        <a:p>
          <a:endParaRPr lang="en-US"/>
        </a:p>
      </dgm:t>
    </dgm:pt>
    <dgm:pt modelId="{DDEDBAE6-F383-43ED-8E7D-50A51A9BF889}">
      <dgm:prSet phldrT="[Text]"/>
      <dgm:spPr/>
      <dgm:t>
        <a:bodyPr/>
        <a:lstStyle/>
        <a:p>
          <a:r>
            <a:rPr lang="en-US" dirty="0" smtClean="0"/>
            <a:t>Signatures</a:t>
          </a:r>
        </a:p>
      </dgm:t>
    </dgm:pt>
    <dgm:pt modelId="{57D0AF9E-2B06-4B26-BC31-843FEFC4F8D1}" type="parTrans" cxnId="{449B381C-99E9-41D8-AB41-962CA1112688}">
      <dgm:prSet/>
      <dgm:spPr/>
      <dgm:t>
        <a:bodyPr/>
        <a:lstStyle/>
        <a:p>
          <a:endParaRPr lang="en-US"/>
        </a:p>
      </dgm:t>
    </dgm:pt>
    <dgm:pt modelId="{D0E81DB2-0434-44CB-86F7-F8EE777C1057}" type="sibTrans" cxnId="{449B381C-99E9-41D8-AB41-962CA1112688}">
      <dgm:prSet/>
      <dgm:spPr/>
      <dgm:t>
        <a:bodyPr/>
        <a:lstStyle/>
        <a:p>
          <a:endParaRPr lang="en-US"/>
        </a:p>
      </dgm:t>
    </dgm:pt>
    <dgm:pt modelId="{23B0A5EB-ECC4-4400-91E9-BA83237D6FF0}">
      <dgm:prSet phldrT="[Text]"/>
      <dgm:spPr/>
      <dgm:t>
        <a:bodyPr/>
        <a:lstStyle/>
        <a:p>
          <a:r>
            <a:rPr lang="en-US" dirty="0" smtClean="0"/>
            <a:t>Submit to Business Office</a:t>
          </a:r>
        </a:p>
      </dgm:t>
    </dgm:pt>
    <dgm:pt modelId="{F1A6F5DC-336B-4E2B-AE8F-F1739ABDD009}" type="parTrans" cxnId="{85CD5D4E-60FF-4BB6-B78F-7C42714647A1}">
      <dgm:prSet/>
      <dgm:spPr/>
    </dgm:pt>
    <dgm:pt modelId="{B9699CB6-4D32-49BA-B5F8-2AC92D1969B2}" type="sibTrans" cxnId="{85CD5D4E-60FF-4BB6-B78F-7C42714647A1}">
      <dgm:prSet/>
      <dgm:spPr/>
    </dgm:pt>
    <dgm:pt modelId="{E5DC7D6D-2D7E-4D1A-9BA3-18B533A81738}" type="pres">
      <dgm:prSet presAssocID="{33C72FC0-2B28-4FAF-ACB2-4CE21B6142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8A6332-6F63-4903-A9CF-E9C0B45FE2FC}" type="pres">
      <dgm:prSet presAssocID="{DC879230-CBB8-4811-A614-1489D018A81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B465E-FF27-404C-8B40-E8EDAEA5F86A}" type="pres">
      <dgm:prSet presAssocID="{6DA0D892-C280-49B5-AE57-B5BCE950F5F3}" presName="sibTrans" presStyleLbl="sibTrans1D1" presStyleIdx="0" presStyleCnt="5"/>
      <dgm:spPr/>
      <dgm:t>
        <a:bodyPr/>
        <a:lstStyle/>
        <a:p>
          <a:endParaRPr lang="en-US"/>
        </a:p>
      </dgm:t>
    </dgm:pt>
    <dgm:pt modelId="{2CEC84AF-090D-4E74-9B6A-20DAC6D22AF7}" type="pres">
      <dgm:prSet presAssocID="{6DA0D892-C280-49B5-AE57-B5BCE950F5F3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3FF91CB6-E08F-48C4-AFBE-E5D74DDB6060}" type="pres">
      <dgm:prSet presAssocID="{BC577F02-2FB5-4F29-8A85-A73182D3751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020835-5DF9-4580-B438-AA8DC6045EBE}" type="pres">
      <dgm:prSet presAssocID="{037BD12C-74A7-41D8-8362-90BF2B206385}" presName="sibTrans" presStyleLbl="sibTrans1D1" presStyleIdx="1" presStyleCnt="5"/>
      <dgm:spPr/>
      <dgm:t>
        <a:bodyPr/>
        <a:lstStyle/>
        <a:p>
          <a:endParaRPr lang="en-US"/>
        </a:p>
      </dgm:t>
    </dgm:pt>
    <dgm:pt modelId="{54BFB2C0-9CB8-4E23-999D-3BEC3B382D1B}" type="pres">
      <dgm:prSet presAssocID="{037BD12C-74A7-41D8-8362-90BF2B206385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726F8CEC-CC05-40D9-BDB0-372066FE77F9}" type="pres">
      <dgm:prSet presAssocID="{93FD9928-0C63-4C1D-B1DB-8B776885F55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2A36C-177B-4C37-86EE-E7F18DE1FC9D}" type="pres">
      <dgm:prSet presAssocID="{63626A0A-A326-4477-8875-A5F7D8BAEE52}" presName="sibTrans" presStyleLbl="sibTrans1D1" presStyleIdx="2" presStyleCnt="5"/>
      <dgm:spPr/>
      <dgm:t>
        <a:bodyPr/>
        <a:lstStyle/>
        <a:p>
          <a:endParaRPr lang="en-US"/>
        </a:p>
      </dgm:t>
    </dgm:pt>
    <dgm:pt modelId="{DE231C75-9DC0-461A-A735-5D000CADA9A8}" type="pres">
      <dgm:prSet presAssocID="{63626A0A-A326-4477-8875-A5F7D8BAEE52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67E2D518-ED29-44C0-A289-B78C5ABCDCE7}" type="pres">
      <dgm:prSet presAssocID="{69A7D6AC-C911-48B1-9889-B18FE98AA19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D22BE0-B224-40D0-B8F9-6203698DDAC7}" type="pres">
      <dgm:prSet presAssocID="{3342B189-22A4-4307-8B5C-30B5AF464BA3}" presName="sibTrans" presStyleLbl="sibTrans1D1" presStyleIdx="3" presStyleCnt="5"/>
      <dgm:spPr/>
      <dgm:t>
        <a:bodyPr/>
        <a:lstStyle/>
        <a:p>
          <a:endParaRPr lang="en-US"/>
        </a:p>
      </dgm:t>
    </dgm:pt>
    <dgm:pt modelId="{C44EFC26-F00F-40F6-9EBA-8B6BE0A5EAF8}" type="pres">
      <dgm:prSet presAssocID="{3342B189-22A4-4307-8B5C-30B5AF464BA3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9832E382-A7B0-4E04-A125-6573FB732690}" type="pres">
      <dgm:prSet presAssocID="{DDEDBAE6-F383-43ED-8E7D-50A51A9BF88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6D5A5-947F-470C-9877-C4C466636569}" type="pres">
      <dgm:prSet presAssocID="{D0E81DB2-0434-44CB-86F7-F8EE777C1057}" presName="sibTrans" presStyleLbl="sibTrans1D1" presStyleIdx="4" presStyleCnt="5"/>
      <dgm:spPr/>
      <dgm:t>
        <a:bodyPr/>
        <a:lstStyle/>
        <a:p>
          <a:endParaRPr lang="en-US"/>
        </a:p>
      </dgm:t>
    </dgm:pt>
    <dgm:pt modelId="{3B6E4EA2-6CF2-4C5F-8DAC-2562D84125CE}" type="pres">
      <dgm:prSet presAssocID="{D0E81DB2-0434-44CB-86F7-F8EE777C1057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7C0C47EC-B8AA-4CDD-9D05-DB8D55A464E4}" type="pres">
      <dgm:prSet presAssocID="{23B0A5EB-ECC4-4400-91E9-BA83237D6FF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1526F4-C7C8-4F33-878A-F43FD810C56C}" type="presOf" srcId="{BC577F02-2FB5-4F29-8A85-A73182D3751C}" destId="{3FF91CB6-E08F-48C4-AFBE-E5D74DDB6060}" srcOrd="0" destOrd="0" presId="urn:microsoft.com/office/officeart/2005/8/layout/bProcess3"/>
    <dgm:cxn modelId="{3AA10F41-965E-4A5A-AF34-59CADF3DA999}" type="presOf" srcId="{DDEDBAE6-F383-43ED-8E7D-50A51A9BF889}" destId="{9832E382-A7B0-4E04-A125-6573FB732690}" srcOrd="0" destOrd="0" presId="urn:microsoft.com/office/officeart/2005/8/layout/bProcess3"/>
    <dgm:cxn modelId="{6E79DA13-D72C-4BA9-92E1-D6357F131D0F}" type="presOf" srcId="{3342B189-22A4-4307-8B5C-30B5AF464BA3}" destId="{BFD22BE0-B224-40D0-B8F9-6203698DDAC7}" srcOrd="0" destOrd="0" presId="urn:microsoft.com/office/officeart/2005/8/layout/bProcess3"/>
    <dgm:cxn modelId="{132E9958-2FA0-4633-A1E2-D8E69740B2B0}" srcId="{33C72FC0-2B28-4FAF-ACB2-4CE21B6142DA}" destId="{93FD9928-0C63-4C1D-B1DB-8B776885F557}" srcOrd="2" destOrd="0" parTransId="{4A910A94-DBDD-48C6-9870-36F5B11E7EAF}" sibTransId="{63626A0A-A326-4477-8875-A5F7D8BAEE52}"/>
    <dgm:cxn modelId="{B36D476E-ABEA-460C-ACE9-BC614416BFED}" type="presOf" srcId="{33C72FC0-2B28-4FAF-ACB2-4CE21B6142DA}" destId="{E5DC7D6D-2D7E-4D1A-9BA3-18B533A81738}" srcOrd="0" destOrd="0" presId="urn:microsoft.com/office/officeart/2005/8/layout/bProcess3"/>
    <dgm:cxn modelId="{B395D3DA-1F2A-4172-A6A6-3BFB54C81D34}" srcId="{33C72FC0-2B28-4FAF-ACB2-4CE21B6142DA}" destId="{69A7D6AC-C911-48B1-9889-B18FE98AA19C}" srcOrd="3" destOrd="0" parTransId="{2B429C14-A625-496A-B747-75D8BFA5D6E9}" sibTransId="{3342B189-22A4-4307-8B5C-30B5AF464BA3}"/>
    <dgm:cxn modelId="{947071A6-769C-49A0-9625-2148D025D726}" type="presOf" srcId="{6DA0D892-C280-49B5-AE57-B5BCE950F5F3}" destId="{2CEC84AF-090D-4E74-9B6A-20DAC6D22AF7}" srcOrd="1" destOrd="0" presId="urn:microsoft.com/office/officeart/2005/8/layout/bProcess3"/>
    <dgm:cxn modelId="{449B381C-99E9-41D8-AB41-962CA1112688}" srcId="{33C72FC0-2B28-4FAF-ACB2-4CE21B6142DA}" destId="{DDEDBAE6-F383-43ED-8E7D-50A51A9BF889}" srcOrd="4" destOrd="0" parTransId="{57D0AF9E-2B06-4B26-BC31-843FEFC4F8D1}" sibTransId="{D0E81DB2-0434-44CB-86F7-F8EE777C1057}"/>
    <dgm:cxn modelId="{AAFAA8E8-CB27-44AF-835E-49C097341D96}" type="presOf" srcId="{6DA0D892-C280-49B5-AE57-B5BCE950F5F3}" destId="{B1EB465E-FF27-404C-8B40-E8EDAEA5F86A}" srcOrd="0" destOrd="0" presId="urn:microsoft.com/office/officeart/2005/8/layout/bProcess3"/>
    <dgm:cxn modelId="{F9CD2BA6-1FE9-4DE8-9990-3C38C258E15C}" type="presOf" srcId="{93FD9928-0C63-4C1D-B1DB-8B776885F557}" destId="{726F8CEC-CC05-40D9-BDB0-372066FE77F9}" srcOrd="0" destOrd="0" presId="urn:microsoft.com/office/officeart/2005/8/layout/bProcess3"/>
    <dgm:cxn modelId="{9E641948-2999-40F7-95F8-56C1814AC4B1}" type="presOf" srcId="{63626A0A-A326-4477-8875-A5F7D8BAEE52}" destId="{DE231C75-9DC0-461A-A735-5D000CADA9A8}" srcOrd="1" destOrd="0" presId="urn:microsoft.com/office/officeart/2005/8/layout/bProcess3"/>
    <dgm:cxn modelId="{E00F5E49-95CC-439E-857B-47731D4C4C78}" type="presOf" srcId="{63626A0A-A326-4477-8875-A5F7D8BAEE52}" destId="{E492A36C-177B-4C37-86EE-E7F18DE1FC9D}" srcOrd="0" destOrd="0" presId="urn:microsoft.com/office/officeart/2005/8/layout/bProcess3"/>
    <dgm:cxn modelId="{CD3F7A70-58BC-4CF8-9EF5-F76FF2D45576}" srcId="{33C72FC0-2B28-4FAF-ACB2-4CE21B6142DA}" destId="{DC879230-CBB8-4811-A614-1489D018A814}" srcOrd="0" destOrd="0" parTransId="{1B5C29A7-2DF3-45B4-BDD4-EF72CACAE76A}" sibTransId="{6DA0D892-C280-49B5-AE57-B5BCE950F5F3}"/>
    <dgm:cxn modelId="{21392B0E-A12D-4BB5-80AD-CB6EC180088A}" srcId="{33C72FC0-2B28-4FAF-ACB2-4CE21B6142DA}" destId="{BC577F02-2FB5-4F29-8A85-A73182D3751C}" srcOrd="1" destOrd="0" parTransId="{9BF2ADA5-D81B-4C8B-94DF-8DB1292670D8}" sibTransId="{037BD12C-74A7-41D8-8362-90BF2B206385}"/>
    <dgm:cxn modelId="{164980D7-A7DC-4C4B-B5D9-E69BCB269E85}" type="presOf" srcId="{D0E81DB2-0434-44CB-86F7-F8EE777C1057}" destId="{8346D5A5-947F-470C-9877-C4C466636569}" srcOrd="0" destOrd="0" presId="urn:microsoft.com/office/officeart/2005/8/layout/bProcess3"/>
    <dgm:cxn modelId="{CB828082-F372-45B1-AD16-0F3FC0C0317F}" type="presOf" srcId="{D0E81DB2-0434-44CB-86F7-F8EE777C1057}" destId="{3B6E4EA2-6CF2-4C5F-8DAC-2562D84125CE}" srcOrd="1" destOrd="0" presId="urn:microsoft.com/office/officeart/2005/8/layout/bProcess3"/>
    <dgm:cxn modelId="{96497E80-6E79-461F-A2F1-0C80D9217704}" type="presOf" srcId="{69A7D6AC-C911-48B1-9889-B18FE98AA19C}" destId="{67E2D518-ED29-44C0-A289-B78C5ABCDCE7}" srcOrd="0" destOrd="0" presId="urn:microsoft.com/office/officeart/2005/8/layout/bProcess3"/>
    <dgm:cxn modelId="{85CD5D4E-60FF-4BB6-B78F-7C42714647A1}" srcId="{33C72FC0-2B28-4FAF-ACB2-4CE21B6142DA}" destId="{23B0A5EB-ECC4-4400-91E9-BA83237D6FF0}" srcOrd="5" destOrd="0" parTransId="{F1A6F5DC-336B-4E2B-AE8F-F1739ABDD009}" sibTransId="{B9699CB6-4D32-49BA-B5F8-2AC92D1969B2}"/>
    <dgm:cxn modelId="{BACD7A12-CEE1-43D9-9E66-BA91C5CF8A7D}" type="presOf" srcId="{3342B189-22A4-4307-8B5C-30B5AF464BA3}" destId="{C44EFC26-F00F-40F6-9EBA-8B6BE0A5EAF8}" srcOrd="1" destOrd="0" presId="urn:microsoft.com/office/officeart/2005/8/layout/bProcess3"/>
    <dgm:cxn modelId="{095CF204-BE6D-42C2-A872-E90F4EF0C4AC}" type="presOf" srcId="{DC879230-CBB8-4811-A614-1489D018A814}" destId="{A68A6332-6F63-4903-A9CF-E9C0B45FE2FC}" srcOrd="0" destOrd="0" presId="urn:microsoft.com/office/officeart/2005/8/layout/bProcess3"/>
    <dgm:cxn modelId="{B418E599-21F9-4382-A4B7-8ACEAD57E43E}" type="presOf" srcId="{23B0A5EB-ECC4-4400-91E9-BA83237D6FF0}" destId="{7C0C47EC-B8AA-4CDD-9D05-DB8D55A464E4}" srcOrd="0" destOrd="0" presId="urn:microsoft.com/office/officeart/2005/8/layout/bProcess3"/>
    <dgm:cxn modelId="{949D76D0-84DF-4C5B-86D7-4507B7A52C14}" type="presOf" srcId="{037BD12C-74A7-41D8-8362-90BF2B206385}" destId="{54BFB2C0-9CB8-4E23-999D-3BEC3B382D1B}" srcOrd="1" destOrd="0" presId="urn:microsoft.com/office/officeart/2005/8/layout/bProcess3"/>
    <dgm:cxn modelId="{DAC8912D-515F-4CFA-BF05-080C30F5A832}" type="presOf" srcId="{037BD12C-74A7-41D8-8362-90BF2B206385}" destId="{99020835-5DF9-4580-B438-AA8DC6045EBE}" srcOrd="0" destOrd="0" presId="urn:microsoft.com/office/officeart/2005/8/layout/bProcess3"/>
    <dgm:cxn modelId="{E66485BA-9D9D-4537-8F82-CFB6CC9B61A0}" type="presParOf" srcId="{E5DC7D6D-2D7E-4D1A-9BA3-18B533A81738}" destId="{A68A6332-6F63-4903-A9CF-E9C0B45FE2FC}" srcOrd="0" destOrd="0" presId="urn:microsoft.com/office/officeart/2005/8/layout/bProcess3"/>
    <dgm:cxn modelId="{EC153868-B76C-4BA2-AF77-A8AEDDCF0ADD}" type="presParOf" srcId="{E5DC7D6D-2D7E-4D1A-9BA3-18B533A81738}" destId="{B1EB465E-FF27-404C-8B40-E8EDAEA5F86A}" srcOrd="1" destOrd="0" presId="urn:microsoft.com/office/officeart/2005/8/layout/bProcess3"/>
    <dgm:cxn modelId="{AFEB9D2E-8692-464B-A98A-491FDF8A7FBF}" type="presParOf" srcId="{B1EB465E-FF27-404C-8B40-E8EDAEA5F86A}" destId="{2CEC84AF-090D-4E74-9B6A-20DAC6D22AF7}" srcOrd="0" destOrd="0" presId="urn:microsoft.com/office/officeart/2005/8/layout/bProcess3"/>
    <dgm:cxn modelId="{109DF0EF-6743-47BB-8BFB-A0A38A7D065D}" type="presParOf" srcId="{E5DC7D6D-2D7E-4D1A-9BA3-18B533A81738}" destId="{3FF91CB6-E08F-48C4-AFBE-E5D74DDB6060}" srcOrd="2" destOrd="0" presId="urn:microsoft.com/office/officeart/2005/8/layout/bProcess3"/>
    <dgm:cxn modelId="{2EAFA995-B166-4368-BF52-B23D1A4636A3}" type="presParOf" srcId="{E5DC7D6D-2D7E-4D1A-9BA3-18B533A81738}" destId="{99020835-5DF9-4580-B438-AA8DC6045EBE}" srcOrd="3" destOrd="0" presId="urn:microsoft.com/office/officeart/2005/8/layout/bProcess3"/>
    <dgm:cxn modelId="{5EF367A2-ABE6-46E9-9639-6B1952F304C6}" type="presParOf" srcId="{99020835-5DF9-4580-B438-AA8DC6045EBE}" destId="{54BFB2C0-9CB8-4E23-999D-3BEC3B382D1B}" srcOrd="0" destOrd="0" presId="urn:microsoft.com/office/officeart/2005/8/layout/bProcess3"/>
    <dgm:cxn modelId="{76698CBC-2B6B-48BD-B23B-4BD4DED12E17}" type="presParOf" srcId="{E5DC7D6D-2D7E-4D1A-9BA3-18B533A81738}" destId="{726F8CEC-CC05-40D9-BDB0-372066FE77F9}" srcOrd="4" destOrd="0" presId="urn:microsoft.com/office/officeart/2005/8/layout/bProcess3"/>
    <dgm:cxn modelId="{15A876DE-ECF2-4219-9BDD-6DC71EA26625}" type="presParOf" srcId="{E5DC7D6D-2D7E-4D1A-9BA3-18B533A81738}" destId="{E492A36C-177B-4C37-86EE-E7F18DE1FC9D}" srcOrd="5" destOrd="0" presId="urn:microsoft.com/office/officeart/2005/8/layout/bProcess3"/>
    <dgm:cxn modelId="{931BE836-989B-4034-B446-EAF99E68B8E1}" type="presParOf" srcId="{E492A36C-177B-4C37-86EE-E7F18DE1FC9D}" destId="{DE231C75-9DC0-461A-A735-5D000CADA9A8}" srcOrd="0" destOrd="0" presId="urn:microsoft.com/office/officeart/2005/8/layout/bProcess3"/>
    <dgm:cxn modelId="{812313FB-0DD3-4AC7-89F4-5714E420281E}" type="presParOf" srcId="{E5DC7D6D-2D7E-4D1A-9BA3-18B533A81738}" destId="{67E2D518-ED29-44C0-A289-B78C5ABCDCE7}" srcOrd="6" destOrd="0" presId="urn:microsoft.com/office/officeart/2005/8/layout/bProcess3"/>
    <dgm:cxn modelId="{BC3A84E5-8B1E-4E74-97D1-AB041BC38A58}" type="presParOf" srcId="{E5DC7D6D-2D7E-4D1A-9BA3-18B533A81738}" destId="{BFD22BE0-B224-40D0-B8F9-6203698DDAC7}" srcOrd="7" destOrd="0" presId="urn:microsoft.com/office/officeart/2005/8/layout/bProcess3"/>
    <dgm:cxn modelId="{51581AA5-7BF9-43F4-9A9B-05CDCBD648FA}" type="presParOf" srcId="{BFD22BE0-B224-40D0-B8F9-6203698DDAC7}" destId="{C44EFC26-F00F-40F6-9EBA-8B6BE0A5EAF8}" srcOrd="0" destOrd="0" presId="urn:microsoft.com/office/officeart/2005/8/layout/bProcess3"/>
    <dgm:cxn modelId="{E31E9FEE-9D97-4F65-A08A-2F141ECEF94B}" type="presParOf" srcId="{E5DC7D6D-2D7E-4D1A-9BA3-18B533A81738}" destId="{9832E382-A7B0-4E04-A125-6573FB732690}" srcOrd="8" destOrd="0" presId="urn:microsoft.com/office/officeart/2005/8/layout/bProcess3"/>
    <dgm:cxn modelId="{FE444763-8824-4821-BBA8-B0B9E9EBDA43}" type="presParOf" srcId="{E5DC7D6D-2D7E-4D1A-9BA3-18B533A81738}" destId="{8346D5A5-947F-470C-9877-C4C466636569}" srcOrd="9" destOrd="0" presId="urn:microsoft.com/office/officeart/2005/8/layout/bProcess3"/>
    <dgm:cxn modelId="{EC87D6B8-8A90-414F-8CDD-8DBCF79BE545}" type="presParOf" srcId="{8346D5A5-947F-470C-9877-C4C466636569}" destId="{3B6E4EA2-6CF2-4C5F-8DAC-2562D84125CE}" srcOrd="0" destOrd="0" presId="urn:microsoft.com/office/officeart/2005/8/layout/bProcess3"/>
    <dgm:cxn modelId="{9B2A1F90-613F-418F-87A7-EF0BD5D166F4}" type="presParOf" srcId="{E5DC7D6D-2D7E-4D1A-9BA3-18B533A81738}" destId="{7C0C47EC-B8AA-4CDD-9D05-DB8D55A464E4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B465E-FF27-404C-8B40-E8EDAEA5F86A}">
      <dsp:nvSpPr>
        <dsp:cNvPr id="0" name=""/>
        <dsp:cNvSpPr/>
      </dsp:nvSpPr>
      <dsp:spPr>
        <a:xfrm>
          <a:off x="3506089" y="649524"/>
          <a:ext cx="5017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173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43648" y="692583"/>
        <a:ext cx="26616" cy="5323"/>
      </dsp:txXfrm>
    </dsp:sp>
    <dsp:sp modelId="{A68A6332-6F63-4903-A9CF-E9C0B45FE2FC}">
      <dsp:nvSpPr>
        <dsp:cNvPr id="0" name=""/>
        <dsp:cNvSpPr/>
      </dsp:nvSpPr>
      <dsp:spPr>
        <a:xfrm>
          <a:off x="1193388" y="894"/>
          <a:ext cx="2314500" cy="1388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Travel Authorization</a:t>
          </a:r>
          <a:endParaRPr lang="en-US" sz="2400" kern="1200" dirty="0"/>
        </a:p>
      </dsp:txBody>
      <dsp:txXfrm>
        <a:off x="1193388" y="894"/>
        <a:ext cx="2314500" cy="1388700"/>
      </dsp:txXfrm>
    </dsp:sp>
    <dsp:sp modelId="{99020835-5DF9-4580-B438-AA8DC6045EBE}">
      <dsp:nvSpPr>
        <dsp:cNvPr id="0" name=""/>
        <dsp:cNvSpPr/>
      </dsp:nvSpPr>
      <dsp:spPr>
        <a:xfrm>
          <a:off x="6352925" y="649524"/>
          <a:ext cx="5017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173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590484" y="692583"/>
        <a:ext cx="26616" cy="5323"/>
      </dsp:txXfrm>
    </dsp:sp>
    <dsp:sp modelId="{3FF91CB6-E08F-48C4-AFBE-E5D74DDB6060}">
      <dsp:nvSpPr>
        <dsp:cNvPr id="0" name=""/>
        <dsp:cNvSpPr/>
      </dsp:nvSpPr>
      <dsp:spPr>
        <a:xfrm>
          <a:off x="4040224" y="894"/>
          <a:ext cx="2314500" cy="1388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Make Reservations</a:t>
          </a:r>
          <a:endParaRPr lang="en-US" sz="2400" kern="1200" dirty="0"/>
        </a:p>
      </dsp:txBody>
      <dsp:txXfrm>
        <a:off x="4040224" y="894"/>
        <a:ext cx="2314500" cy="1388700"/>
      </dsp:txXfrm>
    </dsp:sp>
    <dsp:sp modelId="{E492A36C-177B-4C37-86EE-E7F18DE1FC9D}">
      <dsp:nvSpPr>
        <dsp:cNvPr id="0" name=""/>
        <dsp:cNvSpPr/>
      </dsp:nvSpPr>
      <dsp:spPr>
        <a:xfrm>
          <a:off x="2350639" y="1387794"/>
          <a:ext cx="5693671" cy="501735"/>
        </a:xfrm>
        <a:custGeom>
          <a:avLst/>
          <a:gdLst/>
          <a:ahLst/>
          <a:cxnLst/>
          <a:rect l="0" t="0" r="0" b="0"/>
          <a:pathLst>
            <a:path>
              <a:moveTo>
                <a:pt x="5693671" y="0"/>
              </a:moveTo>
              <a:lnTo>
                <a:pt x="5693671" y="267967"/>
              </a:lnTo>
              <a:lnTo>
                <a:pt x="0" y="267967"/>
              </a:lnTo>
              <a:lnTo>
                <a:pt x="0" y="501735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54512" y="1636000"/>
        <a:ext cx="285925" cy="5323"/>
      </dsp:txXfrm>
    </dsp:sp>
    <dsp:sp modelId="{726F8CEC-CC05-40D9-BDB0-372066FE77F9}">
      <dsp:nvSpPr>
        <dsp:cNvPr id="0" name=""/>
        <dsp:cNvSpPr/>
      </dsp:nvSpPr>
      <dsp:spPr>
        <a:xfrm>
          <a:off x="6887060" y="894"/>
          <a:ext cx="2314500" cy="1388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Travel</a:t>
          </a:r>
          <a:endParaRPr lang="en-US" sz="2400" kern="1200" dirty="0"/>
        </a:p>
      </dsp:txBody>
      <dsp:txXfrm>
        <a:off x="6887060" y="894"/>
        <a:ext cx="2314500" cy="1388700"/>
      </dsp:txXfrm>
    </dsp:sp>
    <dsp:sp modelId="{BFD22BE0-B224-40D0-B8F9-6203698DDAC7}">
      <dsp:nvSpPr>
        <dsp:cNvPr id="0" name=""/>
        <dsp:cNvSpPr/>
      </dsp:nvSpPr>
      <dsp:spPr>
        <a:xfrm>
          <a:off x="3506089" y="2570560"/>
          <a:ext cx="5017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173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43648" y="2613618"/>
        <a:ext cx="26616" cy="5323"/>
      </dsp:txXfrm>
    </dsp:sp>
    <dsp:sp modelId="{67E2D518-ED29-44C0-A289-B78C5ABCDCE7}">
      <dsp:nvSpPr>
        <dsp:cNvPr id="0" name=""/>
        <dsp:cNvSpPr/>
      </dsp:nvSpPr>
      <dsp:spPr>
        <a:xfrm>
          <a:off x="1193388" y="1921930"/>
          <a:ext cx="2314500" cy="1388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Travel Expense Voucher</a:t>
          </a:r>
          <a:endParaRPr lang="en-US" sz="2400" kern="1200" dirty="0"/>
        </a:p>
      </dsp:txBody>
      <dsp:txXfrm>
        <a:off x="1193388" y="1921930"/>
        <a:ext cx="2314500" cy="1388700"/>
      </dsp:txXfrm>
    </dsp:sp>
    <dsp:sp modelId="{8346D5A5-947F-470C-9877-C4C466636569}">
      <dsp:nvSpPr>
        <dsp:cNvPr id="0" name=""/>
        <dsp:cNvSpPr/>
      </dsp:nvSpPr>
      <dsp:spPr>
        <a:xfrm>
          <a:off x="6352925" y="2570560"/>
          <a:ext cx="5017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173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590484" y="2613618"/>
        <a:ext cx="26616" cy="5323"/>
      </dsp:txXfrm>
    </dsp:sp>
    <dsp:sp modelId="{9832E382-A7B0-4E04-A125-6573FB732690}">
      <dsp:nvSpPr>
        <dsp:cNvPr id="0" name=""/>
        <dsp:cNvSpPr/>
      </dsp:nvSpPr>
      <dsp:spPr>
        <a:xfrm>
          <a:off x="4040224" y="1921930"/>
          <a:ext cx="2314500" cy="1388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Signatures</a:t>
          </a:r>
        </a:p>
      </dsp:txBody>
      <dsp:txXfrm>
        <a:off x="4040224" y="1921930"/>
        <a:ext cx="2314500" cy="1388700"/>
      </dsp:txXfrm>
    </dsp:sp>
    <dsp:sp modelId="{7C0C47EC-B8AA-4CDD-9D05-DB8D55A464E4}">
      <dsp:nvSpPr>
        <dsp:cNvPr id="0" name=""/>
        <dsp:cNvSpPr/>
      </dsp:nvSpPr>
      <dsp:spPr>
        <a:xfrm>
          <a:off x="6887060" y="1921930"/>
          <a:ext cx="2314500" cy="1388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Submit to Business Office</a:t>
          </a:r>
        </a:p>
      </dsp:txBody>
      <dsp:txXfrm>
        <a:off x="6887060" y="1921930"/>
        <a:ext cx="2314500" cy="1388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FAA52A8-978C-492E-BF11-A291BDFCC52B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F8043BC-E964-4594-B0A9-5756447DA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40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8337E6D-4A61-4D09-94A8-3D81E6BC420B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780217-890B-4B1E-8527-693645FB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5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6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VISA is Primary Coverage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78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 Aware of this</a:t>
            </a:r>
            <a:r>
              <a:rPr lang="en-US" baseline="0" dirty="0" smtClean="0"/>
              <a:t> information for your travels.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41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b="1" dirty="0">
                <a:latin typeface="Adobe Hebrew" panose="02040503050201020203" pitchFamily="18" charset="-79"/>
                <a:cs typeface="Adobe Hebrew" panose="02040503050201020203" pitchFamily="18" charset="-79"/>
              </a:rPr>
              <a:t>Travel: Meals </a:t>
            </a:r>
            <a:r>
              <a:rPr lang="en-US" dirty="0">
                <a:latin typeface="Adobe Hebrew" panose="02040503050201020203" pitchFamily="18" charset="-79"/>
                <a:cs typeface="Adobe Hebrew" panose="02040503050201020203" pitchFamily="18" charset="-79"/>
              </a:rPr>
              <a:t>(This is part of the travel per diem. You get reimbursed at the instate/out of state rates after your return) </a:t>
            </a:r>
            <a:r>
              <a:rPr lang="en-US" b="1" u="sng" dirty="0">
                <a:latin typeface="Adobe Hebrew" panose="02040503050201020203" pitchFamily="18" charset="-79"/>
                <a:cs typeface="Adobe Hebrew" panose="02040503050201020203" pitchFamily="18" charset="-79"/>
              </a:rPr>
              <a:t>You may use your purchasing card </a:t>
            </a:r>
            <a:r>
              <a:rPr lang="en-US" u="sng" dirty="0">
                <a:latin typeface="Adobe Hebrew" panose="02040503050201020203" pitchFamily="18" charset="-79"/>
                <a:cs typeface="Adobe Hebrew" panose="02040503050201020203" pitchFamily="18" charset="-79"/>
              </a:rPr>
              <a:t>for conference fees, airline tickets, motel accommodations, car rentals </a:t>
            </a:r>
            <a:endParaRPr lang="en-US" dirty="0">
              <a:latin typeface="Adobe Hebrew" panose="02040503050201020203" pitchFamily="18" charset="-79"/>
              <a:cs typeface="Adobe Hebrew" panose="02040503050201020203" pitchFamily="18" charset="-79"/>
            </a:endParaRPr>
          </a:p>
          <a:p>
            <a:endParaRPr lang="en-US" dirty="0" smtClean="0"/>
          </a:p>
          <a:p>
            <a:pPr defTabSz="931774">
              <a:defRPr/>
            </a:pPr>
            <a:r>
              <a:rPr lang="en-US" dirty="0">
                <a:latin typeface="Adobe Hebrew" panose="02040503050201020203" pitchFamily="18" charset="-79"/>
                <a:cs typeface="Adobe Hebrew" panose="02040503050201020203" pitchFamily="18" charset="-79"/>
              </a:rPr>
              <a:t> Gasoline (If using state or rental vehicle, you may use your credit </a:t>
            </a:r>
            <a:r>
              <a:rPr lang="en-US" dirty="0" smtClean="0">
                <a:latin typeface="Adobe Hebrew" panose="02040503050201020203" pitchFamily="18" charset="-79"/>
                <a:cs typeface="Adobe Hebrew" panose="02040503050201020203" pitchFamily="18" charset="-79"/>
              </a:rPr>
              <a:t>card) </a:t>
            </a:r>
            <a:endParaRPr lang="en-US" dirty="0">
              <a:latin typeface="Adobe Hebrew" panose="02040503050201020203" pitchFamily="18" charset="-79"/>
              <a:cs typeface="Adobe Hebrew" panose="02040503050201020203" pitchFamily="18" charset="-79"/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Personal Expenses even being reimbursed are not allowed.</a:t>
            </a:r>
            <a:r>
              <a:rPr lang="en-US" baseline="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3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 sure to</a:t>
            </a:r>
            <a:r>
              <a:rPr lang="en-US" baseline="0" dirty="0" smtClean="0"/>
              <a:t> let us know what you would like to see being trained on for future trainings.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 us know if you would like more discussion or training on a personal level. We are happy to assist in making this easier on all ends.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Helping you perform your job is also helping ourselves!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62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Mike is the Supervisor over AR and specializes in Perkins Loans</a:t>
            </a:r>
            <a:r>
              <a:rPr lang="en-US" baseline="0" dirty="0" smtClean="0"/>
              <a:t> &amp; Emergency Loans for our students</a:t>
            </a:r>
          </a:p>
          <a:p>
            <a:r>
              <a:rPr lang="en-US" baseline="0" dirty="0" smtClean="0"/>
              <a:t>VACANT handles any AR questions and specializes in 3</a:t>
            </a:r>
            <a:r>
              <a:rPr lang="en-US" baseline="30000" dirty="0" smtClean="0"/>
              <a:t>rd</a:t>
            </a:r>
            <a:r>
              <a:rPr lang="en-US" baseline="0" dirty="0" smtClean="0"/>
              <a:t> party billing for AR</a:t>
            </a:r>
          </a:p>
          <a:p>
            <a:r>
              <a:rPr lang="en-US" baseline="0" dirty="0" smtClean="0"/>
              <a:t>Valerie handles any AR questions</a:t>
            </a:r>
          </a:p>
          <a:p>
            <a:r>
              <a:rPr lang="en-US" baseline="0" dirty="0" smtClean="0"/>
              <a:t>Carla is the University Cashier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Jill is the Supervisor for AP and the </a:t>
            </a:r>
            <a:r>
              <a:rPr lang="en-US" baseline="0" dirty="0" err="1" smtClean="0"/>
              <a:t>Bizhub</a:t>
            </a:r>
            <a:r>
              <a:rPr lang="en-US" baseline="0" dirty="0" smtClean="0"/>
              <a:t> (mailroom &amp; printing)</a:t>
            </a:r>
          </a:p>
          <a:p>
            <a:r>
              <a:rPr lang="en-US" dirty="0" smtClean="0"/>
              <a:t>VACANT</a:t>
            </a:r>
            <a:r>
              <a:rPr lang="en-US" baseline="0" dirty="0" smtClean="0"/>
              <a:t> handles some AP and specializes in Travel and Bulk Mailings</a:t>
            </a:r>
          </a:p>
          <a:p>
            <a:r>
              <a:rPr lang="en-US" baseline="0" dirty="0" smtClean="0"/>
              <a:t>Tami &amp; JoAnn specialize in AP and assist in Cashiering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Barb House handles the University Printing and assist in the mailroom</a:t>
            </a:r>
          </a:p>
          <a:p>
            <a:r>
              <a:rPr lang="en-US" baseline="0" dirty="0" smtClean="0"/>
              <a:t>Kris handles the University Mailroom package Delivery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Connie is our Banner System Analyst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07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 – Advance</a:t>
            </a:r>
            <a:r>
              <a:rPr lang="en-US" baseline="0" dirty="0" smtClean="0"/>
              <a:t> &amp; No Advance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Required to be in the business office 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No expenses should be made until the TA is approved</a:t>
            </a:r>
            <a:endParaRPr lang="en-US" dirty="0" smtClean="0"/>
          </a:p>
          <a:p>
            <a:r>
              <a:rPr lang="en-US" dirty="0" smtClean="0"/>
              <a:t>Make</a:t>
            </a:r>
            <a:r>
              <a:rPr lang="en-US" baseline="0" dirty="0" smtClean="0"/>
              <a:t> reservations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Hotel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Airfare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Registration</a:t>
            </a:r>
          </a:p>
          <a:p>
            <a:pPr marL="174708" indent="-174708">
              <a:buFontTx/>
              <a:buChar char="-"/>
            </a:pPr>
            <a:r>
              <a:rPr lang="en-US" baseline="0" dirty="0" err="1" smtClean="0"/>
              <a:t>Etc</a:t>
            </a:r>
            <a:r>
              <a:rPr lang="en-US" baseline="0" dirty="0" smtClean="0"/>
              <a:t>   All these can be placed on a campus </a:t>
            </a:r>
            <a:r>
              <a:rPr lang="en-US" baseline="0" dirty="0" err="1" smtClean="0"/>
              <a:t>Pcard</a:t>
            </a:r>
            <a:r>
              <a:rPr lang="en-US" baseline="0" dirty="0" smtClean="0"/>
              <a:t> after TA is approved.  Or BPA to reimburse (only those items actually charged i.e. Airfare/Registration/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Travel 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Keep all receipts (except meal receipts)</a:t>
            </a:r>
          </a:p>
          <a:p>
            <a:r>
              <a:rPr lang="en-US" baseline="0" dirty="0" smtClean="0"/>
              <a:t>Process the TEV on  return 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Attached all receipts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Originals for those to be reimbursed 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Copies of those that were charged to the Purchasing card</a:t>
            </a:r>
          </a:p>
          <a:p>
            <a:r>
              <a:rPr lang="en-US" baseline="0" dirty="0" smtClean="0"/>
              <a:t>Send for signatures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Remember a fund controller cannot sign for their own reimbursement have their supervisor sign as the fund controller. </a:t>
            </a:r>
          </a:p>
          <a:p>
            <a:r>
              <a:rPr lang="en-US" baseline="0" dirty="0" smtClean="0"/>
              <a:t>Send to Business Office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Receipts are checked for allowed expenditures. 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Any amounts owed to the state or the University are deducted prior to reimbursing the </a:t>
            </a:r>
            <a:r>
              <a:rPr lang="en-US" baseline="0" dirty="0" err="1" smtClean="0"/>
              <a:t>travler</a:t>
            </a:r>
            <a:r>
              <a:rPr lang="en-US" baseline="0" dirty="0" smtClean="0"/>
              <a:t>. </a:t>
            </a:r>
          </a:p>
          <a:p>
            <a:pPr marL="174708" indent="-174708">
              <a:buFontTx/>
              <a:buChar char="-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30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</a:t>
            </a:r>
            <a:r>
              <a:rPr lang="en-US" baseline="0" dirty="0" smtClean="0"/>
              <a:t> is also required prior to any expenses being incurred.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Travel Advance request must be received a minimum of 2 weeks before travel</a:t>
            </a:r>
          </a:p>
          <a:p>
            <a:endParaRPr lang="en-US" baseline="0" dirty="0" smtClean="0"/>
          </a:p>
          <a:p>
            <a:r>
              <a:rPr lang="en-US" baseline="0" dirty="0" smtClean="0"/>
              <a:t>Fund Controllers cannot sign to approve their own travel or expenses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Student Travel Authorizations are also required prior to travel. 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Foreign Travel – New requirement to register both Individual and group travels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08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Pcards</a:t>
            </a:r>
            <a:r>
              <a:rPr lang="en-US" dirty="0" smtClean="0"/>
              <a:t> are required to</a:t>
            </a:r>
            <a:r>
              <a:rPr lang="en-US" baseline="0" dirty="0" smtClean="0"/>
              <a:t> be used for any Registrations, Airfare, Hotels, Car rentals etc. </a:t>
            </a:r>
          </a:p>
          <a:p>
            <a:pPr marL="178027" indent="-178027">
              <a:buFontTx/>
              <a:buChar char="-"/>
            </a:pPr>
            <a:r>
              <a:rPr lang="en-US" baseline="0" dirty="0" smtClean="0"/>
              <a:t>Using the University Tax exempt status when reserving and paying the hotel.</a:t>
            </a:r>
          </a:p>
          <a:p>
            <a:pPr marL="643914" lvl="1" indent="-178027">
              <a:buFontTx/>
              <a:buChar char="-"/>
            </a:pPr>
            <a:r>
              <a:rPr lang="en-US" baseline="0" dirty="0" smtClean="0"/>
              <a:t>Tax Id # is needed. Located on the new </a:t>
            </a:r>
            <a:r>
              <a:rPr lang="en-US" baseline="0" dirty="0" err="1" smtClean="0"/>
              <a:t>Pcards</a:t>
            </a:r>
            <a:r>
              <a:rPr lang="en-US" baseline="0" dirty="0" smtClean="0"/>
              <a:t> or ask Purchasing. </a:t>
            </a:r>
          </a:p>
          <a:p>
            <a:pPr marL="178027" indent="-178027">
              <a:buFontTx/>
              <a:buChar char="-"/>
            </a:pPr>
            <a:endParaRPr lang="en-US" baseline="0" dirty="0" smtClean="0"/>
          </a:p>
          <a:p>
            <a:pPr marL="178027" indent="-178027">
              <a:buFontTx/>
              <a:buChar char="-"/>
            </a:pPr>
            <a:r>
              <a:rPr lang="en-US" baseline="0" dirty="0" smtClean="0"/>
              <a:t>Meals are not allowed on the </a:t>
            </a:r>
            <a:r>
              <a:rPr lang="en-US" baseline="0" dirty="0" err="1" smtClean="0"/>
              <a:t>Pcard</a:t>
            </a:r>
            <a:endParaRPr lang="en-US" dirty="0" smtClean="0"/>
          </a:p>
          <a:p>
            <a:pPr marL="178027" indent="-178027">
              <a:buFontTx/>
              <a:buChar char="-"/>
            </a:pPr>
            <a:endParaRPr lang="en-US" dirty="0" smtClean="0"/>
          </a:p>
          <a:p>
            <a:pPr marL="178027" indent="-178027">
              <a:buFontTx/>
              <a:buChar char="-"/>
            </a:pPr>
            <a:r>
              <a:rPr lang="en-US" dirty="0" smtClean="0"/>
              <a:t>Rental Cars decline the insurance</a:t>
            </a:r>
            <a:r>
              <a:rPr lang="en-US" baseline="0" dirty="0" smtClean="0"/>
              <a:t> as we have insurance with the U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178027" indent="-178027">
              <a:buFontTx/>
              <a:buChar char="-"/>
            </a:pPr>
            <a:r>
              <a:rPr lang="en-US" baseline="0" dirty="0" smtClean="0"/>
              <a:t>Hotel Reservations – Standard Rate for Montana is </a:t>
            </a:r>
            <a:r>
              <a:rPr lang="en-US" baseline="0" dirty="0" smtClean="0"/>
              <a:t>$</a:t>
            </a:r>
            <a:r>
              <a:rPr lang="en-US" baseline="0" dirty="0" smtClean="0"/>
              <a:t>89 plus tax.  With the exception for the high cost cities. </a:t>
            </a:r>
          </a:p>
          <a:p>
            <a:pPr marL="643914" lvl="1" indent="-178027">
              <a:buFontTx/>
              <a:buChar char="-"/>
            </a:pPr>
            <a:r>
              <a:rPr lang="en-US" sz="1050" baseline="0" dirty="0" smtClean="0"/>
              <a:t>Big Sky/West Yellowstone</a:t>
            </a:r>
          </a:p>
          <a:p>
            <a:pPr marL="643914" lvl="1" indent="-178027">
              <a:buFontTx/>
              <a:buChar char="-"/>
            </a:pPr>
            <a:r>
              <a:rPr lang="en-US" sz="1050" dirty="0" smtClean="0"/>
              <a:t>Butte, Helena</a:t>
            </a:r>
          </a:p>
          <a:p>
            <a:pPr marL="643914" lvl="1" indent="-178027">
              <a:buFontTx/>
              <a:buChar char="-"/>
            </a:pPr>
            <a:r>
              <a:rPr lang="en-US" sz="1050" dirty="0" smtClean="0"/>
              <a:t>Missoula/Polson/Kalispell</a:t>
            </a:r>
          </a:p>
          <a:p>
            <a:pPr marL="186714" lvl="0" indent="-178027">
              <a:buFontTx/>
              <a:buChar char="-"/>
            </a:pPr>
            <a:endParaRPr lang="en-US" dirty="0" smtClean="0"/>
          </a:p>
          <a:p>
            <a:pPr marL="186714" lvl="0" indent="-178027">
              <a:buFontTx/>
              <a:buChar char="-"/>
            </a:pPr>
            <a:r>
              <a:rPr lang="en-US" baseline="0" dirty="0" smtClean="0"/>
              <a:t>Remember the State policy on travel is to have the least expense means. The University does not cover</a:t>
            </a:r>
          </a:p>
          <a:p>
            <a:pPr marL="643914" lvl="1" indent="-178027">
              <a:buFontTx/>
              <a:buChar char="-"/>
            </a:pPr>
            <a:r>
              <a:rPr lang="en-US" baseline="0" dirty="0" smtClean="0"/>
              <a:t>Seat upgrades/Insurance</a:t>
            </a:r>
          </a:p>
          <a:p>
            <a:pPr marL="643914" lvl="1" indent="-178027">
              <a:buFontTx/>
              <a:buChar char="-"/>
            </a:pPr>
            <a:r>
              <a:rPr lang="en-US" baseline="0" dirty="0" smtClean="0"/>
              <a:t>Pet Lodging</a:t>
            </a:r>
          </a:p>
          <a:p>
            <a:pPr marL="643914" lvl="1" indent="-178027">
              <a:buFontTx/>
              <a:buChar char="-"/>
            </a:pPr>
            <a:r>
              <a:rPr lang="en-US" baseline="0" dirty="0" smtClean="0"/>
              <a:t>Meals covered in Conference Registration expenses.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28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the</a:t>
            </a:r>
            <a:r>
              <a:rPr lang="en-US" baseline="0" dirty="0" smtClean="0"/>
              <a:t> state policy on the most economical way of travel.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If the Traveler wants to drive but it is more economical to fly we would reimburse at the lower fare.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Meals included in a conference Registration cannot be reimbursed in per-diem.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 does not reimburse for gifts for house sitting or pet boarding.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Mileage must be documented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65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</a:t>
            </a:r>
            <a:r>
              <a:rPr lang="en-US" baseline="0" dirty="0" smtClean="0"/>
              <a:t> must be in the Business office no later than 2 weeks prior to travel </a:t>
            </a:r>
          </a:p>
          <a:p>
            <a:r>
              <a:rPr lang="en-US" baseline="0" dirty="0" smtClean="0"/>
              <a:t> - Insurance must be added for foreign travel </a:t>
            </a:r>
          </a:p>
          <a:p>
            <a:endParaRPr lang="en-US" dirty="0" smtClean="0"/>
          </a:p>
          <a:p>
            <a:r>
              <a:rPr lang="en-US" dirty="0" smtClean="0"/>
              <a:t>The University</a:t>
            </a:r>
            <a:r>
              <a:rPr lang="en-US" baseline="0" dirty="0" smtClean="0"/>
              <a:t> will need to approve that the travel is not into areas with Travel Warning and safety issues.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Emergency Contact Information Names/Phone/</a:t>
            </a:r>
            <a:r>
              <a:rPr lang="en-US" baseline="0" dirty="0" err="1" smtClean="0"/>
              <a:t>Etc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39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Team Travel =</a:t>
            </a:r>
            <a:r>
              <a:rPr lang="en-US" baseline="0" dirty="0" smtClean="0"/>
              <a:t> Meals with Tip is allowed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Personal Purchases – even if you reimburse is not allowed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59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must be at least one manager</a:t>
            </a:r>
            <a:r>
              <a:rPr lang="en-US" baseline="0" dirty="0" smtClean="0"/>
              <a:t> for each department. Small departments can be backups for the others. </a:t>
            </a:r>
          </a:p>
          <a:p>
            <a:r>
              <a:rPr lang="en-US" dirty="0" smtClean="0"/>
              <a:t>This is helpful in instances when one individual is gone and charges need to be cleared. </a:t>
            </a:r>
          </a:p>
          <a:p>
            <a:r>
              <a:rPr lang="en-US" dirty="0" smtClean="0"/>
              <a:t>The account manager is responsible</a:t>
            </a:r>
            <a:r>
              <a:rPr lang="en-US" baseline="0" dirty="0" smtClean="0"/>
              <a:t> to clear charges through out the month and before they feed to banner.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76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ubillings.edu/boffice/Policy%20&amp;%20Procedures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bshafer@msubillings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ubillings.edu/technology/onlineforms/busserv/TravelAuthorization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subillings.edu/vcsa/pdf/Student_Affairs_Travel_Form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ubillings.edu/boffice/rental_car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a.gov/portal/content/10487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tana.edu/policy/international_travel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subillings.edu/boffice/travel.ht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Business Services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Barb Shafer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8921">
            <a:off x="731305" y="760430"/>
            <a:ext cx="3825294" cy="115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4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Coverages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David" panose="020E0502060401010101" pitchFamily="34" charset="-79"/>
                <a:cs typeface="David" panose="020E0502060401010101" pitchFamily="34" charset="-79"/>
              </a:rPr>
              <a:t>Auto Rental Insurance</a:t>
            </a:r>
          </a:p>
          <a:p>
            <a:endParaRPr lang="en-US" sz="18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sz="1800" dirty="0" smtClean="0">
                <a:latin typeface="David" panose="020E0502060401010101" pitchFamily="34" charset="-79"/>
                <a:cs typeface="David" panose="020E0502060401010101" pitchFamily="34" charset="-79"/>
              </a:rPr>
              <a:t>Travel Accident Insurance</a:t>
            </a:r>
          </a:p>
          <a:p>
            <a:endParaRPr lang="en-US" sz="18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sz="1800" dirty="0" smtClean="0">
                <a:latin typeface="David" panose="020E0502060401010101" pitchFamily="34" charset="-79"/>
                <a:cs typeface="David" panose="020E0502060401010101" pitchFamily="34" charset="-79"/>
              </a:rPr>
              <a:t>Lost/Damaged Luggage Coverage</a:t>
            </a:r>
          </a:p>
          <a:p>
            <a:endParaRPr lang="en-US" sz="1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1439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Holder Responsibility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numCol="2"/>
          <a:lstStyle/>
          <a:p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All Purchases</a:t>
            </a:r>
          </a:p>
          <a:p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Lost/Stolen Card</a:t>
            </a:r>
          </a:p>
          <a:p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Disputing Transactions</a:t>
            </a:r>
          </a:p>
          <a:p>
            <a:r>
              <a:rPr lang="en-US" sz="1800" dirty="0" smtClean="0">
                <a:latin typeface="David" panose="020E0502060401010101" pitchFamily="34" charset="-79"/>
                <a:cs typeface="David" panose="020E0502060401010101" pitchFamily="34" charset="-79"/>
              </a:rPr>
              <a:t>Submitting Receipts</a:t>
            </a:r>
          </a:p>
          <a:p>
            <a:r>
              <a:rPr lang="en-US" sz="18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Etc</a:t>
            </a:r>
            <a:endParaRPr lang="en-US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en-US" dirty="0"/>
          </a:p>
          <a:p>
            <a:endParaRPr lang="en-US" dirty="0" smtClean="0"/>
          </a:p>
          <a:p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US Bank Fraud</a:t>
            </a:r>
          </a:p>
          <a:p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1-800-523-9078</a:t>
            </a:r>
          </a:p>
          <a:p>
            <a:pPr lvl="1"/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Cardholder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GID# (not SSN)</a:t>
            </a:r>
          </a:p>
          <a:p>
            <a:pPr lvl="1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Office Phone Number</a:t>
            </a:r>
          </a:p>
          <a:p>
            <a:pPr lvl="1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Spending Limit</a:t>
            </a:r>
          </a:p>
          <a:p>
            <a:pPr lvl="1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University Address</a:t>
            </a:r>
          </a:p>
        </p:txBody>
      </p:sp>
    </p:spTree>
    <p:extLst>
      <p:ext uri="{BB962C8B-B14F-4D97-AF65-F5344CB8AC3E}">
        <p14:creationId xmlns:p14="http://schemas.microsoft.com/office/powerpoint/2010/main" val="105610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8379"/>
            <a:ext cx="10396882" cy="65598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Don’t forget what is not allowed!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8731" y="630620"/>
            <a:ext cx="10591777" cy="4984989"/>
          </a:xfrm>
        </p:spPr>
        <p:txBody>
          <a:bodyPr>
            <a:normAutofit fontScale="70000" lnSpcReduction="20000"/>
          </a:bodyPr>
          <a:lstStyle/>
          <a:p>
            <a:r>
              <a:rPr lang="en-US" sz="1600" b="1" dirty="0">
                <a:latin typeface="David" panose="020E0502060401010101" pitchFamily="34" charset="-79"/>
                <a:cs typeface="David" panose="020E0502060401010101" pitchFamily="34" charset="-79"/>
              </a:rPr>
              <a:t>Travel: Meals 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(This is part of the travel per diem. </a:t>
            </a: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) </a:t>
            </a:r>
          </a:p>
          <a:p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Tips, gratuities, porter services while traveling </a:t>
            </a:r>
          </a:p>
          <a:p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Entertainment </a:t>
            </a:r>
          </a:p>
          <a:p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Alcohol or any substance, material or service which violates policy, law or regulations pertaining to MSU-Billings. </a:t>
            </a:r>
          </a:p>
          <a:p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Consulting and/or personal services </a:t>
            </a:r>
          </a:p>
          <a:p>
            <a:r>
              <a:rPr lang="en-US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1600" b="1" dirty="0">
                <a:latin typeface="David" panose="020E0502060401010101" pitchFamily="34" charset="-79"/>
                <a:cs typeface="David" panose="020E0502060401010101" pitchFamily="34" charset="-79"/>
              </a:rPr>
              <a:t>Personal expenses 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(briefcase, coffee, aspirin, Kleenex, dry cleaning, etc.) </a:t>
            </a:r>
          </a:p>
          <a:p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Cash Advances </a:t>
            </a:r>
          </a:p>
          <a:p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Plants, flowers, silk plants for office (Must take up a collection from your office staff to pay for these). </a:t>
            </a:r>
          </a:p>
          <a:p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Prescription drugs/controlled substances </a:t>
            </a:r>
          </a:p>
          <a:p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Telephones, cell phones, and related equipment </a:t>
            </a:r>
          </a:p>
          <a:p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Gasoline </a:t>
            </a:r>
          </a:p>
          <a:p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 Payments 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to other MSU Departments (Bookstore/Sodexo) </a:t>
            </a:r>
          </a:p>
          <a:p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Payments for Timeshares (i.e. Lodging) </a:t>
            </a:r>
          </a:p>
          <a:p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Capital equipment or equipment with trade in. </a:t>
            </a:r>
          </a:p>
          <a:p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No computer equipment, software, or related items (You may use the purchasing card for computer supplies (discs, labels, peripherals and etc.) </a:t>
            </a:r>
          </a:p>
          <a:p>
            <a:r>
              <a:rPr lang="en-US" sz="1600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Any </a:t>
            </a:r>
            <a:r>
              <a:rPr lang="en-US" sz="1600" u="sng" dirty="0">
                <a:latin typeface="David" panose="020E0502060401010101" pitchFamily="34" charset="-79"/>
                <a:cs typeface="David" panose="020E0502060401010101" pitchFamily="34" charset="-79"/>
              </a:rPr>
              <a:t>purchase that is prohibited by current MSU-Billings purchasing policies and procedures</a:t>
            </a:r>
            <a:r>
              <a:rPr lang="en-US" sz="1600" b="1" u="sng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en-US" sz="1600" b="1" u="sng" dirty="0">
                <a:latin typeface="David" panose="020E0502060401010101" pitchFamily="34" charset="-79"/>
                <a:cs typeface="David" panose="020E0502060401010101" pitchFamily="34" charset="-79"/>
                <a:hlinkClick r:id="rId3"/>
              </a:rPr>
              <a:t>www.msubillings.edu/boffice/ </a:t>
            </a:r>
            <a:endParaRPr lang="en-US" sz="1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6178" y="5458780"/>
            <a:ext cx="10396882" cy="1158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*** Non-Allowable Purchases are not limited to this list ***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518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4214191"/>
            <a:ext cx="10287000" cy="1160394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  <a:hlinkClick r:id="rId3"/>
              </a:rPr>
              <a:t>bshafer@msubillings.edu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-6350" y="1749288"/>
            <a:ext cx="11781184" cy="21247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Thank You </a:t>
            </a:r>
          </a:p>
          <a:p>
            <a:pPr marL="0" indent="0" algn="ctr">
              <a:buNone/>
            </a:pPr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Barb Shafer</a:t>
            </a:r>
          </a:p>
          <a:p>
            <a:pPr marL="0" indent="0" algn="ctr">
              <a:buNone/>
            </a:pPr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657-1710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86521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Who Does What????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843940"/>
            <a:ext cx="5088714" cy="3311189"/>
          </a:xfrm>
        </p:spPr>
        <p:txBody>
          <a:bodyPr/>
          <a:lstStyle/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Student Accounts/Cashier</a:t>
            </a:r>
          </a:p>
          <a:p>
            <a:pPr lvl="1"/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Mike Morgan  </a:t>
            </a: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657-1711</a:t>
            </a:r>
          </a:p>
          <a:p>
            <a:pPr lvl="1"/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Vacant </a:t>
            </a: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657-1707</a:t>
            </a:r>
          </a:p>
          <a:p>
            <a:pPr lvl="1"/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Valerie Dekker </a:t>
            </a: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657-2140</a:t>
            </a:r>
          </a:p>
          <a:p>
            <a:pPr lvl="1"/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Carla Tilton  </a:t>
            </a: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657-1709</a:t>
            </a:r>
          </a:p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System Analyst</a:t>
            </a:r>
          </a:p>
          <a:p>
            <a:pPr lvl="1"/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Connie Rohrdanz  </a:t>
            </a: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657-2138</a:t>
            </a:r>
            <a:endParaRPr lang="en-US" sz="1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996145" y="1737923"/>
            <a:ext cx="5086538" cy="3311189"/>
          </a:xfrm>
        </p:spPr>
        <p:txBody>
          <a:bodyPr/>
          <a:lstStyle/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Account Payable/Travel</a:t>
            </a:r>
          </a:p>
          <a:p>
            <a:pPr lvl="1"/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Jill Brown  </a:t>
            </a: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657-2151</a:t>
            </a:r>
          </a:p>
          <a:p>
            <a:pPr lvl="1"/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Vacant 657-2301</a:t>
            </a:r>
          </a:p>
          <a:p>
            <a:pPr lvl="1"/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Tami Eller  </a:t>
            </a: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657-1706</a:t>
            </a:r>
          </a:p>
          <a:p>
            <a:pPr lvl="1"/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JoAnn Rhodes  </a:t>
            </a: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657-1683</a:t>
            </a:r>
          </a:p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Mailroom/Print Shop</a:t>
            </a:r>
          </a:p>
          <a:p>
            <a:pPr lvl="1"/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Barb House  </a:t>
            </a: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657-2330</a:t>
            </a:r>
          </a:p>
          <a:p>
            <a:pPr lvl="1"/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Kris Douglas </a:t>
            </a: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657-2241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230158" y="5155129"/>
            <a:ext cx="439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>
                <a:latin typeface="David" panose="020E0502060401010101" pitchFamily="34" charset="-79"/>
                <a:cs typeface="David" panose="020E0502060401010101" pitchFamily="34" charset="-79"/>
              </a:rPr>
              <a:t>Barb Shafer </a:t>
            </a:r>
            <a:r>
              <a:rPr lang="en-US" sz="2000" cap="all" dirty="0" smtClean="0">
                <a:latin typeface="David" panose="020E0502060401010101" pitchFamily="34" charset="-79"/>
                <a:cs typeface="David" panose="020E0502060401010101" pitchFamily="34" charset="-79"/>
              </a:rPr>
              <a:t>Director  </a:t>
            </a:r>
            <a:r>
              <a:rPr lang="en-US" sz="1600" cap="all" dirty="0" smtClean="0">
                <a:latin typeface="David" panose="020E0502060401010101" pitchFamily="34" charset="-79"/>
                <a:cs typeface="David" panose="020E0502060401010101" pitchFamily="34" charset="-79"/>
              </a:rPr>
              <a:t>657-1710</a:t>
            </a:r>
            <a:endParaRPr lang="en-US" sz="1600" cap="al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1420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55317552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8707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254285"/>
            <a:ext cx="10396882" cy="1151965"/>
          </a:xfrm>
        </p:spPr>
        <p:txBody>
          <a:bodyPr/>
          <a:lstStyle/>
          <a:p>
            <a:r>
              <a:rPr lang="en-US" dirty="0" smtClean="0"/>
              <a:t>Prior to Traveling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91802"/>
            <a:ext cx="10394707" cy="41827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A Travel Authorization/Advance Request should be completed PRIOR to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travel:</a:t>
            </a:r>
          </a:p>
          <a:p>
            <a:pPr marL="0" indent="0">
              <a:buNone/>
            </a:pP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Name of Traveler</a:t>
            </a:r>
          </a:p>
          <a:p>
            <a:pPr marL="0" indent="0">
              <a:buNone/>
            </a:pP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Destination</a:t>
            </a:r>
          </a:p>
          <a:p>
            <a:pPr marL="0" indent="0">
              <a:buNone/>
            </a:pP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Dates</a:t>
            </a:r>
          </a:p>
          <a:p>
            <a:pPr marL="0" indent="0">
              <a:buNone/>
            </a:pP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Estimated Costs</a:t>
            </a:r>
          </a:p>
          <a:p>
            <a:pPr marL="0" indent="0">
              <a:buNone/>
            </a:pP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Responsible department and Index</a:t>
            </a:r>
          </a:p>
          <a:p>
            <a:pPr marL="0" indent="0">
              <a:buNone/>
            </a:pP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Advances </a:t>
            </a:r>
          </a:p>
          <a:p>
            <a:pPr marL="0" indent="0">
              <a:buNone/>
            </a:pP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Signatures </a:t>
            </a:r>
          </a:p>
          <a:p>
            <a:pPr marL="0" indent="0">
              <a:buNone/>
            </a:pP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Employee Travel Authorization</a:t>
            </a:r>
            <a:r>
              <a:rPr lang="en-US" dirty="0" smtClean="0"/>
              <a:t>			</a:t>
            </a:r>
          </a:p>
          <a:p>
            <a:pPr marL="0" indent="0">
              <a:buNone/>
            </a:pPr>
            <a:endParaRPr lang="en-US" dirty="0">
              <a:hlinkClick r:id="rId4"/>
            </a:endParaRP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Student travel  Authorization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697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Reservations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University </a:t>
            </a:r>
            <a:r>
              <a:rPr lang="en-US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Pcard</a:t>
            </a:r>
            <a:endParaRPr lang="en-US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Extra Insurance</a:t>
            </a:r>
          </a:p>
          <a:p>
            <a:pPr lvl="1"/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Collect Receipts</a:t>
            </a:r>
          </a:p>
          <a:p>
            <a:pPr lvl="1"/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Check the travel Policy for changes in High Cost Cities for hotels</a:t>
            </a:r>
          </a:p>
          <a:p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  <a:hlinkClick r:id="rId3"/>
              </a:rPr>
              <a:t>Rental Cars</a:t>
            </a:r>
            <a:endParaRPr lang="en-US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Use the University </a:t>
            </a:r>
            <a:r>
              <a:rPr lang="en-US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Pcard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 for additional Insurance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368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57119"/>
            <a:ext cx="10396882" cy="1151965"/>
          </a:xfrm>
        </p:spPr>
        <p:txBody>
          <a:bodyPr/>
          <a:lstStyle/>
          <a:p>
            <a:r>
              <a:rPr lang="en-US" dirty="0" smtClean="0"/>
              <a:t>Traveling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Collect all receipts for expenses other than meals</a:t>
            </a:r>
          </a:p>
          <a:p>
            <a:pPr marL="0" indent="0">
              <a:buNone/>
            </a:pPr>
            <a:endParaRPr lang="en-US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Meals are a set Per Diem</a:t>
            </a:r>
          </a:p>
          <a:p>
            <a:pPr lvl="1"/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Do not use a </a:t>
            </a:r>
            <a:r>
              <a:rPr lang="en-US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Pcard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 for Meals</a:t>
            </a:r>
          </a:p>
          <a:p>
            <a:pPr lvl="1"/>
            <a:endParaRPr lang="en-US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Lodging Rates	</a:t>
            </a:r>
          </a:p>
          <a:p>
            <a:pPr lvl="1"/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GSA Maximum Lodging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  <a:hlinkClick r:id="rId3"/>
              </a:rPr>
              <a:t>Rates </a:t>
            </a:r>
            <a:endParaRPr lang="en-US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endParaRPr lang="en-US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Mileage Expense as of January 1</a:t>
            </a:r>
            <a:r>
              <a:rPr lang="en-US" baseline="30000" dirty="0" smtClean="0">
                <a:latin typeface="David" panose="020E0502060401010101" pitchFamily="34" charset="-79"/>
                <a:cs typeface="David" panose="020E0502060401010101" pitchFamily="34" charset="-79"/>
              </a:rPr>
              <a:t>st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, 2016</a:t>
            </a:r>
          </a:p>
          <a:p>
            <a:pPr marL="457200" lvl="1" indent="0">
              <a:buNone/>
            </a:pP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* Mileage must be documented with Map Miles or Odometer readings.</a:t>
            </a:r>
            <a:r>
              <a:rPr lang="en-US" sz="2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pPr lvl="1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Up to 1,000 $0.54 per mile</a:t>
            </a:r>
          </a:p>
          <a:p>
            <a:pPr lvl="1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Over 1,000 $0.51 per mile</a:t>
            </a:r>
            <a:endParaRPr lang="en-US" dirty="0"/>
          </a:p>
          <a:p>
            <a:endParaRPr lang="en-US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509" y="2370378"/>
            <a:ext cx="3907875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8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Travel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900" dirty="0">
                <a:latin typeface="David" panose="020E0502060401010101" pitchFamily="34" charset="-79"/>
                <a:cs typeface="David" panose="020E0502060401010101" pitchFamily="34" charset="-79"/>
              </a:rPr>
              <a:t>As part of the Montana State University International Travel Policy, all MSU students, faculty, and staff traveling internationally that is organized, sponsored or supported by the University, must register their travel. </a:t>
            </a:r>
          </a:p>
          <a:p>
            <a:endParaRPr lang="en-US" sz="19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r>
              <a:rPr lang="en-US" sz="1900" dirty="0">
                <a:latin typeface="David" panose="020E0502060401010101" pitchFamily="34" charset="-79"/>
                <a:cs typeface="David" panose="020E0502060401010101" pitchFamily="34" charset="-79"/>
              </a:rPr>
              <a:t>To read the policy, please visit </a:t>
            </a:r>
            <a:r>
              <a:rPr lang="en-US" sz="1900" dirty="0">
                <a:latin typeface="David" panose="020E0502060401010101" pitchFamily="34" charset="-79"/>
                <a:cs typeface="David" panose="020E0502060401010101" pitchFamily="34" charset="-79"/>
                <a:hlinkClick r:id="rId3"/>
              </a:rPr>
              <a:t>http://www.montana.edu/policy/international_travel/</a:t>
            </a:r>
            <a:r>
              <a:rPr lang="en-US" sz="1900" dirty="0"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</a:p>
          <a:p>
            <a:pPr lvl="1"/>
            <a:endParaRPr lang="en-US" sz="19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r>
              <a:rPr lang="en-US" sz="1900" dirty="0">
                <a:latin typeface="David" panose="020E0502060401010101" pitchFamily="34" charset="-79"/>
                <a:cs typeface="David" panose="020E0502060401010101" pitchFamily="34" charset="-79"/>
              </a:rPr>
              <a:t>To Register your International </a:t>
            </a:r>
            <a:r>
              <a:rPr lang="en-US" sz="1900" dirty="0">
                <a:latin typeface="David" panose="020E0502060401010101" pitchFamily="34" charset="-79"/>
                <a:cs typeface="David" panose="020E0502060401010101" pitchFamily="34" charset="-79"/>
                <a:hlinkClick r:id="rId4"/>
              </a:rPr>
              <a:t>Travel</a:t>
            </a:r>
            <a:r>
              <a:rPr lang="en-US" sz="19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2631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Don’t forget what is not allowed	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Personal Meals on your </a:t>
            </a:r>
            <a:r>
              <a:rPr lang="en-US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Pcard</a:t>
            </a:r>
            <a:endParaRPr lang="en-US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Tips</a:t>
            </a:r>
          </a:p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Personal Expenses</a:t>
            </a:r>
          </a:p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Seat Upgrades</a:t>
            </a:r>
          </a:p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Travel Insurance for flights and rental cars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6178" y="5458780"/>
            <a:ext cx="10396882" cy="1158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*** Non-Allowable Purchases are not limited to this list ***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0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Purchasing Cards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Uses</a:t>
            </a:r>
          </a:p>
          <a:p>
            <a:pPr lvl="1"/>
            <a:r>
              <a:rPr lang="en-US" dirty="0" err="1">
                <a:latin typeface="David" panose="020E0502060401010101" pitchFamily="34" charset="-79"/>
                <a:cs typeface="David" panose="020E0502060401010101" pitchFamily="34" charset="-79"/>
              </a:rPr>
              <a:t>AirFare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Car Rental</a:t>
            </a:r>
          </a:p>
          <a:p>
            <a:pPr lvl="1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Gas (rental and University Owned Vehicles only)</a:t>
            </a:r>
          </a:p>
          <a:p>
            <a:pPr lvl="1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Registration</a:t>
            </a:r>
          </a:p>
          <a:p>
            <a:pPr lvl="1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Hotels</a:t>
            </a:r>
          </a:p>
          <a:p>
            <a:pPr lvl="1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Team Travel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689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3133</TotalTime>
  <Words>1244</Words>
  <Application>Microsoft Office PowerPoint</Application>
  <PresentationFormat>Widescreen</PresentationFormat>
  <Paragraphs>231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Adobe Hebrew</vt:lpstr>
      <vt:lpstr>Arial</vt:lpstr>
      <vt:lpstr>Calibri</vt:lpstr>
      <vt:lpstr>David</vt:lpstr>
      <vt:lpstr>Impact</vt:lpstr>
      <vt:lpstr>Main Event</vt:lpstr>
      <vt:lpstr>Business Services</vt:lpstr>
      <vt:lpstr>Who Does What????</vt:lpstr>
      <vt:lpstr>Travel </vt:lpstr>
      <vt:lpstr>Prior to Traveling</vt:lpstr>
      <vt:lpstr>Making Reservations  </vt:lpstr>
      <vt:lpstr>Traveling </vt:lpstr>
      <vt:lpstr>Foreign Travel </vt:lpstr>
      <vt:lpstr>Don’t forget what is not allowed !</vt:lpstr>
      <vt:lpstr>Purchasing Cards</vt:lpstr>
      <vt:lpstr>Additional Coverages</vt:lpstr>
      <vt:lpstr>Card Holder Responsibility </vt:lpstr>
      <vt:lpstr>Don’t forget what is not allowed!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Services</dc:title>
  <dc:creator>Barb Shafer</dc:creator>
  <cp:lastModifiedBy>Shafer, Barb</cp:lastModifiedBy>
  <cp:revision>67</cp:revision>
  <cp:lastPrinted>2016-09-09T21:59:08Z</cp:lastPrinted>
  <dcterms:created xsi:type="dcterms:W3CDTF">2014-08-12T14:38:56Z</dcterms:created>
  <dcterms:modified xsi:type="dcterms:W3CDTF">2016-09-27T14:37:20Z</dcterms:modified>
</cp:coreProperties>
</file>