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78" r:id="rId2"/>
  </p:sldMasterIdLst>
  <p:notesMasterIdLst>
    <p:notesMasterId r:id="rId41"/>
  </p:notesMasterIdLst>
  <p:sldIdLst>
    <p:sldId id="300" r:id="rId3"/>
    <p:sldId id="302" r:id="rId4"/>
    <p:sldId id="275" r:id="rId5"/>
    <p:sldId id="277" r:id="rId6"/>
    <p:sldId id="279" r:id="rId7"/>
    <p:sldId id="280" r:id="rId8"/>
    <p:sldId id="281" r:id="rId9"/>
    <p:sldId id="282" r:id="rId10"/>
    <p:sldId id="283" r:id="rId11"/>
    <p:sldId id="286" r:id="rId12"/>
    <p:sldId id="285" r:id="rId13"/>
    <p:sldId id="287" r:id="rId14"/>
    <p:sldId id="305" r:id="rId15"/>
    <p:sldId id="306" r:id="rId16"/>
    <p:sldId id="288" r:id="rId17"/>
    <p:sldId id="303" r:id="rId18"/>
    <p:sldId id="262" r:id="rId19"/>
    <p:sldId id="257" r:id="rId20"/>
    <p:sldId id="264" r:id="rId21"/>
    <p:sldId id="258" r:id="rId22"/>
    <p:sldId id="266" r:id="rId23"/>
    <p:sldId id="309" r:id="rId24"/>
    <p:sldId id="259" r:id="rId25"/>
    <p:sldId id="308" r:id="rId26"/>
    <p:sldId id="310" r:id="rId27"/>
    <p:sldId id="260" r:id="rId28"/>
    <p:sldId id="267" r:id="rId29"/>
    <p:sldId id="304" r:id="rId30"/>
    <p:sldId id="289" r:id="rId31"/>
    <p:sldId id="290" r:id="rId32"/>
    <p:sldId id="291" r:id="rId33"/>
    <p:sldId id="292" r:id="rId34"/>
    <p:sldId id="293" r:id="rId35"/>
    <p:sldId id="294" r:id="rId36"/>
    <p:sldId id="296" r:id="rId37"/>
    <p:sldId id="297" r:id="rId38"/>
    <p:sldId id="298"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5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490F0-7D2C-41C0-BEFD-4B14572808BD}"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4A019C03-CA2D-46BA-9EFD-794E486EC4E3}">
      <dgm:prSet phldrT="[Text]"/>
      <dgm:spPr/>
      <dgm:t>
        <a:bodyPr/>
        <a:lstStyle/>
        <a:p>
          <a:r>
            <a:rPr lang="en-US" dirty="0" smtClean="0">
              <a:solidFill>
                <a:schemeClr val="bg1"/>
              </a:solidFill>
            </a:rPr>
            <a:t>College of Arts &amp; Sciences</a:t>
          </a:r>
          <a:endParaRPr lang="en-US" dirty="0">
            <a:solidFill>
              <a:schemeClr val="bg1"/>
            </a:solidFill>
          </a:endParaRPr>
        </a:p>
      </dgm:t>
    </dgm:pt>
    <dgm:pt modelId="{3A8A4D7A-2D4D-42AE-9BE7-445236276836}" type="parTrans" cxnId="{3CA79AEC-0D8B-4D48-90FA-E6B75D0DCB92}">
      <dgm:prSet/>
      <dgm:spPr/>
      <dgm:t>
        <a:bodyPr/>
        <a:lstStyle/>
        <a:p>
          <a:endParaRPr lang="en-US"/>
        </a:p>
      </dgm:t>
    </dgm:pt>
    <dgm:pt modelId="{216B6523-C086-40BE-8D61-3112C967E66B}" type="sibTrans" cxnId="{3CA79AEC-0D8B-4D48-90FA-E6B75D0DCB92}">
      <dgm:prSet/>
      <dgm:spPr/>
      <dgm:t>
        <a:bodyPr/>
        <a:lstStyle/>
        <a:p>
          <a:endParaRPr lang="en-US"/>
        </a:p>
      </dgm:t>
    </dgm:pt>
    <dgm:pt modelId="{7ED1BBCA-786E-4E68-8FDB-883FF51CBCB2}">
      <dgm:prSet phldrT="[Text]"/>
      <dgm:spPr/>
      <dgm:t>
        <a:bodyPr/>
        <a:lstStyle/>
        <a:p>
          <a:r>
            <a:rPr lang="en-US" dirty="0" smtClean="0">
              <a:solidFill>
                <a:schemeClr val="bg1"/>
              </a:solidFill>
            </a:rPr>
            <a:t>College of Business</a:t>
          </a:r>
          <a:endParaRPr lang="en-US" dirty="0">
            <a:solidFill>
              <a:schemeClr val="bg1"/>
            </a:solidFill>
          </a:endParaRPr>
        </a:p>
      </dgm:t>
    </dgm:pt>
    <dgm:pt modelId="{FF77484E-4892-40DD-BA05-8D4EC73343D5}" type="parTrans" cxnId="{CED5D47D-C89C-46F8-9964-A69300B1811B}">
      <dgm:prSet/>
      <dgm:spPr/>
      <dgm:t>
        <a:bodyPr/>
        <a:lstStyle/>
        <a:p>
          <a:endParaRPr lang="en-US"/>
        </a:p>
      </dgm:t>
    </dgm:pt>
    <dgm:pt modelId="{DB119384-694A-4AA0-93E5-186E618C70E3}" type="sibTrans" cxnId="{CED5D47D-C89C-46F8-9964-A69300B1811B}">
      <dgm:prSet/>
      <dgm:spPr/>
      <dgm:t>
        <a:bodyPr/>
        <a:lstStyle/>
        <a:p>
          <a:endParaRPr lang="en-US"/>
        </a:p>
      </dgm:t>
    </dgm:pt>
    <dgm:pt modelId="{F0388934-82D5-43EE-B639-D14F20E39D3F}">
      <dgm:prSet phldrT="[Text]"/>
      <dgm:spPr/>
      <dgm:t>
        <a:bodyPr/>
        <a:lstStyle/>
        <a:p>
          <a:r>
            <a:rPr lang="en-US" dirty="0" smtClean="0">
              <a:solidFill>
                <a:schemeClr val="bg1"/>
              </a:solidFill>
            </a:rPr>
            <a:t>College of Allied Health</a:t>
          </a:r>
          <a:endParaRPr lang="en-US" dirty="0">
            <a:solidFill>
              <a:schemeClr val="bg1"/>
            </a:solidFill>
          </a:endParaRPr>
        </a:p>
      </dgm:t>
    </dgm:pt>
    <dgm:pt modelId="{38C3ED91-7334-4B52-9A32-5D5E76999DC6}" type="parTrans" cxnId="{5F9904CC-D2EC-42A0-A7C1-A920D8C2B329}">
      <dgm:prSet/>
      <dgm:spPr/>
      <dgm:t>
        <a:bodyPr/>
        <a:lstStyle/>
        <a:p>
          <a:endParaRPr lang="en-US"/>
        </a:p>
      </dgm:t>
    </dgm:pt>
    <dgm:pt modelId="{9D6E54C8-CF74-48D7-85A3-A7F2A6D5AAF2}" type="sibTrans" cxnId="{5F9904CC-D2EC-42A0-A7C1-A920D8C2B329}">
      <dgm:prSet/>
      <dgm:spPr/>
      <dgm:t>
        <a:bodyPr/>
        <a:lstStyle/>
        <a:p>
          <a:endParaRPr lang="en-US"/>
        </a:p>
      </dgm:t>
    </dgm:pt>
    <dgm:pt modelId="{0D1D31A5-9BF6-4293-96A7-72FC0F352437}">
      <dgm:prSet phldrT="[Text]"/>
      <dgm:spPr/>
      <dgm:t>
        <a:bodyPr/>
        <a:lstStyle/>
        <a:p>
          <a:r>
            <a:rPr lang="en-US" dirty="0" smtClean="0">
              <a:solidFill>
                <a:schemeClr val="bg1"/>
              </a:solidFill>
            </a:rPr>
            <a:t>College of Education</a:t>
          </a:r>
          <a:endParaRPr lang="en-US" dirty="0">
            <a:solidFill>
              <a:schemeClr val="bg1"/>
            </a:solidFill>
          </a:endParaRPr>
        </a:p>
      </dgm:t>
    </dgm:pt>
    <dgm:pt modelId="{A026DC75-1C72-4558-8194-0A454A07B8B7}" type="parTrans" cxnId="{17B3D959-F267-477C-99D5-27195CC13643}">
      <dgm:prSet/>
      <dgm:spPr/>
      <dgm:t>
        <a:bodyPr/>
        <a:lstStyle/>
        <a:p>
          <a:endParaRPr lang="en-US"/>
        </a:p>
      </dgm:t>
    </dgm:pt>
    <dgm:pt modelId="{13707FBD-C044-417D-BAEB-DBD01170AA26}" type="sibTrans" cxnId="{17B3D959-F267-477C-99D5-27195CC13643}">
      <dgm:prSet/>
      <dgm:spPr/>
      <dgm:t>
        <a:bodyPr/>
        <a:lstStyle/>
        <a:p>
          <a:endParaRPr lang="en-US"/>
        </a:p>
      </dgm:t>
    </dgm:pt>
    <dgm:pt modelId="{F7798941-4213-477B-A2EA-7735BA73FF3E}">
      <dgm:prSet phldrT="[Text]"/>
      <dgm:spPr/>
      <dgm:t>
        <a:bodyPr/>
        <a:lstStyle/>
        <a:p>
          <a:r>
            <a:rPr lang="en-US" dirty="0" smtClean="0">
              <a:solidFill>
                <a:schemeClr val="bg1"/>
              </a:solidFill>
            </a:rPr>
            <a:t>City College</a:t>
          </a:r>
          <a:endParaRPr lang="en-US" dirty="0">
            <a:solidFill>
              <a:schemeClr val="bg1"/>
            </a:solidFill>
          </a:endParaRPr>
        </a:p>
      </dgm:t>
    </dgm:pt>
    <dgm:pt modelId="{F57BFD39-5FA0-42E3-856F-9AD8272D2767}" type="parTrans" cxnId="{45676E85-FC0A-426A-833B-C0742B78F2A8}">
      <dgm:prSet/>
      <dgm:spPr/>
      <dgm:t>
        <a:bodyPr/>
        <a:lstStyle/>
        <a:p>
          <a:endParaRPr lang="en-US"/>
        </a:p>
      </dgm:t>
    </dgm:pt>
    <dgm:pt modelId="{8F3BD4A1-2A91-4A3A-AC25-EDF26A1C6776}" type="sibTrans" cxnId="{45676E85-FC0A-426A-833B-C0742B78F2A8}">
      <dgm:prSet/>
      <dgm:spPr/>
      <dgm:t>
        <a:bodyPr/>
        <a:lstStyle/>
        <a:p>
          <a:endParaRPr lang="en-US"/>
        </a:p>
      </dgm:t>
    </dgm:pt>
    <dgm:pt modelId="{D793597E-50BE-4E87-8CDB-F0EB3A1B731C}" type="pres">
      <dgm:prSet presAssocID="{D95490F0-7D2C-41C0-BEFD-4B14572808BD}" presName="composite" presStyleCnt="0">
        <dgm:presLayoutVars>
          <dgm:chMax val="5"/>
          <dgm:dir/>
          <dgm:animLvl val="ctr"/>
          <dgm:resizeHandles val="exact"/>
        </dgm:presLayoutVars>
      </dgm:prSet>
      <dgm:spPr/>
      <dgm:t>
        <a:bodyPr/>
        <a:lstStyle/>
        <a:p>
          <a:endParaRPr lang="en-US"/>
        </a:p>
      </dgm:t>
    </dgm:pt>
    <dgm:pt modelId="{B0C73F25-4136-44F9-B584-CBC5A4F9EF80}" type="pres">
      <dgm:prSet presAssocID="{D95490F0-7D2C-41C0-BEFD-4B14572808BD}" presName="cycle" presStyleCnt="0"/>
      <dgm:spPr/>
    </dgm:pt>
    <dgm:pt modelId="{C8BE0FD4-F966-49F5-985E-DDDC042A8DFF}" type="pres">
      <dgm:prSet presAssocID="{D95490F0-7D2C-41C0-BEFD-4B14572808BD}" presName="centerShape" presStyleCnt="0"/>
      <dgm:spPr/>
    </dgm:pt>
    <dgm:pt modelId="{8EDDF64D-0CD2-4F3D-A8FE-0ECF3710450D}" type="pres">
      <dgm:prSet presAssocID="{D95490F0-7D2C-41C0-BEFD-4B14572808BD}" presName="connSite" presStyleLbl="node1" presStyleIdx="0" presStyleCnt="6"/>
      <dgm:spPr/>
    </dgm:pt>
    <dgm:pt modelId="{E407D950-BF75-407D-9959-E2CC1DEC00EB}" type="pres">
      <dgm:prSet presAssocID="{D95490F0-7D2C-41C0-BEFD-4B14572808BD}" presName="visible" presStyleLbl="node1" presStyleIdx="0" presStyleCnt="6" custScaleX="148511" custScaleY="160663"/>
      <dgm:spPr/>
    </dgm:pt>
    <dgm:pt modelId="{F2D4FF40-2744-48B4-AC5E-1E3B155A9D98}" type="pres">
      <dgm:prSet presAssocID="{3A8A4D7A-2D4D-42AE-9BE7-445236276836}" presName="Name25" presStyleLbl="parChTrans1D1" presStyleIdx="0" presStyleCnt="5"/>
      <dgm:spPr/>
      <dgm:t>
        <a:bodyPr/>
        <a:lstStyle/>
        <a:p>
          <a:endParaRPr lang="en-US"/>
        </a:p>
      </dgm:t>
    </dgm:pt>
    <dgm:pt modelId="{AFA5D68D-DCD7-4D25-8816-952DE7A7874B}" type="pres">
      <dgm:prSet presAssocID="{4A019C03-CA2D-46BA-9EFD-794E486EC4E3}" presName="node" presStyleCnt="0"/>
      <dgm:spPr/>
    </dgm:pt>
    <dgm:pt modelId="{15641297-CEDE-4303-805B-7D1C2620DCD7}" type="pres">
      <dgm:prSet presAssocID="{4A019C03-CA2D-46BA-9EFD-794E486EC4E3}" presName="parentNode" presStyleLbl="node1" presStyleIdx="1" presStyleCnt="6">
        <dgm:presLayoutVars>
          <dgm:chMax val="1"/>
          <dgm:bulletEnabled val="1"/>
        </dgm:presLayoutVars>
      </dgm:prSet>
      <dgm:spPr/>
      <dgm:t>
        <a:bodyPr/>
        <a:lstStyle/>
        <a:p>
          <a:endParaRPr lang="en-US"/>
        </a:p>
      </dgm:t>
    </dgm:pt>
    <dgm:pt modelId="{0174F3A1-55BC-481C-9215-8FE00D2BC6C1}" type="pres">
      <dgm:prSet presAssocID="{4A019C03-CA2D-46BA-9EFD-794E486EC4E3}" presName="childNode" presStyleLbl="revTx" presStyleIdx="0" presStyleCnt="0">
        <dgm:presLayoutVars>
          <dgm:bulletEnabled val="1"/>
        </dgm:presLayoutVars>
      </dgm:prSet>
      <dgm:spPr/>
      <dgm:t>
        <a:bodyPr/>
        <a:lstStyle/>
        <a:p>
          <a:endParaRPr lang="en-US"/>
        </a:p>
      </dgm:t>
    </dgm:pt>
    <dgm:pt modelId="{47885147-F1F6-432E-8889-1B69CB0086F6}" type="pres">
      <dgm:prSet presAssocID="{FF77484E-4892-40DD-BA05-8D4EC73343D5}" presName="Name25" presStyleLbl="parChTrans1D1" presStyleIdx="1" presStyleCnt="5"/>
      <dgm:spPr/>
      <dgm:t>
        <a:bodyPr/>
        <a:lstStyle/>
        <a:p>
          <a:endParaRPr lang="en-US"/>
        </a:p>
      </dgm:t>
    </dgm:pt>
    <dgm:pt modelId="{3EEB1C8C-C2D0-45E5-9F45-D3F12FFC7086}" type="pres">
      <dgm:prSet presAssocID="{7ED1BBCA-786E-4E68-8FDB-883FF51CBCB2}" presName="node" presStyleCnt="0"/>
      <dgm:spPr/>
    </dgm:pt>
    <dgm:pt modelId="{1B05944B-4A72-43D2-92E1-94B8EF54C767}" type="pres">
      <dgm:prSet presAssocID="{7ED1BBCA-786E-4E68-8FDB-883FF51CBCB2}" presName="parentNode" presStyleLbl="node1" presStyleIdx="2" presStyleCnt="6">
        <dgm:presLayoutVars>
          <dgm:chMax val="1"/>
          <dgm:bulletEnabled val="1"/>
        </dgm:presLayoutVars>
      </dgm:prSet>
      <dgm:spPr/>
      <dgm:t>
        <a:bodyPr/>
        <a:lstStyle/>
        <a:p>
          <a:endParaRPr lang="en-US"/>
        </a:p>
      </dgm:t>
    </dgm:pt>
    <dgm:pt modelId="{6E96A881-F71A-486B-9E3D-87A9F1B428DC}" type="pres">
      <dgm:prSet presAssocID="{7ED1BBCA-786E-4E68-8FDB-883FF51CBCB2}" presName="childNode" presStyleLbl="revTx" presStyleIdx="0" presStyleCnt="0">
        <dgm:presLayoutVars>
          <dgm:bulletEnabled val="1"/>
        </dgm:presLayoutVars>
      </dgm:prSet>
      <dgm:spPr/>
      <dgm:t>
        <a:bodyPr/>
        <a:lstStyle/>
        <a:p>
          <a:endParaRPr lang="en-US"/>
        </a:p>
      </dgm:t>
    </dgm:pt>
    <dgm:pt modelId="{103C667C-13BF-42FC-9CB8-4F04892421A3}" type="pres">
      <dgm:prSet presAssocID="{38C3ED91-7334-4B52-9A32-5D5E76999DC6}" presName="Name25" presStyleLbl="parChTrans1D1" presStyleIdx="2" presStyleCnt="5"/>
      <dgm:spPr/>
      <dgm:t>
        <a:bodyPr/>
        <a:lstStyle/>
        <a:p>
          <a:endParaRPr lang="en-US"/>
        </a:p>
      </dgm:t>
    </dgm:pt>
    <dgm:pt modelId="{C39EA8CF-58CB-4BE6-AB1D-14434B389AB9}" type="pres">
      <dgm:prSet presAssocID="{F0388934-82D5-43EE-B639-D14F20E39D3F}" presName="node" presStyleCnt="0"/>
      <dgm:spPr/>
    </dgm:pt>
    <dgm:pt modelId="{9149F982-4FEC-4298-97B8-010944E50F7E}" type="pres">
      <dgm:prSet presAssocID="{F0388934-82D5-43EE-B639-D14F20E39D3F}" presName="parentNode" presStyleLbl="node1" presStyleIdx="3" presStyleCnt="6">
        <dgm:presLayoutVars>
          <dgm:chMax val="1"/>
          <dgm:bulletEnabled val="1"/>
        </dgm:presLayoutVars>
      </dgm:prSet>
      <dgm:spPr/>
      <dgm:t>
        <a:bodyPr/>
        <a:lstStyle/>
        <a:p>
          <a:endParaRPr lang="en-US"/>
        </a:p>
      </dgm:t>
    </dgm:pt>
    <dgm:pt modelId="{66C88C44-761F-4EA4-A5D6-11FE616239CA}" type="pres">
      <dgm:prSet presAssocID="{F0388934-82D5-43EE-B639-D14F20E39D3F}" presName="childNode" presStyleLbl="revTx" presStyleIdx="0" presStyleCnt="0">
        <dgm:presLayoutVars>
          <dgm:bulletEnabled val="1"/>
        </dgm:presLayoutVars>
      </dgm:prSet>
      <dgm:spPr/>
      <dgm:t>
        <a:bodyPr/>
        <a:lstStyle/>
        <a:p>
          <a:endParaRPr lang="en-US"/>
        </a:p>
      </dgm:t>
    </dgm:pt>
    <dgm:pt modelId="{634582BF-7A67-48DA-A0E3-89558EF4D5BA}" type="pres">
      <dgm:prSet presAssocID="{A026DC75-1C72-4558-8194-0A454A07B8B7}" presName="Name25" presStyleLbl="parChTrans1D1" presStyleIdx="3" presStyleCnt="5"/>
      <dgm:spPr/>
      <dgm:t>
        <a:bodyPr/>
        <a:lstStyle/>
        <a:p>
          <a:endParaRPr lang="en-US"/>
        </a:p>
      </dgm:t>
    </dgm:pt>
    <dgm:pt modelId="{B6BB6C3A-60B1-49C3-9FFA-FEC7B8828910}" type="pres">
      <dgm:prSet presAssocID="{0D1D31A5-9BF6-4293-96A7-72FC0F352437}" presName="node" presStyleCnt="0"/>
      <dgm:spPr/>
    </dgm:pt>
    <dgm:pt modelId="{02016339-1D7E-4D67-AA81-8A9AC16773EF}" type="pres">
      <dgm:prSet presAssocID="{0D1D31A5-9BF6-4293-96A7-72FC0F352437}" presName="parentNode" presStyleLbl="node1" presStyleIdx="4" presStyleCnt="6">
        <dgm:presLayoutVars>
          <dgm:chMax val="1"/>
          <dgm:bulletEnabled val="1"/>
        </dgm:presLayoutVars>
      </dgm:prSet>
      <dgm:spPr/>
      <dgm:t>
        <a:bodyPr/>
        <a:lstStyle/>
        <a:p>
          <a:endParaRPr lang="en-US"/>
        </a:p>
      </dgm:t>
    </dgm:pt>
    <dgm:pt modelId="{FBAF3448-4EE6-4804-84FB-86EBEA4754A7}" type="pres">
      <dgm:prSet presAssocID="{0D1D31A5-9BF6-4293-96A7-72FC0F352437}" presName="childNode" presStyleLbl="revTx" presStyleIdx="0" presStyleCnt="0">
        <dgm:presLayoutVars>
          <dgm:bulletEnabled val="1"/>
        </dgm:presLayoutVars>
      </dgm:prSet>
      <dgm:spPr/>
    </dgm:pt>
    <dgm:pt modelId="{FA8287BE-D45D-4171-B3FC-B1F2FBE860BE}" type="pres">
      <dgm:prSet presAssocID="{F57BFD39-5FA0-42E3-856F-9AD8272D2767}" presName="Name25" presStyleLbl="parChTrans1D1" presStyleIdx="4" presStyleCnt="5"/>
      <dgm:spPr/>
      <dgm:t>
        <a:bodyPr/>
        <a:lstStyle/>
        <a:p>
          <a:endParaRPr lang="en-US"/>
        </a:p>
      </dgm:t>
    </dgm:pt>
    <dgm:pt modelId="{0BFAF32E-4B71-40D9-B458-1ECE77D9D9D0}" type="pres">
      <dgm:prSet presAssocID="{F7798941-4213-477B-A2EA-7735BA73FF3E}" presName="node" presStyleCnt="0"/>
      <dgm:spPr/>
    </dgm:pt>
    <dgm:pt modelId="{FA52DF83-9474-42B2-BCE8-D238A0262A10}" type="pres">
      <dgm:prSet presAssocID="{F7798941-4213-477B-A2EA-7735BA73FF3E}" presName="parentNode" presStyleLbl="node1" presStyleIdx="5" presStyleCnt="6">
        <dgm:presLayoutVars>
          <dgm:chMax val="1"/>
          <dgm:bulletEnabled val="1"/>
        </dgm:presLayoutVars>
      </dgm:prSet>
      <dgm:spPr/>
      <dgm:t>
        <a:bodyPr/>
        <a:lstStyle/>
        <a:p>
          <a:endParaRPr lang="en-US"/>
        </a:p>
      </dgm:t>
    </dgm:pt>
    <dgm:pt modelId="{09D8BB9D-AD3D-4F99-88E9-A67CE3164AA3}" type="pres">
      <dgm:prSet presAssocID="{F7798941-4213-477B-A2EA-7735BA73FF3E}" presName="childNode" presStyleLbl="revTx" presStyleIdx="0" presStyleCnt="0">
        <dgm:presLayoutVars>
          <dgm:bulletEnabled val="1"/>
        </dgm:presLayoutVars>
      </dgm:prSet>
      <dgm:spPr/>
    </dgm:pt>
  </dgm:ptLst>
  <dgm:cxnLst>
    <dgm:cxn modelId="{DE76E280-48E5-4671-9065-E4A397015DFB}" type="presOf" srcId="{4A019C03-CA2D-46BA-9EFD-794E486EC4E3}" destId="{15641297-CEDE-4303-805B-7D1C2620DCD7}" srcOrd="0" destOrd="0" presId="urn:microsoft.com/office/officeart/2005/8/layout/radial2"/>
    <dgm:cxn modelId="{18CB0C6F-503D-4B29-BD14-2ADC39CD8B96}" type="presOf" srcId="{F57BFD39-5FA0-42E3-856F-9AD8272D2767}" destId="{FA8287BE-D45D-4171-B3FC-B1F2FBE860BE}" srcOrd="0" destOrd="0" presId="urn:microsoft.com/office/officeart/2005/8/layout/radial2"/>
    <dgm:cxn modelId="{17B3D959-F267-477C-99D5-27195CC13643}" srcId="{D95490F0-7D2C-41C0-BEFD-4B14572808BD}" destId="{0D1D31A5-9BF6-4293-96A7-72FC0F352437}" srcOrd="3" destOrd="0" parTransId="{A026DC75-1C72-4558-8194-0A454A07B8B7}" sibTransId="{13707FBD-C044-417D-BAEB-DBD01170AA26}"/>
    <dgm:cxn modelId="{D41F0B86-C36F-4B0E-A604-6358D3384F29}" type="presOf" srcId="{3A8A4D7A-2D4D-42AE-9BE7-445236276836}" destId="{F2D4FF40-2744-48B4-AC5E-1E3B155A9D98}" srcOrd="0" destOrd="0" presId="urn:microsoft.com/office/officeart/2005/8/layout/radial2"/>
    <dgm:cxn modelId="{6C9AE76B-40C6-4C41-B563-51360B816354}" type="presOf" srcId="{FF77484E-4892-40DD-BA05-8D4EC73343D5}" destId="{47885147-F1F6-432E-8889-1B69CB0086F6}" srcOrd="0" destOrd="0" presId="urn:microsoft.com/office/officeart/2005/8/layout/radial2"/>
    <dgm:cxn modelId="{45676E85-FC0A-426A-833B-C0742B78F2A8}" srcId="{D95490F0-7D2C-41C0-BEFD-4B14572808BD}" destId="{F7798941-4213-477B-A2EA-7735BA73FF3E}" srcOrd="4" destOrd="0" parTransId="{F57BFD39-5FA0-42E3-856F-9AD8272D2767}" sibTransId="{8F3BD4A1-2A91-4A3A-AC25-EDF26A1C6776}"/>
    <dgm:cxn modelId="{5F9904CC-D2EC-42A0-A7C1-A920D8C2B329}" srcId="{D95490F0-7D2C-41C0-BEFD-4B14572808BD}" destId="{F0388934-82D5-43EE-B639-D14F20E39D3F}" srcOrd="2" destOrd="0" parTransId="{38C3ED91-7334-4B52-9A32-5D5E76999DC6}" sibTransId="{9D6E54C8-CF74-48D7-85A3-A7F2A6D5AAF2}"/>
    <dgm:cxn modelId="{CED5D47D-C89C-46F8-9964-A69300B1811B}" srcId="{D95490F0-7D2C-41C0-BEFD-4B14572808BD}" destId="{7ED1BBCA-786E-4E68-8FDB-883FF51CBCB2}" srcOrd="1" destOrd="0" parTransId="{FF77484E-4892-40DD-BA05-8D4EC73343D5}" sibTransId="{DB119384-694A-4AA0-93E5-186E618C70E3}"/>
    <dgm:cxn modelId="{49A87F44-8E81-4DA2-B385-22F9F500CD03}" type="presOf" srcId="{7ED1BBCA-786E-4E68-8FDB-883FF51CBCB2}" destId="{1B05944B-4A72-43D2-92E1-94B8EF54C767}" srcOrd="0" destOrd="0" presId="urn:microsoft.com/office/officeart/2005/8/layout/radial2"/>
    <dgm:cxn modelId="{3EFFC351-2126-412E-AB04-8681AFFC7204}" type="presOf" srcId="{F7798941-4213-477B-A2EA-7735BA73FF3E}" destId="{FA52DF83-9474-42B2-BCE8-D238A0262A10}" srcOrd="0" destOrd="0" presId="urn:microsoft.com/office/officeart/2005/8/layout/radial2"/>
    <dgm:cxn modelId="{3CA79AEC-0D8B-4D48-90FA-E6B75D0DCB92}" srcId="{D95490F0-7D2C-41C0-BEFD-4B14572808BD}" destId="{4A019C03-CA2D-46BA-9EFD-794E486EC4E3}" srcOrd="0" destOrd="0" parTransId="{3A8A4D7A-2D4D-42AE-9BE7-445236276836}" sibTransId="{216B6523-C086-40BE-8D61-3112C967E66B}"/>
    <dgm:cxn modelId="{AB03B1BC-4980-4644-A45A-D56383D9A7A6}" type="presOf" srcId="{D95490F0-7D2C-41C0-BEFD-4B14572808BD}" destId="{D793597E-50BE-4E87-8CDB-F0EB3A1B731C}" srcOrd="0" destOrd="0" presId="urn:microsoft.com/office/officeart/2005/8/layout/radial2"/>
    <dgm:cxn modelId="{ECDE7A2D-A9CC-44F4-BEFC-3B3A7B7CB47C}" type="presOf" srcId="{0D1D31A5-9BF6-4293-96A7-72FC0F352437}" destId="{02016339-1D7E-4D67-AA81-8A9AC16773EF}" srcOrd="0" destOrd="0" presId="urn:microsoft.com/office/officeart/2005/8/layout/radial2"/>
    <dgm:cxn modelId="{D251F754-18AB-492D-A2E3-EDBB61B3FE21}" type="presOf" srcId="{A026DC75-1C72-4558-8194-0A454A07B8B7}" destId="{634582BF-7A67-48DA-A0E3-89558EF4D5BA}" srcOrd="0" destOrd="0" presId="urn:microsoft.com/office/officeart/2005/8/layout/radial2"/>
    <dgm:cxn modelId="{FC9348E3-7C94-430A-86AC-7D9865733F77}" type="presOf" srcId="{F0388934-82D5-43EE-B639-D14F20E39D3F}" destId="{9149F982-4FEC-4298-97B8-010944E50F7E}" srcOrd="0" destOrd="0" presId="urn:microsoft.com/office/officeart/2005/8/layout/radial2"/>
    <dgm:cxn modelId="{F87BB7EF-0185-485F-BAD8-242AD415B9AF}" type="presOf" srcId="{38C3ED91-7334-4B52-9A32-5D5E76999DC6}" destId="{103C667C-13BF-42FC-9CB8-4F04892421A3}" srcOrd="0" destOrd="0" presId="urn:microsoft.com/office/officeart/2005/8/layout/radial2"/>
    <dgm:cxn modelId="{CAF24791-033E-42F3-9411-651EDB619F36}" type="presParOf" srcId="{D793597E-50BE-4E87-8CDB-F0EB3A1B731C}" destId="{B0C73F25-4136-44F9-B584-CBC5A4F9EF80}" srcOrd="0" destOrd="0" presId="urn:microsoft.com/office/officeart/2005/8/layout/radial2"/>
    <dgm:cxn modelId="{01495119-2DB9-4F67-BA27-64F9B487DFEF}" type="presParOf" srcId="{B0C73F25-4136-44F9-B584-CBC5A4F9EF80}" destId="{C8BE0FD4-F966-49F5-985E-DDDC042A8DFF}" srcOrd="0" destOrd="0" presId="urn:microsoft.com/office/officeart/2005/8/layout/radial2"/>
    <dgm:cxn modelId="{C5F60442-E2DB-4619-94FB-08A47A2A6AD3}" type="presParOf" srcId="{C8BE0FD4-F966-49F5-985E-DDDC042A8DFF}" destId="{8EDDF64D-0CD2-4F3D-A8FE-0ECF3710450D}" srcOrd="0" destOrd="0" presId="urn:microsoft.com/office/officeart/2005/8/layout/radial2"/>
    <dgm:cxn modelId="{FB5A6934-0343-4329-B99B-F960527ED30D}" type="presParOf" srcId="{C8BE0FD4-F966-49F5-985E-DDDC042A8DFF}" destId="{E407D950-BF75-407D-9959-E2CC1DEC00EB}" srcOrd="1" destOrd="0" presId="urn:microsoft.com/office/officeart/2005/8/layout/radial2"/>
    <dgm:cxn modelId="{0783A6D4-07AF-451A-A3F3-DD7EC18B4535}" type="presParOf" srcId="{B0C73F25-4136-44F9-B584-CBC5A4F9EF80}" destId="{F2D4FF40-2744-48B4-AC5E-1E3B155A9D98}" srcOrd="1" destOrd="0" presId="urn:microsoft.com/office/officeart/2005/8/layout/radial2"/>
    <dgm:cxn modelId="{9857981C-88A6-4DC9-A94C-C78E555844C1}" type="presParOf" srcId="{B0C73F25-4136-44F9-B584-CBC5A4F9EF80}" destId="{AFA5D68D-DCD7-4D25-8816-952DE7A7874B}" srcOrd="2" destOrd="0" presId="urn:microsoft.com/office/officeart/2005/8/layout/radial2"/>
    <dgm:cxn modelId="{7B3344BA-502D-43FC-8BB9-0FDBF676A15D}" type="presParOf" srcId="{AFA5D68D-DCD7-4D25-8816-952DE7A7874B}" destId="{15641297-CEDE-4303-805B-7D1C2620DCD7}" srcOrd="0" destOrd="0" presId="urn:microsoft.com/office/officeart/2005/8/layout/radial2"/>
    <dgm:cxn modelId="{47A61A9E-143A-4E53-969B-D5B6228D030E}" type="presParOf" srcId="{AFA5D68D-DCD7-4D25-8816-952DE7A7874B}" destId="{0174F3A1-55BC-481C-9215-8FE00D2BC6C1}" srcOrd="1" destOrd="0" presId="urn:microsoft.com/office/officeart/2005/8/layout/radial2"/>
    <dgm:cxn modelId="{D30FF269-BFC2-4BC2-A968-DD8F33F681FE}" type="presParOf" srcId="{B0C73F25-4136-44F9-B584-CBC5A4F9EF80}" destId="{47885147-F1F6-432E-8889-1B69CB0086F6}" srcOrd="3" destOrd="0" presId="urn:microsoft.com/office/officeart/2005/8/layout/radial2"/>
    <dgm:cxn modelId="{6F37C188-93D5-44A0-9029-D4064D125F8B}" type="presParOf" srcId="{B0C73F25-4136-44F9-B584-CBC5A4F9EF80}" destId="{3EEB1C8C-C2D0-45E5-9F45-D3F12FFC7086}" srcOrd="4" destOrd="0" presId="urn:microsoft.com/office/officeart/2005/8/layout/radial2"/>
    <dgm:cxn modelId="{839062BC-CBF0-4C92-B863-7FE40BD6B6B8}" type="presParOf" srcId="{3EEB1C8C-C2D0-45E5-9F45-D3F12FFC7086}" destId="{1B05944B-4A72-43D2-92E1-94B8EF54C767}" srcOrd="0" destOrd="0" presId="urn:microsoft.com/office/officeart/2005/8/layout/radial2"/>
    <dgm:cxn modelId="{DACC06B5-3ACF-4F0D-8A85-B0C1D5D42A01}" type="presParOf" srcId="{3EEB1C8C-C2D0-45E5-9F45-D3F12FFC7086}" destId="{6E96A881-F71A-486B-9E3D-87A9F1B428DC}" srcOrd="1" destOrd="0" presId="urn:microsoft.com/office/officeart/2005/8/layout/radial2"/>
    <dgm:cxn modelId="{3187C86E-61DD-4E06-8121-80D6B107F1B0}" type="presParOf" srcId="{B0C73F25-4136-44F9-B584-CBC5A4F9EF80}" destId="{103C667C-13BF-42FC-9CB8-4F04892421A3}" srcOrd="5" destOrd="0" presId="urn:microsoft.com/office/officeart/2005/8/layout/radial2"/>
    <dgm:cxn modelId="{6C5094B2-F014-4B09-B197-AFAE1CFDE535}" type="presParOf" srcId="{B0C73F25-4136-44F9-B584-CBC5A4F9EF80}" destId="{C39EA8CF-58CB-4BE6-AB1D-14434B389AB9}" srcOrd="6" destOrd="0" presId="urn:microsoft.com/office/officeart/2005/8/layout/radial2"/>
    <dgm:cxn modelId="{91D4F456-30A7-4116-B9A6-2D14FA60E82B}" type="presParOf" srcId="{C39EA8CF-58CB-4BE6-AB1D-14434B389AB9}" destId="{9149F982-4FEC-4298-97B8-010944E50F7E}" srcOrd="0" destOrd="0" presId="urn:microsoft.com/office/officeart/2005/8/layout/radial2"/>
    <dgm:cxn modelId="{BFFB6402-1CCE-404D-987A-DFFE78D55465}" type="presParOf" srcId="{C39EA8CF-58CB-4BE6-AB1D-14434B389AB9}" destId="{66C88C44-761F-4EA4-A5D6-11FE616239CA}" srcOrd="1" destOrd="0" presId="urn:microsoft.com/office/officeart/2005/8/layout/radial2"/>
    <dgm:cxn modelId="{FB1A6343-2115-4D17-83BF-630FA8B49E0A}" type="presParOf" srcId="{B0C73F25-4136-44F9-B584-CBC5A4F9EF80}" destId="{634582BF-7A67-48DA-A0E3-89558EF4D5BA}" srcOrd="7" destOrd="0" presId="urn:microsoft.com/office/officeart/2005/8/layout/radial2"/>
    <dgm:cxn modelId="{B4443685-882C-4117-846C-2329300E9BF1}" type="presParOf" srcId="{B0C73F25-4136-44F9-B584-CBC5A4F9EF80}" destId="{B6BB6C3A-60B1-49C3-9FFA-FEC7B8828910}" srcOrd="8" destOrd="0" presId="urn:microsoft.com/office/officeart/2005/8/layout/radial2"/>
    <dgm:cxn modelId="{E0949827-8488-4981-9F16-E456D73CD311}" type="presParOf" srcId="{B6BB6C3A-60B1-49C3-9FFA-FEC7B8828910}" destId="{02016339-1D7E-4D67-AA81-8A9AC16773EF}" srcOrd="0" destOrd="0" presId="urn:microsoft.com/office/officeart/2005/8/layout/radial2"/>
    <dgm:cxn modelId="{770E2B5D-857B-4604-B2C5-A0A943772464}" type="presParOf" srcId="{B6BB6C3A-60B1-49C3-9FFA-FEC7B8828910}" destId="{FBAF3448-4EE6-4804-84FB-86EBEA4754A7}" srcOrd="1" destOrd="0" presId="urn:microsoft.com/office/officeart/2005/8/layout/radial2"/>
    <dgm:cxn modelId="{6814675A-9396-44D8-9041-D24859161D57}" type="presParOf" srcId="{B0C73F25-4136-44F9-B584-CBC5A4F9EF80}" destId="{FA8287BE-D45D-4171-B3FC-B1F2FBE860BE}" srcOrd="9" destOrd="0" presId="urn:microsoft.com/office/officeart/2005/8/layout/radial2"/>
    <dgm:cxn modelId="{583A068E-B460-4A9C-8CA6-3509D1A34902}" type="presParOf" srcId="{B0C73F25-4136-44F9-B584-CBC5A4F9EF80}" destId="{0BFAF32E-4B71-40D9-B458-1ECE77D9D9D0}" srcOrd="10" destOrd="0" presId="urn:microsoft.com/office/officeart/2005/8/layout/radial2"/>
    <dgm:cxn modelId="{A96F5922-10C0-41A7-AC5D-0252F178451C}" type="presParOf" srcId="{0BFAF32E-4B71-40D9-B458-1ECE77D9D9D0}" destId="{FA52DF83-9474-42B2-BCE8-D238A0262A10}" srcOrd="0" destOrd="0" presId="urn:microsoft.com/office/officeart/2005/8/layout/radial2"/>
    <dgm:cxn modelId="{6359EDD8-62B5-4BF9-912A-540711E167D9}" type="presParOf" srcId="{0BFAF32E-4B71-40D9-B458-1ECE77D9D9D0}" destId="{09D8BB9D-AD3D-4F99-88E9-A67CE3164AA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287BE-D45D-4171-B3FC-B1F2FBE860BE}">
      <dsp:nvSpPr>
        <dsp:cNvPr id="0" name=""/>
        <dsp:cNvSpPr/>
      </dsp:nvSpPr>
      <dsp:spPr>
        <a:xfrm rot="3369857">
          <a:off x="2955000" y="4049741"/>
          <a:ext cx="1667328" cy="31640"/>
        </a:xfrm>
        <a:custGeom>
          <a:avLst/>
          <a:gdLst/>
          <a:ahLst/>
          <a:cxnLst/>
          <a:rect l="0" t="0" r="0" b="0"/>
          <a:pathLst>
            <a:path>
              <a:moveTo>
                <a:pt x="0" y="15820"/>
              </a:moveTo>
              <a:lnTo>
                <a:pt x="1667328" y="15820"/>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4582BF-7A67-48DA-A0E3-89558EF4D5BA}">
      <dsp:nvSpPr>
        <dsp:cNvPr id="0" name=""/>
        <dsp:cNvSpPr/>
      </dsp:nvSpPr>
      <dsp:spPr>
        <a:xfrm rot="1739158">
          <a:off x="3417214" y="3467607"/>
          <a:ext cx="1496694" cy="31640"/>
        </a:xfrm>
        <a:custGeom>
          <a:avLst/>
          <a:gdLst/>
          <a:ahLst/>
          <a:cxnLst/>
          <a:rect l="0" t="0" r="0" b="0"/>
          <a:pathLst>
            <a:path>
              <a:moveTo>
                <a:pt x="0" y="15820"/>
              </a:moveTo>
              <a:lnTo>
                <a:pt x="1496694" y="15820"/>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3C667C-13BF-42FC-9CB8-4F04892421A3}">
      <dsp:nvSpPr>
        <dsp:cNvPr id="0" name=""/>
        <dsp:cNvSpPr/>
      </dsp:nvSpPr>
      <dsp:spPr>
        <a:xfrm>
          <a:off x="3510953" y="2791572"/>
          <a:ext cx="1586275" cy="31640"/>
        </a:xfrm>
        <a:custGeom>
          <a:avLst/>
          <a:gdLst/>
          <a:ahLst/>
          <a:cxnLst/>
          <a:rect l="0" t="0" r="0" b="0"/>
          <a:pathLst>
            <a:path>
              <a:moveTo>
                <a:pt x="0" y="15820"/>
              </a:moveTo>
              <a:lnTo>
                <a:pt x="1586275" y="15820"/>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885147-F1F6-432E-8889-1B69CB0086F6}">
      <dsp:nvSpPr>
        <dsp:cNvPr id="0" name=""/>
        <dsp:cNvSpPr/>
      </dsp:nvSpPr>
      <dsp:spPr>
        <a:xfrm rot="19893221">
          <a:off x="3415687" y="2109262"/>
          <a:ext cx="1578082" cy="31640"/>
        </a:xfrm>
        <a:custGeom>
          <a:avLst/>
          <a:gdLst/>
          <a:ahLst/>
          <a:cxnLst/>
          <a:rect l="0" t="0" r="0" b="0"/>
          <a:pathLst>
            <a:path>
              <a:moveTo>
                <a:pt x="0" y="15820"/>
              </a:moveTo>
              <a:lnTo>
                <a:pt x="1578082" y="15820"/>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D4FF40-2744-48B4-AC5E-1E3B155A9D98}">
      <dsp:nvSpPr>
        <dsp:cNvPr id="0" name=""/>
        <dsp:cNvSpPr/>
      </dsp:nvSpPr>
      <dsp:spPr>
        <a:xfrm rot="18281988">
          <a:off x="2966100" y="1517993"/>
          <a:ext cx="1722038" cy="31640"/>
        </a:xfrm>
        <a:custGeom>
          <a:avLst/>
          <a:gdLst/>
          <a:ahLst/>
          <a:cxnLst/>
          <a:rect l="0" t="0" r="0" b="0"/>
          <a:pathLst>
            <a:path>
              <a:moveTo>
                <a:pt x="0" y="15820"/>
              </a:moveTo>
              <a:lnTo>
                <a:pt x="1722038" y="15820"/>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07D950-BF75-407D-9959-E2CC1DEC00EB}">
      <dsp:nvSpPr>
        <dsp:cNvPr id="0" name=""/>
        <dsp:cNvSpPr/>
      </dsp:nvSpPr>
      <dsp:spPr>
        <a:xfrm>
          <a:off x="1745085" y="1509016"/>
          <a:ext cx="2400343" cy="2596753"/>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641297-CEDE-4303-805B-7D1C2620DCD7}">
      <dsp:nvSpPr>
        <dsp:cNvPr id="0" name=""/>
        <dsp:cNvSpPr/>
      </dsp:nvSpPr>
      <dsp:spPr>
        <a:xfrm>
          <a:off x="4122417" y="1589"/>
          <a:ext cx="904802" cy="904802"/>
        </a:xfrm>
        <a:prstGeom prst="ellipse">
          <a:avLst/>
        </a:prstGeom>
        <a:gradFill rotWithShape="0">
          <a:gsLst>
            <a:gs pos="0">
              <a:schemeClr val="accent5">
                <a:hueOff val="-525587"/>
                <a:satOff val="-3570"/>
                <a:lumOff val="-1490"/>
                <a:alphaOff val="0"/>
                <a:tint val="98000"/>
                <a:lumMod val="114000"/>
              </a:schemeClr>
            </a:gs>
            <a:gs pos="100000">
              <a:schemeClr val="accent5">
                <a:hueOff val="-525587"/>
                <a:satOff val="-3570"/>
                <a:lumOff val="-149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College of Arts &amp; Sciences</a:t>
          </a:r>
          <a:endParaRPr lang="en-US" sz="1000" kern="1200" dirty="0">
            <a:solidFill>
              <a:schemeClr val="bg1"/>
            </a:solidFill>
          </a:endParaRPr>
        </a:p>
      </dsp:txBody>
      <dsp:txXfrm>
        <a:off x="4254922" y="134094"/>
        <a:ext cx="639792" cy="639792"/>
      </dsp:txXfrm>
    </dsp:sp>
    <dsp:sp modelId="{1B05944B-4A72-43D2-92E1-94B8EF54C767}">
      <dsp:nvSpPr>
        <dsp:cNvPr id="0" name=""/>
        <dsp:cNvSpPr/>
      </dsp:nvSpPr>
      <dsp:spPr>
        <a:xfrm>
          <a:off x="4843883" y="1081339"/>
          <a:ext cx="904802" cy="904802"/>
        </a:xfrm>
        <a:prstGeom prst="ellipse">
          <a:avLst/>
        </a:prstGeom>
        <a:gradFill rotWithShape="0">
          <a:gsLst>
            <a:gs pos="0">
              <a:schemeClr val="accent5">
                <a:hueOff val="-1051175"/>
                <a:satOff val="-7139"/>
                <a:lumOff val="-2980"/>
                <a:alphaOff val="0"/>
                <a:tint val="98000"/>
                <a:lumMod val="114000"/>
              </a:schemeClr>
            </a:gs>
            <a:gs pos="100000">
              <a:schemeClr val="accent5">
                <a:hueOff val="-1051175"/>
                <a:satOff val="-7139"/>
                <a:lumOff val="-298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College of Business</a:t>
          </a:r>
          <a:endParaRPr lang="en-US" sz="1000" kern="1200" dirty="0">
            <a:solidFill>
              <a:schemeClr val="bg1"/>
            </a:solidFill>
          </a:endParaRPr>
        </a:p>
      </dsp:txBody>
      <dsp:txXfrm>
        <a:off x="4976388" y="1213844"/>
        <a:ext cx="639792" cy="639792"/>
      </dsp:txXfrm>
    </dsp:sp>
    <dsp:sp modelId="{9149F982-4FEC-4298-97B8-010944E50F7E}">
      <dsp:nvSpPr>
        <dsp:cNvPr id="0" name=""/>
        <dsp:cNvSpPr/>
      </dsp:nvSpPr>
      <dsp:spPr>
        <a:xfrm>
          <a:off x="5097228" y="2354991"/>
          <a:ext cx="904802" cy="904802"/>
        </a:xfrm>
        <a:prstGeom prst="ellipse">
          <a:avLst/>
        </a:prstGeom>
        <a:gradFill rotWithShape="0">
          <a:gsLst>
            <a:gs pos="0">
              <a:schemeClr val="accent5">
                <a:hueOff val="-1576762"/>
                <a:satOff val="-10709"/>
                <a:lumOff val="-4471"/>
                <a:alphaOff val="0"/>
                <a:tint val="98000"/>
                <a:lumMod val="114000"/>
              </a:schemeClr>
            </a:gs>
            <a:gs pos="100000">
              <a:schemeClr val="accent5">
                <a:hueOff val="-1576762"/>
                <a:satOff val="-10709"/>
                <a:lumOff val="-447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College of Allied Health</a:t>
          </a:r>
          <a:endParaRPr lang="en-US" sz="1000" kern="1200" dirty="0">
            <a:solidFill>
              <a:schemeClr val="bg1"/>
            </a:solidFill>
          </a:endParaRPr>
        </a:p>
      </dsp:txBody>
      <dsp:txXfrm>
        <a:off x="5229733" y="2487496"/>
        <a:ext cx="639792" cy="639792"/>
      </dsp:txXfrm>
    </dsp:sp>
    <dsp:sp modelId="{02016339-1D7E-4D67-AA81-8A9AC16773EF}">
      <dsp:nvSpPr>
        <dsp:cNvPr id="0" name=""/>
        <dsp:cNvSpPr/>
      </dsp:nvSpPr>
      <dsp:spPr>
        <a:xfrm>
          <a:off x="4759432" y="3596163"/>
          <a:ext cx="969764" cy="969764"/>
        </a:xfrm>
        <a:prstGeom prst="ellipse">
          <a:avLst/>
        </a:prstGeom>
        <a:gradFill rotWithShape="0">
          <a:gsLst>
            <a:gs pos="0">
              <a:schemeClr val="accent5">
                <a:hueOff val="-2102350"/>
                <a:satOff val="-14278"/>
                <a:lumOff val="-5961"/>
                <a:alphaOff val="0"/>
                <a:tint val="98000"/>
                <a:lumMod val="114000"/>
              </a:schemeClr>
            </a:gs>
            <a:gs pos="100000">
              <a:schemeClr val="accent5">
                <a:hueOff val="-2102350"/>
                <a:satOff val="-14278"/>
                <a:lumOff val="-596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College of Education</a:t>
          </a:r>
          <a:endParaRPr lang="en-US" sz="1000" kern="1200" dirty="0">
            <a:solidFill>
              <a:schemeClr val="bg1"/>
            </a:solidFill>
          </a:endParaRPr>
        </a:p>
      </dsp:txBody>
      <dsp:txXfrm>
        <a:off x="4901451" y="3738182"/>
        <a:ext cx="685726" cy="685726"/>
      </dsp:txXfrm>
    </dsp:sp>
    <dsp:sp modelId="{FA52DF83-9474-42B2-BCE8-D238A0262A10}">
      <dsp:nvSpPr>
        <dsp:cNvPr id="0" name=""/>
        <dsp:cNvSpPr/>
      </dsp:nvSpPr>
      <dsp:spPr>
        <a:xfrm>
          <a:off x="4037966" y="4675913"/>
          <a:ext cx="969764" cy="969764"/>
        </a:xfrm>
        <a:prstGeom prst="ellipse">
          <a:avLst/>
        </a:prstGeom>
        <a:gradFill rotWithShape="0">
          <a:gsLst>
            <a:gs pos="0">
              <a:schemeClr val="accent5">
                <a:hueOff val="-2627937"/>
                <a:satOff val="-17848"/>
                <a:lumOff val="-7451"/>
                <a:alphaOff val="0"/>
                <a:tint val="98000"/>
                <a:lumMod val="114000"/>
              </a:schemeClr>
            </a:gs>
            <a:gs pos="100000">
              <a:schemeClr val="accent5">
                <a:hueOff val="-2627937"/>
                <a:satOff val="-17848"/>
                <a:lumOff val="-745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City College</a:t>
          </a:r>
          <a:endParaRPr lang="en-US" sz="1000" kern="1200" dirty="0">
            <a:solidFill>
              <a:schemeClr val="bg1"/>
            </a:solidFill>
          </a:endParaRPr>
        </a:p>
      </dsp:txBody>
      <dsp:txXfrm>
        <a:off x="4179985" y="4817932"/>
        <a:ext cx="685726" cy="685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045E6-9708-4314-A8EE-0E8C855D29B4}" type="datetimeFigureOut">
              <a:rPr lang="en-US" smtClean="0"/>
              <a:t>8/10/2015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A60D0-921F-4E43-B66C-35B310C92AC8}" type="slidenum">
              <a:rPr lang="en-US" smtClean="0"/>
              <a:t>‹#›</a:t>
            </a:fld>
            <a:endParaRPr lang="en-US"/>
          </a:p>
        </p:txBody>
      </p:sp>
    </p:spTree>
    <p:extLst>
      <p:ext uri="{BB962C8B-B14F-4D97-AF65-F5344CB8AC3E}">
        <p14:creationId xmlns:p14="http://schemas.microsoft.com/office/powerpoint/2010/main" val="16092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There are a few things that advisors</a:t>
            </a:r>
            <a:r>
              <a:rPr lang="en-US" baseline="0" dirty="0" smtClean="0"/>
              <a:t> look at before advising you on which math and writing courses to take. Your Compass placement scores, ACT, SAT, and/or MUS Writing scores will all be taken into account when being placed into math and writing courses. If you have prior learning credits, such as AP or transfer credits, you will need to let your advisor know. </a:t>
            </a:r>
            <a:endParaRPr lang="en-US" dirty="0"/>
          </a:p>
        </p:txBody>
      </p:sp>
      <p:sp>
        <p:nvSpPr>
          <p:cNvPr id="4" name="Slide Number Placeholder 3"/>
          <p:cNvSpPr>
            <a:spLocks noGrp="1"/>
          </p:cNvSpPr>
          <p:nvPr>
            <p:ph type="sldNum" sz="quarter" idx="10"/>
          </p:nvPr>
        </p:nvSpPr>
        <p:spPr/>
        <p:txBody>
          <a:bodyPr/>
          <a:lstStyle/>
          <a:p>
            <a:fld id="{A9F0EA59-5055-476B-9336-99E222AE51E3}" type="slidenum">
              <a:rPr lang="en-US" smtClean="0"/>
              <a:pPr/>
              <a:t>13</a:t>
            </a:fld>
            <a:endParaRPr lang="en-US"/>
          </a:p>
        </p:txBody>
      </p:sp>
    </p:spTree>
    <p:extLst>
      <p:ext uri="{BB962C8B-B14F-4D97-AF65-F5344CB8AC3E}">
        <p14:creationId xmlns:p14="http://schemas.microsoft.com/office/powerpoint/2010/main" val="163894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Name, local and permanent addresses, local and permanent telephone numbers, e-mail address, date and place of birth, dates of attendance, class, college, major, most recent school attended, full-time or part-time status, honor roll, participation in officially recognized activities and sports, weight and height of members of athletic teams, degree(s) and honors conferred, and commencement program information</a:t>
            </a:r>
          </a:p>
          <a:p>
            <a:endParaRPr lang="en-US" dirty="0"/>
          </a:p>
        </p:txBody>
      </p:sp>
      <p:sp>
        <p:nvSpPr>
          <p:cNvPr id="4" name="Slide Number Placeholder 3"/>
          <p:cNvSpPr>
            <a:spLocks noGrp="1"/>
          </p:cNvSpPr>
          <p:nvPr>
            <p:ph type="sldNum" sz="quarter" idx="10"/>
          </p:nvPr>
        </p:nvSpPr>
        <p:spPr/>
        <p:txBody>
          <a:bodyPr/>
          <a:lstStyle/>
          <a:p>
            <a:fld id="{C51A60D0-921F-4E43-B66C-35B310C92AC8}" type="slidenum">
              <a:rPr lang="en-US" smtClean="0"/>
              <a:t>26</a:t>
            </a:fld>
            <a:endParaRPr lang="en-US"/>
          </a:p>
        </p:txBody>
      </p:sp>
    </p:spTree>
    <p:extLst>
      <p:ext uri="{BB962C8B-B14F-4D97-AF65-F5344CB8AC3E}">
        <p14:creationId xmlns:p14="http://schemas.microsoft.com/office/powerpoint/2010/main" val="78225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59243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800C8-D997-4090-B958-55815830EF0A}"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12185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75586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050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00421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13718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428187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68134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1531048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98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64097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039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1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019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768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865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73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894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406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A4519-0684-45F0-A95C-F2591A70BA6B}"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8733-951D-4ABD-A1DF-1B1E4B1D35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143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356354"/>
            <a:ext cx="2844800" cy="365125"/>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4165600" y="6356354"/>
            <a:ext cx="38608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2"/>
          </p:nvPr>
        </p:nvSpPr>
        <p:spPr>
          <a:xfrm>
            <a:off x="8737600" y="6356354"/>
            <a:ext cx="2844800" cy="365125"/>
          </a:xfrm>
        </p:spPr>
        <p:txBody>
          <a:bodyPr/>
          <a:lstStyle>
            <a:lvl1pPr>
              <a:defRPr/>
            </a:lvl1pPr>
          </a:lstStyle>
          <a:p>
            <a:pPr>
              <a:defRPr/>
            </a:pPr>
            <a:fld id="{DE2E4AA9-BB40-4D0F-835D-212CFD8EF0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385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468488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3"/>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09600" y="6356354"/>
            <a:ext cx="2844800" cy="365125"/>
          </a:xfrm>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xfrm>
            <a:off x="4165600" y="6356354"/>
            <a:ext cx="3860800" cy="365125"/>
          </a:xfrm>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xfrm>
            <a:off x="8737600" y="6356354"/>
            <a:ext cx="2844800" cy="365125"/>
          </a:xfrm>
        </p:spPr>
        <p:txBody>
          <a:bodyPr/>
          <a:lstStyle>
            <a:lvl1pPr>
              <a:defRPr/>
            </a:lvl1pPr>
          </a:lstStyle>
          <a:p>
            <a:pPr>
              <a:defRPr/>
            </a:pPr>
            <a:fld id="{9C41A258-0B0A-4D08-A276-74E624DBCB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450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7800C8-D997-4090-B958-55815830EF0A}"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95871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7800C8-D997-4090-B958-55815830EF0A}"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223101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23978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295244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A7800C8-D997-4090-B958-55815830EF0A}" type="datetimeFigureOut">
              <a:rPr lang="en-US" smtClean="0"/>
              <a:t>8/10/2015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333400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800C8-D997-4090-B958-55815830EF0A}"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673E9-35FA-48C6-9BB3-BAC0D6D8B57B}" type="slidenum">
              <a:rPr lang="en-US" smtClean="0"/>
              <a:t>‹#›</a:t>
            </a:fld>
            <a:endParaRPr lang="en-US"/>
          </a:p>
        </p:txBody>
      </p:sp>
    </p:spTree>
    <p:extLst>
      <p:ext uri="{BB962C8B-B14F-4D97-AF65-F5344CB8AC3E}">
        <p14:creationId xmlns:p14="http://schemas.microsoft.com/office/powerpoint/2010/main" val="400422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7800C8-D997-4090-B958-55815830EF0A}" type="datetimeFigureOut">
              <a:rPr lang="en-US" smtClean="0"/>
              <a:t>8/10/2015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1673E9-35FA-48C6-9BB3-BAC0D6D8B57B}" type="slidenum">
              <a:rPr lang="en-US" smtClean="0"/>
              <a:t>‹#›</a:t>
            </a:fld>
            <a:endParaRPr lang="en-US"/>
          </a:p>
        </p:txBody>
      </p:sp>
    </p:spTree>
    <p:extLst>
      <p:ext uri="{BB962C8B-B14F-4D97-AF65-F5344CB8AC3E}">
        <p14:creationId xmlns:p14="http://schemas.microsoft.com/office/powerpoint/2010/main" val="900106736"/>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black">
                    <a:tint val="75000"/>
                  </a:prstClr>
                </a:solidFill>
                <a:ea typeface="ＭＳ Ｐゴシック" charset="0"/>
              </a:rPr>
              <a:pPr/>
              <a:t>8/10/2015</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ea typeface="ＭＳ Ｐゴシック" charset="0"/>
              </a:rPr>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401144862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subillings.edu/VCSA/StudentHandbook.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msubillings.edu/VCSA/Code_of_Conduct/Part_9.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msubillings.edu/police/PDF/2014_Crime_Statistic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143000"/>
            <a:ext cx="7162800" cy="1219200"/>
          </a:xfrm>
        </p:spPr>
        <p:txBody>
          <a:bodyPr>
            <a:normAutofit fontScale="90000"/>
          </a:bodyPr>
          <a:lstStyle/>
          <a:p>
            <a:pPr marL="182880" indent="0" algn="ctr">
              <a:buNone/>
            </a:pPr>
            <a:r>
              <a:rPr lang="en-US" dirty="0" err="1" smtClean="0"/>
              <a:t>Yellowjacket</a:t>
            </a:r>
            <a:r>
              <a:rPr lang="en-US" dirty="0" smtClean="0"/>
              <a:t> Experience</a:t>
            </a:r>
            <a:endParaRPr lang="en-US" dirty="0"/>
          </a:p>
        </p:txBody>
      </p:sp>
      <p:sp>
        <p:nvSpPr>
          <p:cNvPr id="5" name="Subtitle 4"/>
          <p:cNvSpPr>
            <a:spLocks noGrp="1"/>
          </p:cNvSpPr>
          <p:nvPr>
            <p:ph type="subTitle" idx="1"/>
          </p:nvPr>
        </p:nvSpPr>
        <p:spPr>
          <a:xfrm>
            <a:off x="2590801" y="3200400"/>
            <a:ext cx="7187005" cy="533400"/>
          </a:xfrm>
        </p:spPr>
        <p:txBody>
          <a:bodyPr/>
          <a:lstStyle/>
          <a:p>
            <a:pPr algn="ctr"/>
            <a:r>
              <a:rPr lang="en-US" b="1" i="1" u="sng" dirty="0" smtClean="0"/>
              <a:t>Understanding Opportunities and Services at MSUB</a:t>
            </a:r>
            <a:endParaRPr lang="en-US" b="1" i="1"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191000"/>
            <a:ext cx="2711990" cy="2043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249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153400" cy="1143000"/>
          </a:xfrm>
        </p:spPr>
        <p:txBody>
          <a:bodyPr>
            <a:normAutofit/>
          </a:bodyPr>
          <a:lstStyle/>
          <a:p>
            <a:pPr marL="0" indent="0" algn="ctr">
              <a:buNone/>
            </a:pPr>
            <a:r>
              <a:rPr lang="en-US" dirty="0"/>
              <a:t>Last Year’s Freshmen Advice</a:t>
            </a:r>
            <a:r>
              <a:rPr lang="en-US" dirty="0" smtClean="0"/>
              <a:t>:</a:t>
            </a:r>
            <a:endParaRPr lang="en-US" dirty="0"/>
          </a:p>
        </p:txBody>
      </p:sp>
      <p:sp>
        <p:nvSpPr>
          <p:cNvPr id="3" name="Content Placeholder 2"/>
          <p:cNvSpPr>
            <a:spLocks noGrp="1"/>
          </p:cNvSpPr>
          <p:nvPr>
            <p:ph idx="1"/>
          </p:nvPr>
        </p:nvSpPr>
        <p:spPr>
          <a:xfrm>
            <a:off x="990600" y="2057400"/>
            <a:ext cx="7162800" cy="4236720"/>
          </a:xfrm>
        </p:spPr>
        <p:txBody>
          <a:bodyPr/>
          <a:lstStyle/>
          <a:p>
            <a:pPr marL="0" indent="0">
              <a:buNone/>
            </a:pPr>
            <a:endParaRPr lang="en-US" sz="1050" dirty="0"/>
          </a:p>
          <a:p>
            <a:pPr lvl="0"/>
            <a:r>
              <a:rPr lang="en-US" sz="2400" dirty="0"/>
              <a:t>Go to class!</a:t>
            </a:r>
          </a:p>
          <a:p>
            <a:pPr marL="0" indent="0">
              <a:buNone/>
            </a:pPr>
            <a:endParaRPr lang="en-US" sz="2400" dirty="0"/>
          </a:p>
          <a:p>
            <a:pPr lvl="0"/>
            <a:r>
              <a:rPr lang="en-US" sz="2400" dirty="0"/>
              <a:t>College is not like high school – it’s harder.  </a:t>
            </a:r>
            <a:endParaRPr lang="en-US" sz="2400" dirty="0" smtClean="0"/>
          </a:p>
          <a:p>
            <a:pPr lvl="1"/>
            <a:r>
              <a:rPr lang="en-US" sz="2000" dirty="0" smtClean="0"/>
              <a:t>Expect </a:t>
            </a:r>
            <a:r>
              <a:rPr lang="en-US" sz="2000" dirty="0"/>
              <a:t>and plan for it.</a:t>
            </a:r>
          </a:p>
          <a:p>
            <a:pPr marL="0" indent="0">
              <a:buNone/>
            </a:pPr>
            <a:endParaRPr lang="en-US" sz="2400" dirty="0"/>
          </a:p>
          <a:p>
            <a:pPr lvl="0"/>
            <a:r>
              <a:rPr lang="en-US" sz="2400" dirty="0"/>
              <a:t>Figure out how to manage your time.</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4175760"/>
            <a:ext cx="4061859" cy="210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998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381000"/>
            <a:ext cx="6512511" cy="1143000"/>
          </a:xfrm>
        </p:spPr>
        <p:txBody>
          <a:bodyPr/>
          <a:lstStyle/>
          <a:p>
            <a:pPr marL="0" indent="0" algn="ctr">
              <a:buNone/>
            </a:pPr>
            <a:r>
              <a:rPr lang="en-US" dirty="0"/>
              <a:t>Note for Parents</a:t>
            </a:r>
          </a:p>
        </p:txBody>
      </p:sp>
      <p:sp>
        <p:nvSpPr>
          <p:cNvPr id="3" name="Content Placeholder 2"/>
          <p:cNvSpPr>
            <a:spLocks noGrp="1"/>
          </p:cNvSpPr>
          <p:nvPr>
            <p:ph idx="1"/>
          </p:nvPr>
        </p:nvSpPr>
        <p:spPr>
          <a:xfrm>
            <a:off x="914400" y="2362200"/>
            <a:ext cx="8991600" cy="3474720"/>
          </a:xfrm>
        </p:spPr>
        <p:txBody>
          <a:bodyPr>
            <a:normAutofit fontScale="92500"/>
          </a:bodyPr>
          <a:lstStyle/>
          <a:p>
            <a:r>
              <a:rPr lang="en-US" sz="4000" dirty="0"/>
              <a:t>Contacting Instructors</a:t>
            </a:r>
          </a:p>
          <a:p>
            <a:pPr marL="0" indent="0">
              <a:buNone/>
            </a:pPr>
            <a:endParaRPr lang="en-US" sz="4000" dirty="0"/>
          </a:p>
          <a:p>
            <a:r>
              <a:rPr lang="en-US" sz="4000" dirty="0" smtClean="0"/>
              <a:t>Grades</a:t>
            </a:r>
          </a:p>
          <a:p>
            <a:endParaRPr lang="en-US" sz="4000" dirty="0"/>
          </a:p>
          <a:p>
            <a:r>
              <a:rPr lang="en-US" sz="4000" dirty="0" smtClean="0"/>
              <a:t>Let Your Student Be A Self Advocate</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012" y="1905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577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98354"/>
            <a:ext cx="7960311" cy="1828800"/>
          </a:xfrm>
        </p:spPr>
        <p:txBody>
          <a:bodyPr>
            <a:normAutofit fontScale="90000"/>
          </a:bodyPr>
          <a:lstStyle/>
          <a:p>
            <a:pPr marL="0" indent="0" algn="ctr">
              <a:buNone/>
            </a:pPr>
            <a:r>
              <a:rPr lang="en-US" dirty="0" smtClean="0"/>
              <a:t>Students Affairs: </a:t>
            </a:r>
            <a:br>
              <a:rPr lang="en-US" dirty="0" smtClean="0"/>
            </a:br>
            <a:r>
              <a:rPr lang="en-US" dirty="0" smtClean="0"/>
              <a:t>Support for Academic Success</a:t>
            </a:r>
            <a:endParaRPr lang="en-US" dirty="0"/>
          </a:p>
        </p:txBody>
      </p:sp>
      <p:sp>
        <p:nvSpPr>
          <p:cNvPr id="3" name="Content Placeholder 2"/>
          <p:cNvSpPr>
            <a:spLocks noGrp="1"/>
          </p:cNvSpPr>
          <p:nvPr>
            <p:ph idx="1"/>
          </p:nvPr>
        </p:nvSpPr>
        <p:spPr>
          <a:xfrm>
            <a:off x="762000" y="2057400"/>
            <a:ext cx="8229600" cy="4419599"/>
          </a:xfrm>
        </p:spPr>
        <p:txBody>
          <a:bodyPr/>
          <a:lstStyle/>
          <a:p>
            <a:endParaRPr lang="en-US" sz="1100" dirty="0"/>
          </a:p>
          <a:p>
            <a:r>
              <a:rPr lang="en-US" sz="2800" dirty="0"/>
              <a:t>A&amp;SC 111 – First Year Seminar</a:t>
            </a:r>
          </a:p>
          <a:p>
            <a:pPr lvl="0"/>
            <a:r>
              <a:rPr lang="en-US" sz="2800" dirty="0"/>
              <a:t>Library</a:t>
            </a:r>
          </a:p>
          <a:p>
            <a:pPr lvl="0"/>
            <a:r>
              <a:rPr lang="en-US" sz="2800" dirty="0" smtClean="0"/>
              <a:t>Student Success Services</a:t>
            </a:r>
            <a:endParaRPr lang="en-US" sz="2800" dirty="0"/>
          </a:p>
          <a:p>
            <a:pPr lvl="0"/>
            <a:r>
              <a:rPr lang="en-US" sz="2800" dirty="0" smtClean="0"/>
              <a:t>Disability Support Services</a:t>
            </a:r>
            <a:endParaRPr lang="en-US" sz="2800" dirty="0"/>
          </a:p>
          <a:p>
            <a:pPr lvl="0"/>
            <a:r>
              <a:rPr lang="en-US" sz="2800" dirty="0" smtClean="0"/>
              <a:t>Advising &amp; Career Center</a:t>
            </a:r>
            <a:endParaRPr lang="en-US" sz="2800" dirty="0"/>
          </a:p>
          <a:p>
            <a:pPr lvl="0">
              <a:buClr>
                <a:srgbClr val="F14124">
                  <a:lumMod val="75000"/>
                </a:srgbClr>
              </a:buClr>
            </a:pPr>
            <a:r>
              <a:rPr lang="en-US" sz="2800" dirty="0"/>
              <a:t>Academic </a:t>
            </a:r>
            <a:r>
              <a:rPr lang="en-US" sz="2800" dirty="0" smtClean="0"/>
              <a:t>Success Center</a:t>
            </a:r>
            <a:endParaRPr lang="en-US" sz="2800" dirty="0"/>
          </a:p>
          <a:p>
            <a:pPr lvl="1">
              <a:buClr>
                <a:srgbClr val="F14124">
                  <a:lumMod val="75000"/>
                </a:srgbClr>
              </a:buClr>
            </a:pPr>
            <a:r>
              <a:rPr lang="en-US" sz="2400" dirty="0" smtClean="0"/>
              <a:t>Developmental </a:t>
            </a:r>
            <a:r>
              <a:rPr lang="en-US" sz="2400" dirty="0"/>
              <a:t>Ed Coursework</a:t>
            </a:r>
          </a:p>
          <a:p>
            <a:endParaRPr lang="en-US" dirty="0"/>
          </a:p>
        </p:txBody>
      </p:sp>
      <p:pic>
        <p:nvPicPr>
          <p:cNvPr id="4" name="Picture 3"/>
          <p:cNvPicPr>
            <a:picLocks noChangeAspect="1"/>
          </p:cNvPicPr>
          <p:nvPr/>
        </p:nvPicPr>
        <p:blipFill>
          <a:blip r:embed="rId2"/>
          <a:stretch>
            <a:fillRect/>
          </a:stretch>
        </p:blipFill>
        <p:spPr>
          <a:xfrm>
            <a:off x="7518693" y="2924174"/>
            <a:ext cx="4048125"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316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1714500" y="457200"/>
            <a:ext cx="8839200" cy="1143000"/>
          </a:xfrm>
        </p:spPr>
        <p:txBody>
          <a:bodyPr>
            <a:noAutofit/>
          </a:bodyPr>
          <a:lstStyle/>
          <a:p>
            <a:pPr marL="0" indent="0" algn="ctr">
              <a:buNone/>
              <a:defRPr/>
            </a:pPr>
            <a:r>
              <a:rPr lang="en-US" sz="3600" dirty="0"/>
              <a:t>How is your student placed in math, writing, and reading courses? </a:t>
            </a:r>
          </a:p>
        </p:txBody>
      </p:sp>
      <p:sp>
        <p:nvSpPr>
          <p:cNvPr id="21507" name="Rectangle 3"/>
          <p:cNvSpPr>
            <a:spLocks noGrp="1" noChangeArrowheads="1"/>
          </p:cNvSpPr>
          <p:nvPr>
            <p:ph idx="1"/>
          </p:nvPr>
        </p:nvSpPr>
        <p:spPr>
          <a:xfrm>
            <a:off x="533400" y="2104931"/>
            <a:ext cx="9067800" cy="4114800"/>
          </a:xfrm>
          <a:prstGeom prst="rect">
            <a:avLst/>
          </a:prstGeom>
        </p:spPr>
        <p:txBody>
          <a:bodyPr>
            <a:normAutofit fontScale="92500" lnSpcReduction="20000"/>
          </a:bodyPr>
          <a:lstStyle/>
          <a:p>
            <a:pPr eaLnBrk="1" hangingPunct="1">
              <a:defRPr/>
            </a:pPr>
            <a:r>
              <a:rPr lang="en-US" sz="3000" dirty="0"/>
              <a:t>COMPASS Placement Exam</a:t>
            </a:r>
          </a:p>
          <a:p>
            <a:pPr eaLnBrk="1" hangingPunct="1">
              <a:defRPr/>
            </a:pPr>
            <a:r>
              <a:rPr lang="en-US" sz="3000" dirty="0"/>
              <a:t>ACT/SAT scores</a:t>
            </a:r>
          </a:p>
          <a:p>
            <a:pPr eaLnBrk="1" hangingPunct="1">
              <a:defRPr/>
            </a:pPr>
            <a:r>
              <a:rPr lang="en-US" sz="3000" dirty="0"/>
              <a:t>MUS Writing Score</a:t>
            </a:r>
          </a:p>
          <a:p>
            <a:pPr eaLnBrk="1" hangingPunct="1">
              <a:defRPr/>
            </a:pPr>
            <a:r>
              <a:rPr lang="en-US" sz="3000" dirty="0"/>
              <a:t>Prior learning credits </a:t>
            </a:r>
          </a:p>
          <a:p>
            <a:pPr eaLnBrk="1" hangingPunct="1">
              <a:buFont typeface="Wingdings" pitchFamily="2" charset="2"/>
              <a:buNone/>
              <a:defRPr/>
            </a:pPr>
            <a:r>
              <a:rPr lang="en-US" sz="3000" dirty="0"/>
              <a:t>	Example: College Level Examination Program (CLEP), Advanced Placement (AP), and Defense Activity for Non-traditional Education Support (DANTES) </a:t>
            </a:r>
          </a:p>
          <a:p>
            <a:pPr eaLnBrk="1" hangingPunct="1">
              <a:defRPr/>
            </a:pPr>
            <a:r>
              <a:rPr lang="en-US" sz="3000" dirty="0"/>
              <a:t>Transfer credits / Dual credit courses </a:t>
            </a:r>
            <a:endParaRPr lang="en-US" sz="2800" i="1" dirty="0">
              <a:solidFill>
                <a:schemeClr val="hlin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104931"/>
            <a:ext cx="4376305" cy="160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3013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0" y="304800"/>
            <a:ext cx="9144000" cy="762000"/>
          </a:xfrm>
        </p:spPr>
        <p:txBody>
          <a:bodyPr>
            <a:noAutofit/>
          </a:bodyPr>
          <a:lstStyle/>
          <a:p>
            <a:pPr marL="0" indent="0" algn="ctr">
              <a:buNone/>
            </a:pPr>
            <a:r>
              <a:rPr lang="en-US" sz="3800" dirty="0"/>
              <a:t>Placement Options</a:t>
            </a:r>
          </a:p>
        </p:txBody>
      </p:sp>
      <p:sp>
        <p:nvSpPr>
          <p:cNvPr id="22531" name="Rectangle 3"/>
          <p:cNvSpPr>
            <a:spLocks noGrp="1" noChangeArrowheads="1"/>
          </p:cNvSpPr>
          <p:nvPr>
            <p:ph idx="1"/>
          </p:nvPr>
        </p:nvSpPr>
        <p:spPr>
          <a:xfrm>
            <a:off x="1600200" y="1295400"/>
            <a:ext cx="8686800" cy="4953000"/>
          </a:xfrm>
          <a:prstGeom prst="rect">
            <a:avLst/>
          </a:prstGeom>
        </p:spPr>
        <p:txBody>
          <a:bodyPr>
            <a:normAutofit fontScale="92500" lnSpcReduction="10000"/>
          </a:bodyPr>
          <a:lstStyle/>
          <a:p>
            <a:pPr>
              <a:buClr>
                <a:schemeClr val="accent1"/>
              </a:buClr>
              <a:buNone/>
            </a:pPr>
            <a:r>
              <a:rPr lang="en-US" sz="2800" u="sng" dirty="0"/>
              <a:t>College Level</a:t>
            </a:r>
          </a:p>
          <a:p>
            <a:pPr>
              <a:buClr>
                <a:schemeClr val="accent1"/>
              </a:buClr>
            </a:pPr>
            <a:r>
              <a:rPr lang="en-US" sz="2800" dirty="0"/>
              <a:t>100 and above level courses.</a:t>
            </a:r>
          </a:p>
          <a:p>
            <a:pPr>
              <a:buClr>
                <a:schemeClr val="accent1"/>
              </a:buClr>
            </a:pPr>
            <a:r>
              <a:rPr lang="en-US" sz="2800" dirty="0"/>
              <a:t>Courses go into GPA calculation and credits earned toward graduation.</a:t>
            </a:r>
            <a:br>
              <a:rPr lang="en-US" sz="2800" dirty="0"/>
            </a:br>
            <a:endParaRPr lang="en-US" sz="2800" dirty="0"/>
          </a:p>
          <a:p>
            <a:pPr>
              <a:buClr>
                <a:schemeClr val="accent1"/>
              </a:buClr>
              <a:buNone/>
            </a:pPr>
            <a:r>
              <a:rPr lang="en-US" u="sng" dirty="0" smtClean="0"/>
              <a:t>Developmental Education Courses </a:t>
            </a:r>
          </a:p>
          <a:p>
            <a:pPr>
              <a:buClr>
                <a:schemeClr val="accent1"/>
              </a:buClr>
            </a:pPr>
            <a:r>
              <a:rPr lang="en-US" sz="2800" dirty="0"/>
              <a:t>Below 100 level courses.</a:t>
            </a:r>
          </a:p>
          <a:p>
            <a:pPr lvl="1">
              <a:buClr>
                <a:schemeClr val="accent1"/>
              </a:buClr>
            </a:pPr>
            <a:r>
              <a:rPr lang="en-US" sz="2400" dirty="0"/>
              <a:t>Will not receive college credit for these courses and grade does not count toward GPA.</a:t>
            </a:r>
          </a:p>
          <a:p>
            <a:pPr>
              <a:buClr>
                <a:schemeClr val="accent1"/>
              </a:buClr>
            </a:pPr>
            <a:r>
              <a:rPr lang="en-US" sz="2800" dirty="0"/>
              <a:t>Courses that “bridge the gap” between current knowledge and knowledge needed to be successful in future courses. </a:t>
            </a:r>
            <a:r>
              <a:rPr lang="en-US" dirty="0" smtClean="0"/>
              <a:t>		</a:t>
            </a:r>
            <a:endParaRPr lang="en-US" sz="2400" dirty="0"/>
          </a:p>
        </p:txBody>
      </p:sp>
    </p:spTree>
    <p:extLst>
      <p:ext uri="{BB962C8B-B14F-4D97-AF65-F5344CB8AC3E}">
        <p14:creationId xmlns:p14="http://schemas.microsoft.com/office/powerpoint/2010/main" val="406595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8036511" cy="1143000"/>
          </a:xfrm>
        </p:spPr>
        <p:txBody>
          <a:bodyPr>
            <a:normAutofit fontScale="90000"/>
          </a:bodyPr>
          <a:lstStyle/>
          <a:p>
            <a:pPr marL="0" indent="0" algn="ctr">
              <a:buNone/>
            </a:pPr>
            <a:r>
              <a:rPr lang="en-US" dirty="0" smtClean="0"/>
              <a:t>Most Common Freshmen Errors</a:t>
            </a:r>
            <a:endParaRPr lang="en-US" dirty="0"/>
          </a:p>
        </p:txBody>
      </p:sp>
      <p:sp>
        <p:nvSpPr>
          <p:cNvPr id="3" name="Content Placeholder 2"/>
          <p:cNvSpPr>
            <a:spLocks noGrp="1"/>
          </p:cNvSpPr>
          <p:nvPr>
            <p:ph idx="1"/>
          </p:nvPr>
        </p:nvSpPr>
        <p:spPr>
          <a:xfrm>
            <a:off x="533400" y="990600"/>
            <a:ext cx="9372600" cy="5376909"/>
          </a:xfrm>
        </p:spPr>
        <p:txBody>
          <a:bodyPr>
            <a:noAutofit/>
          </a:bodyPr>
          <a:lstStyle/>
          <a:p>
            <a:pPr marL="0" indent="0">
              <a:buNone/>
            </a:pPr>
            <a:r>
              <a:rPr lang="en-US" sz="2000" dirty="0"/>
              <a:t>• Not going to class.</a:t>
            </a:r>
          </a:p>
          <a:p>
            <a:pPr marL="0" indent="0">
              <a:buNone/>
            </a:pPr>
            <a:r>
              <a:rPr lang="en-US" sz="2000" dirty="0"/>
              <a:t>• Not paying attention in class (sleeping, talking, </a:t>
            </a:r>
            <a:r>
              <a:rPr lang="en-US" sz="2000" dirty="0" err="1"/>
              <a:t>etc</a:t>
            </a:r>
            <a:r>
              <a:rPr lang="en-US" sz="2000" dirty="0"/>
              <a:t>).</a:t>
            </a:r>
          </a:p>
          <a:p>
            <a:pPr marL="0" indent="0">
              <a:buNone/>
            </a:pPr>
            <a:r>
              <a:rPr lang="en-US" sz="2000" dirty="0"/>
              <a:t>• Going home after class instead of spending time on campus.</a:t>
            </a:r>
          </a:p>
          <a:p>
            <a:pPr marL="0" indent="0">
              <a:buNone/>
            </a:pPr>
            <a:r>
              <a:rPr lang="en-US" sz="2000" dirty="0"/>
              <a:t>• Expecting to do the same amount of homework as in high school.</a:t>
            </a:r>
          </a:p>
          <a:p>
            <a:pPr marL="0" indent="0">
              <a:buNone/>
            </a:pPr>
            <a:r>
              <a:rPr lang="en-US" sz="2000" dirty="0"/>
              <a:t>• Working too many hours while going to school.</a:t>
            </a:r>
          </a:p>
          <a:p>
            <a:pPr marL="0" indent="0">
              <a:buNone/>
            </a:pPr>
            <a:r>
              <a:rPr lang="en-US" sz="2000" dirty="0"/>
              <a:t>• Taking too many credit hours.</a:t>
            </a:r>
          </a:p>
          <a:p>
            <a:pPr marL="0" indent="0">
              <a:buNone/>
            </a:pPr>
            <a:r>
              <a:rPr lang="en-US" sz="2000" dirty="0"/>
              <a:t>• Not spending enough time studying.</a:t>
            </a:r>
          </a:p>
          <a:p>
            <a:pPr marL="0" indent="0">
              <a:buNone/>
            </a:pPr>
            <a:r>
              <a:rPr lang="en-US" sz="2000" dirty="0"/>
              <a:t>• Not studying until just before an exam.</a:t>
            </a:r>
          </a:p>
          <a:p>
            <a:pPr marL="0" indent="0">
              <a:buNone/>
            </a:pPr>
            <a:r>
              <a:rPr lang="en-US" sz="2000" dirty="0"/>
              <a:t>• Doing all studying by themselves.</a:t>
            </a:r>
          </a:p>
          <a:p>
            <a:pPr marL="0" indent="0">
              <a:buNone/>
            </a:pPr>
            <a:r>
              <a:rPr lang="en-US" sz="2000" dirty="0"/>
              <a:t>• Coming to lecture unprepared.</a:t>
            </a:r>
          </a:p>
          <a:p>
            <a:pPr marL="0" indent="0">
              <a:buNone/>
            </a:pPr>
            <a:r>
              <a:rPr lang="en-US" sz="2000" dirty="0"/>
              <a:t>• Not making the effort to talk personally with professors.</a:t>
            </a:r>
          </a:p>
          <a:p>
            <a:pPr marL="0" indent="0">
              <a:buNone/>
            </a:pPr>
            <a:r>
              <a:rPr lang="en-US" sz="2000" dirty="0"/>
              <a:t>• Rushing through homework just to get it done, not using it to learn.</a:t>
            </a:r>
          </a:p>
          <a:p>
            <a:pPr marL="0" indent="0">
              <a:buNone/>
            </a:pPr>
            <a:r>
              <a:rPr lang="en-US" sz="2000" dirty="0"/>
              <a:t>• Not taking notes, or taking incomplete or illegible notes during lectures.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048000"/>
            <a:ext cx="3423567"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337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524000"/>
            <a:ext cx="7162800" cy="1219200"/>
          </a:xfrm>
        </p:spPr>
        <p:txBody>
          <a:bodyPr>
            <a:normAutofit fontScale="90000"/>
          </a:bodyPr>
          <a:lstStyle/>
          <a:p>
            <a:pPr marL="182880" indent="0" algn="ctr">
              <a:buNone/>
            </a:pPr>
            <a:r>
              <a:rPr lang="en-US" dirty="0" err="1" smtClean="0"/>
              <a:t>Yellowjacket</a:t>
            </a:r>
            <a:r>
              <a:rPr lang="en-US" dirty="0" smtClean="0"/>
              <a:t> Experience:</a:t>
            </a:r>
            <a:endParaRPr lang="en-US" dirty="0"/>
          </a:p>
        </p:txBody>
      </p:sp>
      <p:sp>
        <p:nvSpPr>
          <p:cNvPr id="5" name="Subtitle 4"/>
          <p:cNvSpPr>
            <a:spLocks noGrp="1"/>
          </p:cNvSpPr>
          <p:nvPr>
            <p:ph type="subTitle" idx="1"/>
          </p:nvPr>
        </p:nvSpPr>
        <p:spPr>
          <a:xfrm>
            <a:off x="2264058" y="3505200"/>
            <a:ext cx="7187005" cy="1295400"/>
          </a:xfrm>
        </p:spPr>
        <p:txBody>
          <a:bodyPr>
            <a:noAutofit/>
          </a:bodyPr>
          <a:lstStyle/>
          <a:p>
            <a:pPr algn="ctr"/>
            <a:r>
              <a:rPr lang="en-US" sz="6000" b="1" i="1" u="sng" dirty="0"/>
              <a:t>Parent Partnership</a:t>
            </a:r>
          </a:p>
        </p:txBody>
      </p:sp>
    </p:spTree>
    <p:extLst>
      <p:ext uri="{BB962C8B-B14F-4D97-AF65-F5344CB8AC3E}">
        <p14:creationId xmlns:p14="http://schemas.microsoft.com/office/powerpoint/2010/main" val="167886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457200"/>
            <a:ext cx="6512511" cy="1143000"/>
          </a:xfrm>
        </p:spPr>
        <p:txBody>
          <a:bodyPr/>
          <a:lstStyle/>
          <a:p>
            <a:pPr marL="0" indent="0" algn="ctr">
              <a:buNone/>
            </a:pPr>
            <a:r>
              <a:rPr lang="en-US" dirty="0" smtClean="0"/>
              <a:t>Partnership Is Power</a:t>
            </a:r>
            <a:endParaRPr lang="en-US" dirty="0"/>
          </a:p>
        </p:txBody>
      </p:sp>
      <p:sp>
        <p:nvSpPr>
          <p:cNvPr id="3" name="Content Placeholder 2"/>
          <p:cNvSpPr>
            <a:spLocks noGrp="1"/>
          </p:cNvSpPr>
          <p:nvPr>
            <p:ph idx="1"/>
          </p:nvPr>
        </p:nvSpPr>
        <p:spPr>
          <a:xfrm>
            <a:off x="1905000" y="2514601"/>
            <a:ext cx="8305800" cy="2133599"/>
          </a:xfrm>
        </p:spPr>
        <p:txBody>
          <a:bodyPr>
            <a:normAutofit/>
          </a:bodyPr>
          <a:lstStyle/>
          <a:p>
            <a:pPr marL="0" indent="0" algn="ctr">
              <a:buNone/>
            </a:pPr>
            <a:r>
              <a:rPr lang="en-US" dirty="0" smtClean="0"/>
              <a:t>“Economists report that a college education adds many thousands of dollars to a person’s lifetime income–which they then spend sending their child to college.”</a:t>
            </a:r>
          </a:p>
          <a:p>
            <a:endParaRPr lang="en-US" dirty="0" smtClean="0"/>
          </a:p>
          <a:p>
            <a:pPr marL="0" indent="0" algn="ctr">
              <a:buNone/>
            </a:pPr>
            <a:r>
              <a:rPr lang="en-US" b="1" i="1" u="sng" dirty="0" smtClean="0"/>
              <a:t>Bill Vaughan</a:t>
            </a:r>
            <a:endParaRPr lang="en-US" b="1" i="1" u="sng" dirty="0"/>
          </a:p>
        </p:txBody>
      </p:sp>
    </p:spTree>
    <p:extLst>
      <p:ext uri="{BB962C8B-B14F-4D97-AF65-F5344CB8AC3E}">
        <p14:creationId xmlns:p14="http://schemas.microsoft.com/office/powerpoint/2010/main" val="1051673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1295400"/>
          </a:xfrm>
        </p:spPr>
        <p:txBody>
          <a:bodyPr/>
          <a:lstStyle/>
          <a:p>
            <a:pPr marL="0" indent="0" algn="ctr">
              <a:buNone/>
            </a:pPr>
            <a:r>
              <a:rPr lang="en-US" dirty="0" smtClean="0"/>
              <a:t>Rights and Responsibilities</a:t>
            </a:r>
            <a:endParaRPr lang="en-US" dirty="0"/>
          </a:p>
        </p:txBody>
      </p:sp>
      <p:sp>
        <p:nvSpPr>
          <p:cNvPr id="3" name="Content Placeholder 2"/>
          <p:cNvSpPr>
            <a:spLocks noGrp="1"/>
          </p:cNvSpPr>
          <p:nvPr>
            <p:ph idx="1"/>
          </p:nvPr>
        </p:nvSpPr>
        <p:spPr>
          <a:xfrm>
            <a:off x="1600200" y="1752600"/>
            <a:ext cx="8991600" cy="4495800"/>
          </a:xfrm>
        </p:spPr>
        <p:txBody>
          <a:bodyPr>
            <a:normAutofit/>
          </a:bodyPr>
          <a:lstStyle/>
          <a:p>
            <a:r>
              <a:rPr lang="en-US" dirty="0" smtClean="0"/>
              <a:t>College is a PRIVILEGE and comes with RESPONSIBILITIES</a:t>
            </a:r>
          </a:p>
          <a:p>
            <a:endParaRPr lang="en-US" dirty="0"/>
          </a:p>
          <a:p>
            <a:r>
              <a:rPr lang="en-US" dirty="0" smtClean="0"/>
              <a:t>MSUB provides </a:t>
            </a:r>
            <a:r>
              <a:rPr lang="en-US" dirty="0"/>
              <a:t>each student the opportunity to </a:t>
            </a:r>
            <a:r>
              <a:rPr lang="en-US" dirty="0" smtClean="0"/>
              <a:t>learn by creating freedoms and rights of students</a:t>
            </a:r>
          </a:p>
          <a:p>
            <a:pPr lvl="2"/>
            <a:r>
              <a:rPr lang="en-US" i="1" dirty="0" smtClean="0"/>
              <a:t>Freedom of inquiry, speech, and assembly</a:t>
            </a:r>
          </a:p>
          <a:p>
            <a:pPr lvl="2"/>
            <a:r>
              <a:rPr lang="en-US" i="1" dirty="0" smtClean="0"/>
              <a:t>Freedom of threats, acts of violence and obscenity </a:t>
            </a:r>
          </a:p>
          <a:p>
            <a:pPr lvl="2"/>
            <a:r>
              <a:rPr lang="en-US" i="1" dirty="0" smtClean="0"/>
              <a:t>Right to study and learn in an place of academic freedom</a:t>
            </a:r>
          </a:p>
          <a:p>
            <a:pPr lvl="2"/>
            <a:r>
              <a:rPr lang="en-US" i="1" dirty="0" smtClean="0"/>
              <a:t>Right to due process in University misconduct action</a:t>
            </a:r>
          </a:p>
          <a:p>
            <a:pPr lvl="2"/>
            <a:r>
              <a:rPr lang="en-US" i="1" dirty="0" smtClean="0"/>
              <a:t>Etc. </a:t>
            </a:r>
          </a:p>
          <a:p>
            <a:pPr lvl="1"/>
            <a:endParaRPr lang="en-US" dirty="0"/>
          </a:p>
        </p:txBody>
      </p:sp>
    </p:spTree>
    <p:extLst>
      <p:ext uri="{BB962C8B-B14F-4D97-AF65-F5344CB8AC3E}">
        <p14:creationId xmlns:p14="http://schemas.microsoft.com/office/powerpoint/2010/main" val="1754253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458200" cy="1143000"/>
          </a:xfrm>
        </p:spPr>
        <p:txBody>
          <a:bodyPr/>
          <a:lstStyle/>
          <a:p>
            <a:pPr marL="0" indent="0" algn="ctr">
              <a:buNone/>
            </a:pPr>
            <a:r>
              <a:rPr lang="en-US" dirty="0" smtClean="0"/>
              <a:t>Rights and Responsibilities</a:t>
            </a:r>
            <a:endParaRPr lang="en-US" dirty="0"/>
          </a:p>
        </p:txBody>
      </p:sp>
      <p:sp>
        <p:nvSpPr>
          <p:cNvPr id="3" name="Content Placeholder 2"/>
          <p:cNvSpPr>
            <a:spLocks noGrp="1"/>
          </p:cNvSpPr>
          <p:nvPr>
            <p:ph idx="1"/>
          </p:nvPr>
        </p:nvSpPr>
        <p:spPr>
          <a:xfrm>
            <a:off x="457200" y="1676400"/>
            <a:ext cx="8001000" cy="4267200"/>
          </a:xfrm>
        </p:spPr>
        <p:txBody>
          <a:bodyPr>
            <a:normAutofit/>
          </a:bodyPr>
          <a:lstStyle/>
          <a:p>
            <a:r>
              <a:rPr lang="en-US" sz="2400" dirty="0"/>
              <a:t>Each student has the responsibility:</a:t>
            </a:r>
          </a:p>
          <a:p>
            <a:endParaRPr lang="en-US" sz="2400" dirty="0"/>
          </a:p>
          <a:p>
            <a:pPr lvl="1"/>
            <a:r>
              <a:rPr lang="en-US" sz="2400" dirty="0"/>
              <a:t>To respects the rights and property of others</a:t>
            </a:r>
          </a:p>
          <a:p>
            <a:pPr lvl="1"/>
            <a:r>
              <a:rPr lang="en-US" sz="2400" dirty="0">
                <a:hlinkClick r:id="rId2"/>
              </a:rPr>
              <a:t>Fully acquaint and comply with University rules</a:t>
            </a:r>
            <a:endParaRPr lang="en-US" sz="2400" dirty="0"/>
          </a:p>
          <a:p>
            <a:pPr lvl="1"/>
            <a:r>
              <a:rPr lang="en-US" sz="2400" dirty="0"/>
              <a:t>To comply with local, state and federal laws</a:t>
            </a:r>
          </a:p>
          <a:p>
            <a:pPr lvl="1"/>
            <a:r>
              <a:rPr lang="en-US" sz="2400" dirty="0"/>
              <a:t>Recognize that individuals reflect upon the University</a:t>
            </a:r>
          </a:p>
          <a:p>
            <a:pPr lvl="1"/>
            <a:r>
              <a:rPr lang="en-US" sz="2400" dirty="0"/>
              <a:t>Adhere to academic requirements by instructors</a:t>
            </a:r>
          </a:p>
          <a:p>
            <a:pPr marL="457200"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884"/>
          <a:stretch/>
        </p:blipFill>
        <p:spPr>
          <a:xfrm>
            <a:off x="8610600" y="2067047"/>
            <a:ext cx="3239444" cy="3485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1247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599" y="1600200"/>
            <a:ext cx="7162800" cy="1219200"/>
          </a:xfrm>
        </p:spPr>
        <p:txBody>
          <a:bodyPr>
            <a:normAutofit fontScale="90000"/>
          </a:bodyPr>
          <a:lstStyle/>
          <a:p>
            <a:pPr marL="182880" indent="0" algn="ctr">
              <a:buNone/>
            </a:pPr>
            <a:r>
              <a:rPr lang="en-US" dirty="0" err="1" smtClean="0"/>
              <a:t>Yellowjacket</a:t>
            </a:r>
            <a:r>
              <a:rPr lang="en-US" dirty="0" smtClean="0"/>
              <a:t> Experience</a:t>
            </a:r>
            <a:endParaRPr lang="en-US" dirty="0"/>
          </a:p>
        </p:txBody>
      </p:sp>
      <p:sp>
        <p:nvSpPr>
          <p:cNvPr id="5" name="Subtitle 4"/>
          <p:cNvSpPr>
            <a:spLocks noGrp="1"/>
          </p:cNvSpPr>
          <p:nvPr>
            <p:ph type="subTitle" idx="1"/>
          </p:nvPr>
        </p:nvSpPr>
        <p:spPr>
          <a:xfrm>
            <a:off x="2438400" y="3886200"/>
            <a:ext cx="7187005" cy="1295400"/>
          </a:xfrm>
        </p:spPr>
        <p:txBody>
          <a:bodyPr>
            <a:noAutofit/>
          </a:bodyPr>
          <a:lstStyle/>
          <a:p>
            <a:pPr algn="ctr"/>
            <a:r>
              <a:rPr lang="en-US" sz="6000" b="1" i="1" u="sng" dirty="0"/>
              <a:t>Academic Success</a:t>
            </a:r>
          </a:p>
        </p:txBody>
      </p:sp>
    </p:spTree>
    <p:extLst>
      <p:ext uri="{BB962C8B-B14F-4D97-AF65-F5344CB8AC3E}">
        <p14:creationId xmlns:p14="http://schemas.microsoft.com/office/powerpoint/2010/main" val="167886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610600" cy="1143000"/>
          </a:xfrm>
        </p:spPr>
        <p:txBody>
          <a:bodyPr>
            <a:normAutofit/>
          </a:bodyPr>
          <a:lstStyle/>
          <a:p>
            <a:pPr marL="0" indent="0" algn="ctr">
              <a:buNone/>
            </a:pPr>
            <a:r>
              <a:rPr lang="en-US" dirty="0" smtClean="0"/>
              <a:t>University Misconduct Process</a:t>
            </a:r>
            <a:endParaRPr lang="en-US" dirty="0"/>
          </a:p>
        </p:txBody>
      </p:sp>
      <p:sp>
        <p:nvSpPr>
          <p:cNvPr id="3" name="Content Placeholder 2"/>
          <p:cNvSpPr>
            <a:spLocks noGrp="1"/>
          </p:cNvSpPr>
          <p:nvPr>
            <p:ph idx="1"/>
          </p:nvPr>
        </p:nvSpPr>
        <p:spPr>
          <a:xfrm>
            <a:off x="838200" y="1371600"/>
            <a:ext cx="8686800" cy="5029200"/>
          </a:xfrm>
        </p:spPr>
        <p:txBody>
          <a:bodyPr>
            <a:normAutofit fontScale="92500" lnSpcReduction="20000"/>
          </a:bodyPr>
          <a:lstStyle/>
          <a:p>
            <a:r>
              <a:rPr lang="en-US" sz="2800" dirty="0"/>
              <a:t>Students are stewards and representatives of the university and held to </a:t>
            </a:r>
            <a:r>
              <a:rPr lang="en-US" sz="2800" dirty="0">
                <a:hlinkClick r:id="rId2"/>
              </a:rPr>
              <a:t>Student Code of Conduct</a:t>
            </a:r>
            <a:endParaRPr lang="en-US" sz="2800" dirty="0"/>
          </a:p>
          <a:p>
            <a:endParaRPr lang="en-US" sz="2800" dirty="0"/>
          </a:p>
          <a:p>
            <a:r>
              <a:rPr lang="en-US" sz="2800" dirty="0"/>
              <a:t>MSUB will hold students accountable for misconduct, along with state, local, federal laws</a:t>
            </a:r>
          </a:p>
          <a:p>
            <a:pPr lvl="1"/>
            <a:r>
              <a:rPr lang="en-US" sz="2800" dirty="0"/>
              <a:t>Education Vs. Enforcement</a:t>
            </a:r>
          </a:p>
          <a:p>
            <a:pPr lvl="2"/>
            <a:r>
              <a:rPr lang="en-US" sz="2400" dirty="0"/>
              <a:t>MSUB is committed to the development of your student if they are committed to themselves</a:t>
            </a:r>
          </a:p>
          <a:p>
            <a:pPr lvl="3"/>
            <a:r>
              <a:rPr lang="en-US" sz="2200" dirty="0"/>
              <a:t>Example: Alcohol Situation Resulting in Insight</a:t>
            </a:r>
          </a:p>
          <a:p>
            <a:pPr lvl="2"/>
            <a:endParaRPr lang="en-US" sz="2400" dirty="0"/>
          </a:p>
          <a:p>
            <a:r>
              <a:rPr lang="en-US" sz="2800" dirty="0"/>
              <a:t>Academic integrity is also the responsibility of the student</a:t>
            </a:r>
          </a:p>
          <a:p>
            <a:pPr lvl="1"/>
            <a:r>
              <a:rPr lang="en-US" sz="2800" dirty="0"/>
              <a:t>Cheating, plagiarism, false citations, etc.</a:t>
            </a:r>
          </a:p>
          <a:p>
            <a:pPr lvl="2"/>
            <a:endParaRPr lang="en-US" dirty="0" smtClean="0"/>
          </a:p>
          <a:p>
            <a:pPr lvl="2"/>
            <a:endParaRPr lang="en-US" dirty="0"/>
          </a:p>
        </p:txBody>
      </p:sp>
    </p:spTree>
    <p:extLst>
      <p:ext uri="{BB962C8B-B14F-4D97-AF65-F5344CB8AC3E}">
        <p14:creationId xmlns:p14="http://schemas.microsoft.com/office/powerpoint/2010/main" val="1206046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1" y="228600"/>
            <a:ext cx="7884111" cy="1143000"/>
          </a:xfrm>
        </p:spPr>
        <p:txBody>
          <a:bodyPr>
            <a:normAutofit/>
          </a:bodyPr>
          <a:lstStyle/>
          <a:p>
            <a:pPr marL="0" indent="0" algn="ctr">
              <a:buNone/>
            </a:pPr>
            <a:r>
              <a:rPr lang="en-US" dirty="0" smtClean="0"/>
              <a:t>University Misconduct Process</a:t>
            </a:r>
            <a:endParaRPr lang="en-US" dirty="0"/>
          </a:p>
        </p:txBody>
      </p:sp>
      <p:sp>
        <p:nvSpPr>
          <p:cNvPr id="3" name="Content Placeholder 2"/>
          <p:cNvSpPr>
            <a:spLocks noGrp="1"/>
          </p:cNvSpPr>
          <p:nvPr>
            <p:ph idx="1"/>
          </p:nvPr>
        </p:nvSpPr>
        <p:spPr>
          <a:xfrm>
            <a:off x="645112" y="1367828"/>
            <a:ext cx="9372600" cy="5181600"/>
          </a:xfrm>
        </p:spPr>
        <p:txBody>
          <a:bodyPr>
            <a:normAutofit lnSpcReduction="10000"/>
          </a:bodyPr>
          <a:lstStyle/>
          <a:p>
            <a:r>
              <a:rPr lang="en-US" sz="2400" dirty="0"/>
              <a:t>When a report of misconduct is received:</a:t>
            </a:r>
          </a:p>
          <a:p>
            <a:pPr lvl="1"/>
            <a:r>
              <a:rPr lang="en-US" sz="2400" dirty="0"/>
              <a:t>Student is notified and instructed to meet with University Hearing Officer in a timely manner</a:t>
            </a:r>
          </a:p>
          <a:p>
            <a:pPr lvl="1"/>
            <a:endParaRPr lang="en-US" sz="2400" dirty="0"/>
          </a:p>
          <a:p>
            <a:pPr lvl="1"/>
            <a:r>
              <a:rPr lang="en-US" sz="2400" dirty="0"/>
              <a:t>Administrative Meeting with student takes place to learn about the person and the incident</a:t>
            </a:r>
          </a:p>
          <a:p>
            <a:pPr lvl="2"/>
            <a:r>
              <a:rPr lang="en-US" sz="2000" dirty="0"/>
              <a:t>Three sides to every story…</a:t>
            </a:r>
          </a:p>
          <a:p>
            <a:pPr lvl="2"/>
            <a:endParaRPr lang="en-US" sz="2000" dirty="0"/>
          </a:p>
          <a:p>
            <a:pPr lvl="1"/>
            <a:r>
              <a:rPr lang="en-US" sz="2400" dirty="0"/>
              <a:t>If student is found responsible for violations then held accountable through educational interventions and/or probation</a:t>
            </a:r>
          </a:p>
          <a:p>
            <a:pPr lvl="2"/>
            <a:r>
              <a:rPr lang="en-US" sz="2000" dirty="0"/>
              <a:t>Student conduct stays with student during college</a:t>
            </a:r>
          </a:p>
          <a:p>
            <a:pPr lvl="2"/>
            <a:r>
              <a:rPr lang="en-US" sz="2000" dirty="0"/>
              <a:t>Totality of a student’s character is impacted</a:t>
            </a:r>
          </a:p>
          <a:p>
            <a:pPr lvl="2"/>
            <a:endParaRPr lang="en-US" dirty="0" smtClean="0"/>
          </a:p>
        </p:txBody>
      </p:sp>
    </p:spTree>
    <p:extLst>
      <p:ext uri="{BB962C8B-B14F-4D97-AF65-F5344CB8AC3E}">
        <p14:creationId xmlns:p14="http://schemas.microsoft.com/office/powerpoint/2010/main" val="3736883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267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381000"/>
            <a:ext cx="6512511" cy="1143000"/>
          </a:xfrm>
        </p:spPr>
        <p:txBody>
          <a:bodyPr>
            <a:normAutofit/>
          </a:bodyPr>
          <a:lstStyle/>
          <a:p>
            <a:pPr marL="0" indent="0" algn="ctr">
              <a:buNone/>
            </a:pPr>
            <a:r>
              <a:rPr lang="en-US" dirty="0" err="1" smtClean="0"/>
              <a:t>Clery</a:t>
            </a:r>
            <a:r>
              <a:rPr lang="en-US" dirty="0" smtClean="0"/>
              <a:t> Act</a:t>
            </a:r>
            <a:endParaRPr lang="en-US" dirty="0"/>
          </a:p>
        </p:txBody>
      </p:sp>
      <p:sp>
        <p:nvSpPr>
          <p:cNvPr id="3" name="Content Placeholder 2"/>
          <p:cNvSpPr>
            <a:spLocks noGrp="1"/>
          </p:cNvSpPr>
          <p:nvPr>
            <p:ph idx="1"/>
          </p:nvPr>
        </p:nvSpPr>
        <p:spPr>
          <a:xfrm>
            <a:off x="457200" y="1499857"/>
            <a:ext cx="9220200" cy="4572000"/>
          </a:xfrm>
        </p:spPr>
        <p:txBody>
          <a:bodyPr>
            <a:normAutofit/>
          </a:bodyPr>
          <a:lstStyle/>
          <a:p>
            <a:r>
              <a:rPr lang="en-US" dirty="0" smtClean="0"/>
              <a:t>Enacted in 1990 after the death of Jeanne </a:t>
            </a:r>
            <a:r>
              <a:rPr lang="en-US" dirty="0" err="1" smtClean="0"/>
              <a:t>Clery</a:t>
            </a:r>
            <a:r>
              <a:rPr lang="en-US" dirty="0" smtClean="0"/>
              <a:t> (19) in 1986</a:t>
            </a:r>
          </a:p>
          <a:p>
            <a:pPr lvl="1"/>
            <a:r>
              <a:rPr lang="en-US" dirty="0" smtClean="0"/>
              <a:t>Assaulted and murdered by another student on campus after room was left unlocked </a:t>
            </a:r>
          </a:p>
          <a:p>
            <a:pPr lvl="1"/>
            <a:r>
              <a:rPr lang="en-US" dirty="0" smtClean="0"/>
              <a:t>Previous situations had not been reported to the campus in a timely manner</a:t>
            </a:r>
          </a:p>
          <a:p>
            <a:pPr marL="365760" lvl="1" indent="0">
              <a:buNone/>
            </a:pPr>
            <a:endParaRPr lang="en-US" dirty="0" smtClean="0"/>
          </a:p>
          <a:p>
            <a:r>
              <a:rPr lang="en-US" dirty="0" smtClean="0"/>
              <a:t>Requires all federally funded colleges to keep and disclose campus crime information</a:t>
            </a:r>
          </a:p>
          <a:p>
            <a:pPr lvl="1"/>
            <a:r>
              <a:rPr lang="en-US" dirty="0" smtClean="0"/>
              <a:t>Annual Campus Security Report due by Oct. 1</a:t>
            </a:r>
          </a:p>
          <a:p>
            <a:pPr lvl="2"/>
            <a:r>
              <a:rPr lang="en-US" dirty="0" smtClean="0"/>
              <a:t>Includes major crimes and fire situations</a:t>
            </a:r>
          </a:p>
          <a:p>
            <a:pPr lvl="3"/>
            <a:r>
              <a:rPr lang="en-US" dirty="0" smtClean="0">
                <a:hlinkClick r:id="rId2"/>
              </a:rPr>
              <a:t>Reports are kept for seven years and published emphatically</a:t>
            </a:r>
            <a:endParaRPr lang="en-US" dirty="0" smtClean="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5257800"/>
            <a:ext cx="3286125" cy="1105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6640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304800"/>
            <a:ext cx="6512511" cy="1143000"/>
          </a:xfrm>
        </p:spPr>
        <p:txBody>
          <a:bodyPr>
            <a:normAutofit fontScale="90000"/>
          </a:bodyPr>
          <a:lstStyle/>
          <a:p>
            <a:pPr marL="0" indent="0" algn="ctr">
              <a:buNone/>
            </a:pPr>
            <a:r>
              <a:rPr lang="en-US" dirty="0" smtClean="0"/>
              <a:t>Sexual Assault Resources and Awareness</a:t>
            </a:r>
            <a:endParaRPr lang="en-US" dirty="0"/>
          </a:p>
        </p:txBody>
      </p:sp>
      <p:sp>
        <p:nvSpPr>
          <p:cNvPr id="3" name="Content Placeholder 2"/>
          <p:cNvSpPr>
            <a:spLocks noGrp="1"/>
          </p:cNvSpPr>
          <p:nvPr>
            <p:ph idx="1"/>
          </p:nvPr>
        </p:nvSpPr>
        <p:spPr>
          <a:xfrm>
            <a:off x="609600" y="1676400"/>
            <a:ext cx="10134600" cy="4953000"/>
          </a:xfrm>
        </p:spPr>
        <p:txBody>
          <a:bodyPr>
            <a:normAutofit/>
          </a:bodyPr>
          <a:lstStyle/>
          <a:p>
            <a:r>
              <a:rPr lang="en-US" dirty="0" smtClean="0"/>
              <a:t>There is a lot going on at some universities in Montana…Let’s talk about how we are providing proactive education for your student.</a:t>
            </a:r>
          </a:p>
          <a:p>
            <a:pPr lvl="1"/>
            <a:r>
              <a:rPr lang="en-US" dirty="0" smtClean="0"/>
              <a:t>Developing a campus culture of awareness and prevention</a:t>
            </a:r>
          </a:p>
          <a:p>
            <a:pPr lvl="1"/>
            <a:r>
              <a:rPr lang="en-US" dirty="0" smtClean="0"/>
              <a:t>Awareness programming and education and sharing of resources beginning at orientation and continuing throughout the 1</a:t>
            </a:r>
            <a:r>
              <a:rPr lang="en-US" baseline="30000" dirty="0" smtClean="0"/>
              <a:t>st</a:t>
            </a:r>
            <a:r>
              <a:rPr lang="en-US" dirty="0" smtClean="0"/>
              <a:t> year</a:t>
            </a:r>
          </a:p>
          <a:p>
            <a:pPr lvl="1"/>
            <a:r>
              <a:rPr lang="en-US" dirty="0" smtClean="0"/>
              <a:t>Policies and procedures in place, as well as resources if something should happen</a:t>
            </a:r>
          </a:p>
          <a:p>
            <a:pPr lvl="2"/>
            <a:r>
              <a:rPr lang="en-US" dirty="0"/>
              <a:t>24/7 POST certified University Police officers</a:t>
            </a:r>
          </a:p>
          <a:p>
            <a:pPr lvl="2"/>
            <a:r>
              <a:rPr lang="en-US" dirty="0" smtClean="0"/>
              <a:t>Title IX Coordinator and Sexual Assault Task Force</a:t>
            </a:r>
          </a:p>
          <a:p>
            <a:pPr lvl="2"/>
            <a:r>
              <a:rPr lang="en-US" dirty="0" smtClean="0"/>
              <a:t>Highly qualified and trained student staff</a:t>
            </a:r>
          </a:p>
          <a:p>
            <a:pPr lvl="2"/>
            <a:r>
              <a:rPr lang="en-US" dirty="0" smtClean="0"/>
              <a:t>Student Health Services</a:t>
            </a:r>
          </a:p>
          <a:p>
            <a:pPr lvl="2"/>
            <a:r>
              <a:rPr lang="en-US" dirty="0"/>
              <a:t>University </a:t>
            </a:r>
            <a:r>
              <a:rPr lang="en-US" dirty="0" smtClean="0"/>
              <a:t>Advocate </a:t>
            </a:r>
            <a:r>
              <a:rPr lang="en-US" dirty="0"/>
              <a:t>Program</a:t>
            </a:r>
          </a:p>
          <a:p>
            <a:pPr lvl="2"/>
            <a:r>
              <a:rPr lang="en-US" dirty="0" smtClean="0"/>
              <a:t>Collaboration with local resources &amp; state Board of Regents policies</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9829800" y="4724400"/>
            <a:ext cx="1268730" cy="1371600"/>
          </a:xfrm>
          <a:prstGeom prst="rect">
            <a:avLst/>
          </a:prstGeom>
        </p:spPr>
      </p:pic>
    </p:spTree>
    <p:extLst>
      <p:ext uri="{BB962C8B-B14F-4D97-AF65-F5344CB8AC3E}">
        <p14:creationId xmlns:p14="http://schemas.microsoft.com/office/powerpoint/2010/main" val="3376473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1371600"/>
            <a:ext cx="9067800" cy="914400"/>
          </a:xfrm>
        </p:spPr>
        <p:txBody>
          <a:bodyPr>
            <a:normAutofit fontScale="90000"/>
          </a:bodyPr>
          <a:lstStyle/>
          <a:p>
            <a:r>
              <a:rPr lang="en-US" dirty="0" smtClean="0"/>
              <a:t>Alcohol &amp; Sexual Violence Awareness</a:t>
            </a:r>
            <a:endParaRPr lang="en-US" dirty="0"/>
          </a:p>
        </p:txBody>
      </p:sp>
      <p:sp>
        <p:nvSpPr>
          <p:cNvPr id="7" name="Content Placeholder 6"/>
          <p:cNvSpPr>
            <a:spLocks noGrp="1"/>
          </p:cNvSpPr>
          <p:nvPr>
            <p:ph idx="1"/>
          </p:nvPr>
        </p:nvSpPr>
        <p:spPr>
          <a:xfrm>
            <a:off x="381000" y="1981200"/>
            <a:ext cx="11201400" cy="4572000"/>
          </a:xfrm>
          <a:prstGeom prst="rect">
            <a:avLst/>
          </a:prstGeom>
        </p:spPr>
        <p:txBody>
          <a:bodyPr>
            <a:noAutofit/>
          </a:bodyPr>
          <a:lstStyle/>
          <a:p>
            <a:pPr lvl="0"/>
            <a:r>
              <a:rPr lang="en-US" sz="1600" dirty="0"/>
              <a:t>Our campus is committed to ensuring that you have a positive experience at MSUB.  One way we can help is by providing more education about alcohol and sexual assault.  Our goal is to show you how alcohol effects the mind and body, how this can impact academic success, and how you can reduce the harm associated with alcohol and sexual assault for yourself and your friends.</a:t>
            </a:r>
            <a:br>
              <a:rPr lang="en-US" sz="1600" dirty="0"/>
            </a:br>
            <a:endParaRPr lang="en-US" sz="1600" dirty="0"/>
          </a:p>
          <a:p>
            <a:pPr lvl="0"/>
            <a:r>
              <a:rPr lang="en-US" sz="1600" i="1" dirty="0"/>
              <a:t>Alcohol Edu for College</a:t>
            </a:r>
            <a:r>
              <a:rPr lang="en-US" sz="1600" dirty="0"/>
              <a:t> is an interactive, online program designed to inform students about how alcohol affects the mind, body, perceptions, and behaviors.  It provides students with accurate, non-judgmental information and personalized feedback.</a:t>
            </a:r>
            <a:br>
              <a:rPr lang="en-US" sz="1600" dirty="0"/>
            </a:br>
            <a:endParaRPr lang="en-US" sz="1600" dirty="0"/>
          </a:p>
          <a:p>
            <a:pPr lvl="0"/>
            <a:r>
              <a:rPr lang="en-US" sz="1600" i="1" dirty="0"/>
              <a:t>Haven </a:t>
            </a:r>
            <a:r>
              <a:rPr lang="en-US" sz="1600" dirty="0"/>
              <a:t>is an interactive, online program created to address sexual assault, relationship violence, and stalking.  It’s designed to engage and empower students to create safe, healthy campus environments.  </a:t>
            </a:r>
            <a:br>
              <a:rPr lang="en-US" sz="1600" dirty="0"/>
            </a:br>
            <a:endParaRPr lang="en-US" sz="1600" dirty="0"/>
          </a:p>
          <a:p>
            <a:pPr lvl="0"/>
            <a:r>
              <a:rPr lang="en-US" sz="1600" dirty="0"/>
              <a:t>The Montana University system is launching these programs system-wide this summer.</a:t>
            </a:r>
            <a:br>
              <a:rPr lang="en-US" sz="1600" dirty="0"/>
            </a:br>
            <a:endParaRPr lang="en-US" sz="1600" dirty="0"/>
          </a:p>
          <a:p>
            <a:pPr lvl="0"/>
            <a:r>
              <a:rPr lang="en-US" sz="1600" dirty="0"/>
              <a:t>Our campus will contact you mid-summer regarding additional information on the programs, instructions, and deadline information.  Parents will also be notified about the programs and MSUB’s completion requirements.  </a:t>
            </a:r>
          </a:p>
          <a:p>
            <a:endParaRPr lang="en-US" sz="1600" dirty="0"/>
          </a:p>
        </p:txBody>
      </p:sp>
      <p:pic>
        <p:nvPicPr>
          <p:cNvPr id="3" name="Picture 2"/>
          <p:cNvPicPr>
            <a:picLocks noChangeAspect="1"/>
          </p:cNvPicPr>
          <p:nvPr/>
        </p:nvPicPr>
        <p:blipFill>
          <a:blip r:embed="rId2"/>
          <a:stretch>
            <a:fillRect/>
          </a:stretch>
        </p:blipFill>
        <p:spPr>
          <a:xfrm>
            <a:off x="4648200" y="181635"/>
            <a:ext cx="2732552" cy="1160730"/>
          </a:xfrm>
          <a:prstGeom prst="rect">
            <a:avLst/>
          </a:prstGeom>
        </p:spPr>
      </p:pic>
    </p:spTree>
    <p:extLst>
      <p:ext uri="{BB962C8B-B14F-4D97-AF65-F5344CB8AC3E}">
        <p14:creationId xmlns:p14="http://schemas.microsoft.com/office/powerpoint/2010/main" val="3657272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pPr marL="0" indent="0" algn="ctr">
              <a:buNone/>
            </a:pPr>
            <a:r>
              <a:rPr lang="en-US" dirty="0" smtClean="0"/>
              <a:t>FERPA and Parent Notification</a:t>
            </a:r>
            <a:endParaRPr lang="en-US" dirty="0"/>
          </a:p>
        </p:txBody>
      </p:sp>
      <p:sp>
        <p:nvSpPr>
          <p:cNvPr id="3" name="Content Placeholder 2"/>
          <p:cNvSpPr>
            <a:spLocks noGrp="1"/>
          </p:cNvSpPr>
          <p:nvPr>
            <p:ph idx="1"/>
          </p:nvPr>
        </p:nvSpPr>
        <p:spPr>
          <a:xfrm>
            <a:off x="990600" y="1752600"/>
            <a:ext cx="9448800" cy="4419600"/>
          </a:xfrm>
        </p:spPr>
        <p:txBody>
          <a:bodyPr>
            <a:normAutofit fontScale="92500" lnSpcReduction="20000"/>
          </a:bodyPr>
          <a:lstStyle/>
          <a:p>
            <a:r>
              <a:rPr lang="en-US" sz="2800" dirty="0"/>
              <a:t>Family Education Right to Privacy Act</a:t>
            </a:r>
          </a:p>
          <a:p>
            <a:pPr lvl="1"/>
            <a:r>
              <a:rPr lang="en-US" sz="2400" dirty="0"/>
              <a:t>Affords student rights with respect to educational records, limiting anyone out of college to access</a:t>
            </a:r>
          </a:p>
          <a:p>
            <a:pPr lvl="2"/>
            <a:r>
              <a:rPr lang="en-US" sz="2000" dirty="0"/>
              <a:t>Protects “educational records” including grades, transcripts, test scores, ID numbers, financial records, conduct records, and schedules</a:t>
            </a:r>
          </a:p>
          <a:p>
            <a:pPr lvl="2"/>
            <a:r>
              <a:rPr lang="en-US" sz="2000" dirty="0"/>
              <a:t>Does allow for Directory Information including information that is not considered harmful and an invasion of privacy</a:t>
            </a:r>
          </a:p>
          <a:p>
            <a:pPr marL="640080" lvl="2" indent="0">
              <a:buNone/>
            </a:pPr>
            <a:endParaRPr lang="en-US" sz="2000" dirty="0"/>
          </a:p>
          <a:p>
            <a:pPr lvl="1"/>
            <a:r>
              <a:rPr lang="en-US" sz="2400" dirty="0"/>
              <a:t>Why all the secrecy?</a:t>
            </a:r>
          </a:p>
          <a:p>
            <a:pPr lvl="2"/>
            <a:r>
              <a:rPr lang="en-US" sz="2000" dirty="0"/>
              <a:t>Legal constraints in place</a:t>
            </a:r>
          </a:p>
          <a:p>
            <a:pPr lvl="2"/>
            <a:r>
              <a:rPr lang="en-US" sz="2000" dirty="0"/>
              <a:t>Supporting student development making transition to adulthood and providing rights and responsibilities</a:t>
            </a:r>
          </a:p>
          <a:p>
            <a:pPr lvl="2"/>
            <a:endParaRPr lang="en-US" dirty="0" smtClean="0"/>
          </a:p>
        </p:txBody>
      </p:sp>
    </p:spTree>
    <p:extLst>
      <p:ext uri="{BB962C8B-B14F-4D97-AF65-F5344CB8AC3E}">
        <p14:creationId xmlns:p14="http://schemas.microsoft.com/office/powerpoint/2010/main" val="4052943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7924800" cy="1143000"/>
          </a:xfrm>
        </p:spPr>
        <p:txBody>
          <a:bodyPr>
            <a:normAutofit fontScale="90000"/>
          </a:bodyPr>
          <a:lstStyle/>
          <a:p>
            <a:pPr marL="0" indent="0" algn="ctr">
              <a:buNone/>
            </a:pPr>
            <a:r>
              <a:rPr lang="en-US" dirty="0" smtClean="0"/>
              <a:t>FERPA and Parent Notification</a:t>
            </a:r>
            <a:endParaRPr lang="en-US" dirty="0"/>
          </a:p>
        </p:txBody>
      </p:sp>
      <p:sp>
        <p:nvSpPr>
          <p:cNvPr id="3" name="Content Placeholder 2"/>
          <p:cNvSpPr>
            <a:spLocks noGrp="1"/>
          </p:cNvSpPr>
          <p:nvPr>
            <p:ph idx="1"/>
          </p:nvPr>
        </p:nvSpPr>
        <p:spPr>
          <a:xfrm>
            <a:off x="609600" y="1476469"/>
            <a:ext cx="9601200" cy="3581400"/>
          </a:xfrm>
        </p:spPr>
        <p:txBody>
          <a:bodyPr>
            <a:normAutofit lnSpcReduction="10000"/>
          </a:bodyPr>
          <a:lstStyle/>
          <a:p>
            <a:r>
              <a:rPr lang="en-US" sz="2400" dirty="0"/>
              <a:t>We know you play an active role including:</a:t>
            </a:r>
          </a:p>
          <a:p>
            <a:pPr lvl="1"/>
            <a:r>
              <a:rPr lang="en-US" sz="2400" dirty="0"/>
              <a:t>Emotional support</a:t>
            </a:r>
          </a:p>
          <a:p>
            <a:pPr lvl="1"/>
            <a:r>
              <a:rPr lang="en-US" sz="2400" dirty="0"/>
              <a:t>Financial support</a:t>
            </a:r>
          </a:p>
          <a:p>
            <a:pPr lvl="1"/>
            <a:r>
              <a:rPr lang="en-US" sz="2400" dirty="0"/>
              <a:t>Reinforcing good behavior and habits</a:t>
            </a:r>
          </a:p>
          <a:p>
            <a:pPr lvl="2"/>
            <a:r>
              <a:rPr lang="en-US" sz="2000" dirty="0"/>
              <a:t>Students are encouraged to share information and include you key decisions and situations</a:t>
            </a:r>
          </a:p>
          <a:p>
            <a:pPr lvl="2"/>
            <a:r>
              <a:rPr lang="en-US" sz="2000" dirty="0"/>
              <a:t>Talk with your student about the kind of information you should be allowed to see </a:t>
            </a:r>
          </a:p>
          <a:p>
            <a:pPr lvl="3"/>
            <a:r>
              <a:rPr lang="en-US" sz="1800" dirty="0"/>
              <a:t>FERPA Waiver exists to support you and your student</a:t>
            </a:r>
          </a:p>
          <a:p>
            <a:pPr lvl="3"/>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4475691"/>
            <a:ext cx="3048000" cy="2021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0839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28800" y="2209800"/>
            <a:ext cx="8534400" cy="1905000"/>
          </a:xfrm>
        </p:spPr>
        <p:txBody>
          <a:bodyPr>
            <a:noAutofit/>
          </a:bodyPr>
          <a:lstStyle/>
          <a:p>
            <a:pPr algn="ctr"/>
            <a:r>
              <a:rPr lang="en-US" sz="5400" b="1" i="1" u="sng" dirty="0"/>
              <a:t>Enhancing The Yellowjacket Experience</a:t>
            </a:r>
          </a:p>
        </p:txBody>
      </p:sp>
    </p:spTree>
    <p:extLst>
      <p:ext uri="{BB962C8B-B14F-4D97-AF65-F5344CB8AC3E}">
        <p14:creationId xmlns:p14="http://schemas.microsoft.com/office/powerpoint/2010/main" val="167886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7772400" cy="1470025"/>
          </a:xfrm>
        </p:spPr>
        <p:txBody>
          <a:bodyPr/>
          <a:lstStyle/>
          <a:p>
            <a:pPr marL="182880" indent="0" algn="ctr">
              <a:buNone/>
            </a:pPr>
            <a:r>
              <a:rPr lang="en-US" sz="4400" dirty="0">
                <a:latin typeface="Albertus Extra Bold" pitchFamily="34" charset="0"/>
              </a:rPr>
              <a:t>Enhancing the</a:t>
            </a:r>
            <a:br>
              <a:rPr lang="en-US" sz="4400" dirty="0">
                <a:latin typeface="Albertus Extra Bold" pitchFamily="34" charset="0"/>
              </a:rPr>
            </a:br>
            <a:r>
              <a:rPr lang="en-US" sz="4400" dirty="0">
                <a:latin typeface="Albertus Extra Bold" pitchFamily="34" charset="0"/>
              </a:rPr>
              <a:t> </a:t>
            </a:r>
            <a:r>
              <a:rPr lang="en-US" sz="4400" dirty="0" err="1">
                <a:latin typeface="Albertus Extra Bold" pitchFamily="34" charset="0"/>
              </a:rPr>
              <a:t>Yellowjacket</a:t>
            </a:r>
            <a:r>
              <a:rPr lang="en-US" sz="4400" dirty="0">
                <a:latin typeface="Albertus Extra Bold" pitchFamily="34" charset="0"/>
              </a:rPr>
              <a:t> Experience</a:t>
            </a:r>
          </a:p>
        </p:txBody>
      </p:sp>
      <p:sp>
        <p:nvSpPr>
          <p:cNvPr id="3" name="Subtitle 2"/>
          <p:cNvSpPr>
            <a:spLocks noGrp="1"/>
          </p:cNvSpPr>
          <p:nvPr>
            <p:ph type="subTitle" idx="1"/>
          </p:nvPr>
        </p:nvSpPr>
        <p:spPr>
          <a:xfrm>
            <a:off x="2464293" y="2209800"/>
            <a:ext cx="7543800" cy="609600"/>
          </a:xfrm>
        </p:spPr>
        <p:txBody>
          <a:bodyPr/>
          <a:lstStyle/>
          <a:p>
            <a:pPr algn="ctr"/>
            <a:r>
              <a:rPr lang="en-US" dirty="0">
                <a:solidFill>
                  <a:srgbClr val="FFC000"/>
                </a:solidFill>
                <a:latin typeface="Georgia" pitchFamily="18" charset="0"/>
              </a:rPr>
              <a:t>Involved students = </a:t>
            </a:r>
            <a:r>
              <a:rPr lang="en-US" dirty="0" smtClean="0">
                <a:solidFill>
                  <a:srgbClr val="FFC000"/>
                </a:solidFill>
                <a:latin typeface="Georgia" pitchFamily="18" charset="0"/>
              </a:rPr>
              <a:t>Successful students</a:t>
            </a:r>
            <a:endParaRPr lang="en-US" dirty="0">
              <a:solidFill>
                <a:srgbClr val="FFC000"/>
              </a:solidFill>
              <a:latin typeface="Georgia" pitchFamily="18" charset="0"/>
            </a:endParaRPr>
          </a:p>
        </p:txBody>
      </p:sp>
      <p:sp>
        <p:nvSpPr>
          <p:cNvPr id="4" name="Rectangle 3"/>
          <p:cNvSpPr/>
          <p:nvPr/>
        </p:nvSpPr>
        <p:spPr>
          <a:xfrm>
            <a:off x="2514600" y="3474129"/>
            <a:ext cx="6934200" cy="2031325"/>
          </a:xfrm>
          <a:prstGeom prst="rect">
            <a:avLst/>
          </a:prstGeom>
        </p:spPr>
        <p:txBody>
          <a:bodyPr wrap="square">
            <a:spAutoFit/>
          </a:bodyPr>
          <a:lstStyle/>
          <a:p>
            <a:r>
              <a:rPr lang="en-US" dirty="0"/>
              <a:t>Students learn more the more they are involved in both the academic and social aspects of the collegiate experience.  An involved student is one who devotes considerable energy to academics, spends much time on campus, participates actively in student organizations and activities, and interacts often with faculty. </a:t>
            </a:r>
          </a:p>
          <a:p>
            <a:endParaRPr lang="en-US" dirty="0"/>
          </a:p>
        </p:txBody>
      </p:sp>
      <p:sp>
        <p:nvSpPr>
          <p:cNvPr id="5" name="Rectangle 4"/>
          <p:cNvSpPr/>
          <p:nvPr/>
        </p:nvSpPr>
        <p:spPr>
          <a:xfrm>
            <a:off x="2743200" y="5562600"/>
            <a:ext cx="6477000" cy="923330"/>
          </a:xfrm>
          <a:prstGeom prst="rect">
            <a:avLst/>
          </a:prstGeom>
        </p:spPr>
        <p:txBody>
          <a:bodyPr wrap="square">
            <a:spAutoFit/>
          </a:bodyPr>
          <a:lstStyle/>
          <a:p>
            <a:r>
              <a:rPr lang="en-US" i="1" dirty="0"/>
              <a:t>The quality and quantity of the student's involvement will influence the amount of student learning and development.</a:t>
            </a:r>
          </a:p>
          <a:p>
            <a:pPr algn="r"/>
            <a:r>
              <a:rPr lang="en-US" dirty="0"/>
              <a:t>~Alexander </a:t>
            </a:r>
            <a:r>
              <a:rPr lang="en-US" dirty="0" err="1"/>
              <a:t>Astin</a:t>
            </a:r>
            <a:endParaRPr lang="en-US" dirty="0"/>
          </a:p>
        </p:txBody>
      </p:sp>
      <p:sp>
        <p:nvSpPr>
          <p:cNvPr id="6" name="Subtitle 2"/>
          <p:cNvSpPr txBox="1">
            <a:spLocks/>
          </p:cNvSpPr>
          <p:nvPr/>
        </p:nvSpPr>
        <p:spPr>
          <a:xfrm>
            <a:off x="1981200" y="2819400"/>
            <a:ext cx="3771900" cy="6395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2"/>
                </a:solidFill>
                <a:latin typeface="Georgia" pitchFamily="18" charset="0"/>
              </a:rPr>
              <a:t>Research Says…….</a:t>
            </a:r>
          </a:p>
          <a:p>
            <a:endParaRPr lang="en-US" dirty="0"/>
          </a:p>
        </p:txBody>
      </p:sp>
    </p:spTree>
    <p:extLst>
      <p:ext uri="{BB962C8B-B14F-4D97-AF65-F5344CB8AC3E}">
        <p14:creationId xmlns:p14="http://schemas.microsoft.com/office/powerpoint/2010/main" val="139664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337" y="1447800"/>
            <a:ext cx="3294662" cy="1567389"/>
          </a:xfrm>
          <a:prstGeom prst="rect">
            <a:avLst/>
          </a:prstGeom>
          <a:noFill/>
          <a:ln w="28575">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979998" y="381000"/>
            <a:ext cx="8229600" cy="838200"/>
          </a:xfrm>
        </p:spPr>
        <p:txBody>
          <a:bodyPr>
            <a:normAutofit/>
          </a:bodyPr>
          <a:lstStyle/>
          <a:p>
            <a:pPr marL="0" indent="0" algn="ctr">
              <a:buNone/>
            </a:pPr>
            <a:r>
              <a:rPr lang="en-US" dirty="0" smtClean="0"/>
              <a:t>University Structure</a:t>
            </a:r>
            <a:endParaRPr lang="en-US" dirty="0"/>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9090" y="3741238"/>
            <a:ext cx="2515222" cy="1219200"/>
          </a:xfrm>
          <a:prstGeom prst="rect">
            <a:avLst/>
          </a:prstGeom>
          <a:noFill/>
          <a:ln w="28575">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603907" y="1663972"/>
            <a:ext cx="2016093" cy="1077218"/>
          </a:xfrm>
          <a:prstGeom prst="rect">
            <a:avLst/>
          </a:prstGeom>
          <a:noFill/>
        </p:spPr>
        <p:txBody>
          <a:bodyPr wrap="square" rtlCol="0">
            <a:spAutoFit/>
          </a:bodyPr>
          <a:lstStyle/>
          <a:p>
            <a:pPr algn="ctr"/>
            <a:r>
              <a:rPr lang="en-US" dirty="0"/>
              <a:t>Chancellor – </a:t>
            </a:r>
          </a:p>
          <a:p>
            <a:pPr algn="ctr"/>
            <a:r>
              <a:rPr lang="en-US" dirty="0"/>
              <a:t>Dr. </a:t>
            </a:r>
            <a:r>
              <a:rPr lang="en-US" dirty="0" smtClean="0"/>
              <a:t>Mark Nook</a:t>
            </a:r>
            <a:endParaRPr lang="en-US" dirty="0"/>
          </a:p>
          <a:p>
            <a:pPr algn="ctr"/>
            <a:endParaRPr lang="en-US" sz="1400" dirty="0"/>
          </a:p>
          <a:p>
            <a:pPr algn="ctr"/>
            <a:r>
              <a:rPr lang="en-US" sz="1400" dirty="0"/>
              <a:t>(A.K.A. Fearless Leader)</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061" y="4259820"/>
            <a:ext cx="2517775" cy="1150380"/>
          </a:xfrm>
          <a:prstGeom prst="rect">
            <a:avLst/>
          </a:prstGeom>
          <a:noFill/>
          <a:ln w="28575">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408" y="3699533"/>
            <a:ext cx="2517775" cy="1257300"/>
          </a:xfrm>
          <a:prstGeom prst="rect">
            <a:avLst/>
          </a:prstGeom>
          <a:noFill/>
          <a:ln w="28575">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http://www.msubillings.edu/urelations/People/staff/Terrie_Iv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9570" y="3928962"/>
            <a:ext cx="658566" cy="921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70709" y="3163592"/>
            <a:ext cx="2362200" cy="369332"/>
          </a:xfrm>
          <a:prstGeom prst="rect">
            <a:avLst/>
          </a:prstGeom>
          <a:noFill/>
        </p:spPr>
        <p:txBody>
          <a:bodyPr wrap="square" rtlCol="0">
            <a:spAutoFit/>
          </a:bodyPr>
          <a:lstStyle/>
          <a:p>
            <a:pPr algn="ctr"/>
            <a:r>
              <a:rPr lang="en-US" dirty="0"/>
              <a:t>Student Affairs</a:t>
            </a:r>
          </a:p>
        </p:txBody>
      </p:sp>
      <p:sp>
        <p:nvSpPr>
          <p:cNvPr id="33" name="TextBox 32"/>
          <p:cNvSpPr txBox="1"/>
          <p:nvPr/>
        </p:nvSpPr>
        <p:spPr>
          <a:xfrm>
            <a:off x="4908673" y="3749420"/>
            <a:ext cx="2362200" cy="369332"/>
          </a:xfrm>
          <a:prstGeom prst="rect">
            <a:avLst/>
          </a:prstGeom>
          <a:noFill/>
        </p:spPr>
        <p:txBody>
          <a:bodyPr wrap="square" rtlCol="0">
            <a:spAutoFit/>
          </a:bodyPr>
          <a:lstStyle/>
          <a:p>
            <a:pPr algn="ctr"/>
            <a:r>
              <a:rPr lang="en-US" dirty="0"/>
              <a:t>Academic Affairs</a:t>
            </a:r>
          </a:p>
        </p:txBody>
      </p:sp>
      <p:sp>
        <p:nvSpPr>
          <p:cNvPr id="34" name="TextBox 33"/>
          <p:cNvSpPr txBox="1"/>
          <p:nvPr/>
        </p:nvSpPr>
        <p:spPr>
          <a:xfrm>
            <a:off x="8657593" y="3074288"/>
            <a:ext cx="2362200" cy="646331"/>
          </a:xfrm>
          <a:prstGeom prst="rect">
            <a:avLst/>
          </a:prstGeom>
          <a:noFill/>
        </p:spPr>
        <p:txBody>
          <a:bodyPr wrap="square" rtlCol="0">
            <a:spAutoFit/>
          </a:bodyPr>
          <a:lstStyle/>
          <a:p>
            <a:pPr algn="ctr"/>
            <a:r>
              <a:rPr lang="en-US" dirty="0"/>
              <a:t>Administrative Affairs</a:t>
            </a:r>
          </a:p>
        </p:txBody>
      </p:sp>
      <p:sp>
        <p:nvSpPr>
          <p:cNvPr id="19" name="TextBox 18"/>
          <p:cNvSpPr txBox="1"/>
          <p:nvPr/>
        </p:nvSpPr>
        <p:spPr>
          <a:xfrm>
            <a:off x="2352424" y="3880863"/>
            <a:ext cx="1199287" cy="707886"/>
          </a:xfrm>
          <a:prstGeom prst="rect">
            <a:avLst/>
          </a:prstGeom>
          <a:noFill/>
        </p:spPr>
        <p:txBody>
          <a:bodyPr wrap="square" rtlCol="0">
            <a:spAutoFit/>
          </a:bodyPr>
          <a:lstStyle/>
          <a:p>
            <a:pPr lvl="0"/>
            <a:r>
              <a:rPr lang="en-US" sz="1200" dirty="0">
                <a:solidFill>
                  <a:prstClr val="black"/>
                </a:solidFill>
              </a:rPr>
              <a:t> </a:t>
            </a:r>
            <a:r>
              <a:rPr lang="en-US" sz="1200" u="sng" dirty="0">
                <a:solidFill>
                  <a:prstClr val="black"/>
                </a:solidFill>
              </a:rPr>
              <a:t>Vice-    Chancellor: </a:t>
            </a:r>
          </a:p>
          <a:p>
            <a:pPr lvl="0"/>
            <a:endParaRPr lang="en-US" sz="400" dirty="0">
              <a:solidFill>
                <a:prstClr val="black"/>
              </a:solidFill>
            </a:endParaRPr>
          </a:p>
          <a:p>
            <a:pPr lvl="0"/>
            <a:r>
              <a:rPr lang="en-US" sz="1200" dirty="0">
                <a:solidFill>
                  <a:prstClr val="black"/>
                </a:solidFill>
              </a:rPr>
              <a:t>Dr. </a:t>
            </a:r>
            <a:r>
              <a:rPr lang="en-US" sz="1200" dirty="0" smtClean="0">
                <a:solidFill>
                  <a:prstClr val="black"/>
                </a:solidFill>
              </a:rPr>
              <a:t>Joe Oravecz</a:t>
            </a:r>
            <a:endParaRPr lang="en-US" dirty="0"/>
          </a:p>
        </p:txBody>
      </p:sp>
      <p:sp>
        <p:nvSpPr>
          <p:cNvPr id="36" name="TextBox 35"/>
          <p:cNvSpPr txBox="1"/>
          <p:nvPr/>
        </p:nvSpPr>
        <p:spPr>
          <a:xfrm>
            <a:off x="6172200" y="4456522"/>
            <a:ext cx="1199287" cy="707886"/>
          </a:xfrm>
          <a:prstGeom prst="rect">
            <a:avLst/>
          </a:prstGeom>
          <a:noFill/>
        </p:spPr>
        <p:txBody>
          <a:bodyPr wrap="square" rtlCol="0">
            <a:spAutoFit/>
          </a:bodyPr>
          <a:lstStyle/>
          <a:p>
            <a:pPr lvl="0"/>
            <a:r>
              <a:rPr lang="en-US" sz="1200" dirty="0">
                <a:solidFill>
                  <a:prstClr val="black"/>
                </a:solidFill>
              </a:rPr>
              <a:t> </a:t>
            </a:r>
            <a:r>
              <a:rPr lang="en-US" sz="1200" u="sng" dirty="0">
                <a:solidFill>
                  <a:prstClr val="black"/>
                </a:solidFill>
              </a:rPr>
              <a:t>Vice-    Chancellor: </a:t>
            </a:r>
          </a:p>
          <a:p>
            <a:pPr lvl="0"/>
            <a:endParaRPr lang="en-US" sz="400" dirty="0">
              <a:solidFill>
                <a:prstClr val="black"/>
              </a:solidFill>
            </a:endParaRPr>
          </a:p>
          <a:p>
            <a:pPr lvl="0"/>
            <a:r>
              <a:rPr lang="en-US" sz="1200" dirty="0">
                <a:solidFill>
                  <a:prstClr val="black"/>
                </a:solidFill>
              </a:rPr>
              <a:t>Dr. </a:t>
            </a:r>
            <a:r>
              <a:rPr lang="en-US" sz="1200" dirty="0" smtClean="0">
                <a:solidFill>
                  <a:prstClr val="black"/>
                </a:solidFill>
              </a:rPr>
              <a:t>Bob Hoar</a:t>
            </a:r>
            <a:endParaRPr lang="en-US" dirty="0"/>
          </a:p>
        </p:txBody>
      </p:sp>
      <p:sp>
        <p:nvSpPr>
          <p:cNvPr id="37" name="TextBox 36"/>
          <p:cNvSpPr txBox="1"/>
          <p:nvPr/>
        </p:nvSpPr>
        <p:spPr>
          <a:xfrm>
            <a:off x="9798204" y="3873993"/>
            <a:ext cx="1199287" cy="707886"/>
          </a:xfrm>
          <a:prstGeom prst="rect">
            <a:avLst/>
          </a:prstGeom>
          <a:noFill/>
        </p:spPr>
        <p:txBody>
          <a:bodyPr wrap="square" rtlCol="0">
            <a:spAutoFit/>
          </a:bodyPr>
          <a:lstStyle/>
          <a:p>
            <a:pPr lvl="0"/>
            <a:r>
              <a:rPr lang="en-US" sz="1200" dirty="0">
                <a:solidFill>
                  <a:prstClr val="black"/>
                </a:solidFill>
              </a:rPr>
              <a:t> </a:t>
            </a:r>
            <a:r>
              <a:rPr lang="en-US" sz="1200" u="sng" dirty="0">
                <a:solidFill>
                  <a:prstClr val="black"/>
                </a:solidFill>
              </a:rPr>
              <a:t>Vice-    Chancellor: </a:t>
            </a:r>
          </a:p>
          <a:p>
            <a:pPr lvl="0"/>
            <a:endParaRPr lang="en-US" sz="400" dirty="0">
              <a:solidFill>
                <a:prstClr val="black"/>
              </a:solidFill>
            </a:endParaRPr>
          </a:p>
          <a:p>
            <a:pPr lvl="0"/>
            <a:r>
              <a:rPr lang="en-US" sz="1200" dirty="0">
                <a:solidFill>
                  <a:prstClr val="black"/>
                </a:solidFill>
              </a:rPr>
              <a:t>Terrie Iverson</a:t>
            </a:r>
            <a:endParaRPr lang="en-US" dirty="0"/>
          </a:p>
        </p:txBody>
      </p:sp>
      <p:pic>
        <p:nvPicPr>
          <p:cNvPr id="2" name="Picture 1" descr="image00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99" t="3845" r="4715" b="3902"/>
          <a:stretch/>
        </p:blipFill>
        <p:spPr bwMode="auto">
          <a:xfrm>
            <a:off x="5085487" y="4380321"/>
            <a:ext cx="808711" cy="925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9627" y="3816957"/>
            <a:ext cx="1063693" cy="1063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9803" y="1566562"/>
            <a:ext cx="886693" cy="1335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34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62250" y="2525713"/>
            <a:ext cx="6667500" cy="2286000"/>
          </a:xfrm>
        </p:spPr>
        <p:txBody>
          <a:bodyPr>
            <a:normAutofit fontScale="92500" lnSpcReduction="10000"/>
          </a:bodyPr>
          <a:lstStyle/>
          <a:p>
            <a:r>
              <a:rPr lang="en-US" dirty="0">
                <a:solidFill>
                  <a:schemeClr val="tx1"/>
                </a:solidFill>
                <a:latin typeface="Georgia" pitchFamily="18" charset="0"/>
              </a:rPr>
              <a:t>Hours in a Week = 168 hours (</a:t>
            </a:r>
            <a:r>
              <a:rPr lang="en-US" dirty="0" smtClean="0">
                <a:solidFill>
                  <a:schemeClr val="tx1"/>
                </a:solidFill>
                <a:latin typeface="Georgia" pitchFamily="18" charset="0"/>
              </a:rPr>
              <a:t>Monday-Sunday)</a:t>
            </a:r>
          </a:p>
          <a:p>
            <a:endParaRPr lang="en-US" dirty="0" smtClean="0">
              <a:solidFill>
                <a:schemeClr val="tx1"/>
              </a:solidFill>
              <a:latin typeface="Georgia" pitchFamily="18" charset="0"/>
            </a:endParaRPr>
          </a:p>
          <a:p>
            <a:r>
              <a:rPr lang="en-US" dirty="0" smtClean="0">
                <a:solidFill>
                  <a:schemeClr val="tx1"/>
                </a:solidFill>
                <a:latin typeface="Georgia" pitchFamily="18" charset="0"/>
              </a:rPr>
              <a:t>Classroom time: 5 </a:t>
            </a:r>
            <a:r>
              <a:rPr lang="en-US" dirty="0">
                <a:solidFill>
                  <a:schemeClr val="tx1"/>
                </a:solidFill>
                <a:latin typeface="Georgia" pitchFamily="18" charset="0"/>
              </a:rPr>
              <a:t>classes = 15 hours/week</a:t>
            </a:r>
          </a:p>
          <a:p>
            <a:r>
              <a:rPr lang="en-US" dirty="0" smtClean="0">
                <a:solidFill>
                  <a:schemeClr val="tx1"/>
                </a:solidFill>
                <a:latin typeface="Georgia" pitchFamily="18" charset="0"/>
              </a:rPr>
              <a:t>Study </a:t>
            </a:r>
            <a:r>
              <a:rPr lang="en-US" dirty="0">
                <a:solidFill>
                  <a:schemeClr val="tx1"/>
                </a:solidFill>
                <a:latin typeface="Georgia" pitchFamily="18" charset="0"/>
              </a:rPr>
              <a:t>Time = 20 hours/week</a:t>
            </a:r>
          </a:p>
          <a:p>
            <a:r>
              <a:rPr lang="en-US" dirty="0" smtClean="0">
                <a:solidFill>
                  <a:schemeClr val="tx1"/>
                </a:solidFill>
                <a:latin typeface="Georgia" pitchFamily="18" charset="0"/>
              </a:rPr>
              <a:t>Sleep </a:t>
            </a:r>
            <a:r>
              <a:rPr lang="en-US" dirty="0">
                <a:solidFill>
                  <a:schemeClr val="tx1"/>
                </a:solidFill>
                <a:latin typeface="Georgia" pitchFamily="18" charset="0"/>
              </a:rPr>
              <a:t>= 49 hours/week (avg. </a:t>
            </a:r>
            <a:r>
              <a:rPr lang="en-US" dirty="0" smtClean="0">
                <a:solidFill>
                  <a:schemeClr val="tx1"/>
                </a:solidFill>
                <a:latin typeface="Georgia" pitchFamily="18" charset="0"/>
              </a:rPr>
              <a:t>7/night)                                                                    </a:t>
            </a:r>
            <a:r>
              <a:rPr lang="en-US" dirty="0" smtClean="0">
                <a:solidFill>
                  <a:srgbClr val="0070C0"/>
                </a:solidFill>
                <a:latin typeface="Georgia" pitchFamily="18" charset="0"/>
              </a:rPr>
              <a:t>Total</a:t>
            </a:r>
            <a:r>
              <a:rPr lang="en-US" dirty="0">
                <a:solidFill>
                  <a:srgbClr val="0070C0"/>
                </a:solidFill>
                <a:latin typeface="Georgia" pitchFamily="18" charset="0"/>
              </a:rPr>
              <a:t>: 84</a:t>
            </a:r>
          </a:p>
          <a:p>
            <a:endParaRPr lang="en-US" dirty="0"/>
          </a:p>
        </p:txBody>
      </p:sp>
      <p:sp>
        <p:nvSpPr>
          <p:cNvPr id="4" name="Rectangle 3"/>
          <p:cNvSpPr/>
          <p:nvPr/>
        </p:nvSpPr>
        <p:spPr>
          <a:xfrm>
            <a:off x="3200400" y="5486400"/>
            <a:ext cx="5715000" cy="861774"/>
          </a:xfrm>
          <a:prstGeom prst="rect">
            <a:avLst/>
          </a:prstGeom>
        </p:spPr>
        <p:txBody>
          <a:bodyPr wrap="square">
            <a:spAutoFit/>
          </a:bodyPr>
          <a:lstStyle/>
          <a:p>
            <a:pPr algn="ctr"/>
            <a:r>
              <a:rPr lang="en-US" dirty="0"/>
              <a:t>168 hours – 84 hours = </a:t>
            </a:r>
            <a:r>
              <a:rPr lang="en-US" b="1" i="1" u="sng" dirty="0"/>
              <a:t>84 hours/week remaining</a:t>
            </a:r>
          </a:p>
          <a:p>
            <a:pPr algn="ctr"/>
            <a:r>
              <a:rPr lang="en-US" sz="3200" dirty="0">
                <a:solidFill>
                  <a:srgbClr val="FFC000"/>
                </a:solidFill>
              </a:rPr>
              <a:t>How is it spent?</a:t>
            </a:r>
          </a:p>
        </p:txBody>
      </p:sp>
      <p:sp>
        <p:nvSpPr>
          <p:cNvPr id="5" name="Title 1"/>
          <p:cNvSpPr txBox="1">
            <a:spLocks/>
          </p:cNvSpPr>
          <p:nvPr/>
        </p:nvSpPr>
        <p:spPr>
          <a:xfrm>
            <a:off x="2209800" y="381001"/>
            <a:ext cx="7772400" cy="1470025"/>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Enhancing the</a:t>
            </a:r>
            <a:b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b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a:t>
            </a:r>
            <a:r>
              <a:rPr lang="en-US" sz="4400" b="0" dirty="0" err="1">
                <a:ln w="0"/>
                <a:solidFill>
                  <a:schemeClr val="tx1"/>
                </a:solidFill>
                <a:effectLst>
                  <a:outerShdw blurRad="38100" dist="19050" dir="2700000" algn="tl" rotWithShape="0">
                    <a:schemeClr val="dk1">
                      <a:alpha val="40000"/>
                    </a:schemeClr>
                  </a:outerShdw>
                </a:effectLst>
                <a:latin typeface="Albertus Extra Bold" pitchFamily="34" charset="0"/>
              </a:rPr>
              <a:t>Yellowjacket</a:t>
            </a: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Experience</a:t>
            </a:r>
          </a:p>
        </p:txBody>
      </p:sp>
    </p:spTree>
    <p:extLst>
      <p:ext uri="{BB962C8B-B14F-4D97-AF65-F5344CB8AC3E}">
        <p14:creationId xmlns:p14="http://schemas.microsoft.com/office/powerpoint/2010/main" val="2312419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095499" y="212967"/>
            <a:ext cx="7772400" cy="1470025"/>
          </a:xfrm>
        </p:spPr>
        <p:txBody>
          <a:bodyPr/>
          <a:lstStyle/>
          <a:p>
            <a:pPr marL="182880" indent="0" algn="ctr">
              <a:buNone/>
            </a:pPr>
            <a:r>
              <a:rPr lang="en-US" sz="4400" dirty="0">
                <a:latin typeface="Albertus Extra Bold" pitchFamily="34" charset="0"/>
              </a:rPr>
              <a:t>Enhancing the</a:t>
            </a:r>
            <a:br>
              <a:rPr lang="en-US" sz="4400" dirty="0">
                <a:latin typeface="Albertus Extra Bold" pitchFamily="34" charset="0"/>
              </a:rPr>
            </a:br>
            <a:r>
              <a:rPr lang="en-US" sz="4400" dirty="0">
                <a:latin typeface="Albertus Extra Bold" pitchFamily="34" charset="0"/>
              </a:rPr>
              <a:t> </a:t>
            </a:r>
            <a:r>
              <a:rPr lang="en-US" sz="4400" dirty="0" err="1">
                <a:latin typeface="Albertus Extra Bold" pitchFamily="34" charset="0"/>
              </a:rPr>
              <a:t>Yellowjacket</a:t>
            </a:r>
            <a:r>
              <a:rPr lang="en-US" sz="4400" dirty="0">
                <a:latin typeface="Albertus Extra Bold" pitchFamily="34" charset="0"/>
              </a:rPr>
              <a:t> Experience</a:t>
            </a:r>
          </a:p>
        </p:txBody>
      </p:sp>
      <p:sp>
        <p:nvSpPr>
          <p:cNvPr id="3" name="Subtitle 2"/>
          <p:cNvSpPr>
            <a:spLocks noGrp="1"/>
          </p:cNvSpPr>
          <p:nvPr>
            <p:ph type="subTitle" idx="1"/>
          </p:nvPr>
        </p:nvSpPr>
        <p:spPr>
          <a:xfrm>
            <a:off x="1828800" y="2362200"/>
            <a:ext cx="8305799" cy="4027491"/>
          </a:xfrm>
        </p:spPr>
        <p:txBody>
          <a:bodyPr>
            <a:normAutofit fontScale="25000" lnSpcReduction="20000"/>
          </a:bodyPr>
          <a:lstStyle/>
          <a:p>
            <a:pPr algn="ctr">
              <a:lnSpc>
                <a:spcPct val="80000"/>
              </a:lnSpc>
            </a:pPr>
            <a:r>
              <a:rPr lang="en-US" sz="7200" dirty="0">
                <a:solidFill>
                  <a:schemeClr val="tx1"/>
                </a:solidFill>
                <a:latin typeface="Georgia" pitchFamily="18" charset="0"/>
              </a:rPr>
              <a:t>Connection to the University</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Opportunity to build skills, connections</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Peer Relationships</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Scholarship/Resume Material</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Academic Success</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Enhances the collegiate experience</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Career Exploration/Enhancement</a:t>
            </a:r>
          </a:p>
          <a:p>
            <a:pPr algn="ctr">
              <a:lnSpc>
                <a:spcPct val="80000"/>
              </a:lnSpc>
            </a:pPr>
            <a:endParaRPr lang="en-US" sz="7200" dirty="0">
              <a:solidFill>
                <a:schemeClr val="tx1"/>
              </a:solidFill>
              <a:latin typeface="Georgia" pitchFamily="18" charset="0"/>
            </a:endParaRPr>
          </a:p>
          <a:p>
            <a:pPr algn="ctr">
              <a:lnSpc>
                <a:spcPct val="80000"/>
              </a:lnSpc>
            </a:pPr>
            <a:r>
              <a:rPr lang="en-US" sz="7200" dirty="0">
                <a:solidFill>
                  <a:schemeClr val="tx1"/>
                </a:solidFill>
                <a:latin typeface="Georgia" pitchFamily="18" charset="0"/>
              </a:rPr>
              <a:t>Valuable when applying for competitive programs</a:t>
            </a:r>
          </a:p>
          <a:p>
            <a:pPr algn="ctr"/>
            <a:endParaRPr lang="en-US" dirty="0">
              <a:solidFill>
                <a:schemeClr val="tx1"/>
              </a:solidFill>
            </a:endParaRPr>
          </a:p>
        </p:txBody>
      </p:sp>
      <p:sp>
        <p:nvSpPr>
          <p:cNvPr id="4" name="TextBox 3"/>
          <p:cNvSpPr txBox="1"/>
          <p:nvPr/>
        </p:nvSpPr>
        <p:spPr>
          <a:xfrm>
            <a:off x="1828800" y="1684329"/>
            <a:ext cx="8305799" cy="461665"/>
          </a:xfrm>
          <a:prstGeom prst="rect">
            <a:avLst/>
          </a:prstGeom>
          <a:noFill/>
        </p:spPr>
        <p:txBody>
          <a:bodyPr wrap="square" rtlCol="0">
            <a:spAutoFit/>
          </a:bodyPr>
          <a:lstStyle/>
          <a:p>
            <a:pPr algn="ctr"/>
            <a:r>
              <a:rPr lang="en-US" sz="2400" b="1" i="1" dirty="0">
                <a:solidFill>
                  <a:srgbClr val="92D050"/>
                </a:solidFill>
              </a:rPr>
              <a:t>Why is Involvement Outside the Classroom Important?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2555340"/>
            <a:ext cx="2412408" cy="3826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09" y="2451174"/>
            <a:ext cx="2399582" cy="3849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6398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09800" y="381001"/>
            <a:ext cx="7772400" cy="1470025"/>
          </a:xfrm>
        </p:spPr>
        <p:txBody>
          <a:bodyPr/>
          <a:lstStyle/>
          <a:p>
            <a:pPr marL="182880" indent="0" algn="ctr">
              <a:buNone/>
            </a:pPr>
            <a:r>
              <a:rPr lang="en-US" sz="4400" dirty="0">
                <a:latin typeface="Albertus Extra Bold" pitchFamily="34" charset="0"/>
              </a:rPr>
              <a:t>Enhancing the</a:t>
            </a:r>
            <a:br>
              <a:rPr lang="en-US" sz="4400" dirty="0">
                <a:latin typeface="Albertus Extra Bold" pitchFamily="34" charset="0"/>
              </a:rPr>
            </a:br>
            <a:r>
              <a:rPr lang="en-US" sz="4400" dirty="0">
                <a:latin typeface="Albertus Extra Bold" pitchFamily="34" charset="0"/>
              </a:rPr>
              <a:t> </a:t>
            </a:r>
            <a:r>
              <a:rPr lang="en-US" sz="4400" dirty="0" err="1">
                <a:latin typeface="Albertus Extra Bold" pitchFamily="34" charset="0"/>
              </a:rPr>
              <a:t>Yellowjacket</a:t>
            </a:r>
            <a:r>
              <a:rPr lang="en-US" sz="4400" dirty="0">
                <a:latin typeface="Albertus Extra Bold" pitchFamily="34" charset="0"/>
              </a:rPr>
              <a:t> Experience</a:t>
            </a:r>
          </a:p>
        </p:txBody>
      </p:sp>
      <p:sp>
        <p:nvSpPr>
          <p:cNvPr id="3" name="Subtitle 2"/>
          <p:cNvSpPr>
            <a:spLocks noGrp="1"/>
          </p:cNvSpPr>
          <p:nvPr>
            <p:ph type="subTitle" idx="1"/>
          </p:nvPr>
        </p:nvSpPr>
        <p:spPr>
          <a:xfrm>
            <a:off x="2895600" y="2133600"/>
            <a:ext cx="6400800" cy="3886200"/>
          </a:xfrm>
        </p:spPr>
        <p:txBody>
          <a:bodyPr>
            <a:normAutofit fontScale="32500" lnSpcReduction="20000"/>
          </a:bodyPr>
          <a:lstStyle/>
          <a:p>
            <a:pPr algn="ctr"/>
            <a:r>
              <a:rPr lang="en-US" sz="14400" dirty="0">
                <a:solidFill>
                  <a:srgbClr val="92D050"/>
                </a:solidFill>
                <a:latin typeface="Georgia" pitchFamily="18" charset="0"/>
              </a:rPr>
              <a:t>Student Leadership</a:t>
            </a:r>
          </a:p>
          <a:p>
            <a:pPr algn="ctr"/>
            <a:endParaRPr lang="en-US" sz="7200" dirty="0">
              <a:solidFill>
                <a:schemeClr val="tx1"/>
              </a:solidFill>
              <a:latin typeface="Georgia" pitchFamily="18" charset="0"/>
            </a:endParaRPr>
          </a:p>
          <a:p>
            <a:pPr algn="ctr"/>
            <a:r>
              <a:rPr lang="en-US" sz="7200" dirty="0" smtClean="0">
                <a:solidFill>
                  <a:srgbClr val="FFC000"/>
                </a:solidFill>
                <a:latin typeface="Georgia" pitchFamily="18" charset="0"/>
              </a:rPr>
              <a:t>$ </a:t>
            </a:r>
            <a:r>
              <a:rPr lang="en-US" sz="7200" dirty="0">
                <a:solidFill>
                  <a:srgbClr val="FFC000"/>
                </a:solidFill>
                <a:latin typeface="Georgia" pitchFamily="18" charset="0"/>
              </a:rPr>
              <a:t>year leadership program</a:t>
            </a:r>
          </a:p>
          <a:p>
            <a:pPr algn="ctr"/>
            <a:r>
              <a:rPr lang="en-US" sz="5500" dirty="0">
                <a:solidFill>
                  <a:schemeClr val="tx1"/>
                </a:solidFill>
                <a:latin typeface="Georgia" pitchFamily="18" charset="0"/>
              </a:rPr>
              <a:t>-Campus Involvement</a:t>
            </a:r>
          </a:p>
          <a:p>
            <a:pPr algn="ctr"/>
            <a:r>
              <a:rPr lang="en-US" sz="5500" dirty="0">
                <a:solidFill>
                  <a:schemeClr val="tx1"/>
                </a:solidFill>
                <a:latin typeface="Georgia" pitchFamily="18" charset="0"/>
              </a:rPr>
              <a:t>-Community Involvement</a:t>
            </a:r>
          </a:p>
          <a:p>
            <a:pPr algn="ctr"/>
            <a:r>
              <a:rPr lang="en-US" sz="5500" dirty="0">
                <a:solidFill>
                  <a:schemeClr val="tx1"/>
                </a:solidFill>
                <a:latin typeface="Georgia" pitchFamily="18" charset="0"/>
              </a:rPr>
              <a:t>-Mentoring Opportunities</a:t>
            </a:r>
          </a:p>
          <a:p>
            <a:pPr algn="ctr"/>
            <a:r>
              <a:rPr lang="en-US" sz="5500" dirty="0">
                <a:solidFill>
                  <a:schemeClr val="tx1"/>
                </a:solidFill>
                <a:latin typeface="Georgia" pitchFamily="18" charset="0"/>
              </a:rPr>
              <a:t>-Community Connections</a:t>
            </a:r>
          </a:p>
          <a:p>
            <a:pPr algn="ctr"/>
            <a:r>
              <a:rPr lang="en-US" sz="5500" dirty="0">
                <a:solidFill>
                  <a:schemeClr val="tx1"/>
                </a:solidFill>
                <a:latin typeface="Georgia" pitchFamily="18" charset="0"/>
              </a:rPr>
              <a:t>-Leadership Transcript</a:t>
            </a:r>
          </a:p>
          <a:p>
            <a:pPr algn="ctr"/>
            <a:endParaRPr lang="en-US" dirty="0"/>
          </a:p>
        </p:txBody>
      </p:sp>
      <p:pic>
        <p:nvPicPr>
          <p:cNvPr id="2" name="Picture 1"/>
          <p:cNvPicPr>
            <a:picLocks noChangeAspect="1"/>
          </p:cNvPicPr>
          <p:nvPr/>
        </p:nvPicPr>
        <p:blipFill>
          <a:blip r:embed="rId2"/>
          <a:stretch>
            <a:fillRect/>
          </a:stretch>
        </p:blipFill>
        <p:spPr>
          <a:xfrm>
            <a:off x="304801" y="4456947"/>
            <a:ext cx="3581399" cy="1789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30" y="4419600"/>
            <a:ext cx="3788844" cy="1568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2310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2209800"/>
            <a:ext cx="7924800" cy="4419600"/>
          </a:xfrm>
        </p:spPr>
        <p:txBody>
          <a:bodyPr>
            <a:normAutofit fontScale="25000" lnSpcReduction="20000"/>
          </a:bodyPr>
          <a:lstStyle/>
          <a:p>
            <a:pPr algn="ctr"/>
            <a:r>
              <a:rPr lang="en-US" sz="14400" b="1" dirty="0">
                <a:solidFill>
                  <a:srgbClr val="92D050"/>
                </a:solidFill>
                <a:latin typeface="Georgia" pitchFamily="18" charset="0"/>
              </a:rPr>
              <a:t>Community Involvement</a:t>
            </a:r>
          </a:p>
          <a:p>
            <a:pPr algn="ctr">
              <a:lnSpc>
                <a:spcPct val="170000"/>
              </a:lnSpc>
            </a:pPr>
            <a:r>
              <a:rPr lang="en-US" sz="9600" dirty="0">
                <a:solidFill>
                  <a:schemeClr val="tx1"/>
                </a:solidFill>
                <a:latin typeface="Georgia" pitchFamily="18" charset="0"/>
              </a:rPr>
              <a:t>*Service Learning                         </a:t>
            </a:r>
          </a:p>
          <a:p>
            <a:pPr algn="ctr">
              <a:lnSpc>
                <a:spcPct val="170000"/>
              </a:lnSpc>
            </a:pPr>
            <a:r>
              <a:rPr lang="en-US" sz="9600" dirty="0">
                <a:solidFill>
                  <a:schemeClr val="tx1"/>
                </a:solidFill>
                <a:latin typeface="Georgia" pitchFamily="18" charset="0"/>
              </a:rPr>
              <a:t>*Student United Way </a:t>
            </a:r>
          </a:p>
          <a:p>
            <a:pPr algn="ctr">
              <a:lnSpc>
                <a:spcPct val="170000"/>
              </a:lnSpc>
            </a:pPr>
            <a:r>
              <a:rPr lang="en-US" sz="9600" dirty="0" smtClean="0">
                <a:solidFill>
                  <a:schemeClr val="tx1"/>
                </a:solidFill>
                <a:latin typeface="Georgia" pitchFamily="18" charset="0"/>
              </a:rPr>
              <a:t>*Work Study Service Team</a:t>
            </a:r>
            <a:endParaRPr lang="en-US" sz="9600" dirty="0">
              <a:solidFill>
                <a:schemeClr val="tx1"/>
              </a:solidFill>
              <a:latin typeface="Georgia" pitchFamily="18" charset="0"/>
            </a:endParaRPr>
          </a:p>
          <a:p>
            <a:pPr algn="ctr">
              <a:lnSpc>
                <a:spcPct val="170000"/>
              </a:lnSpc>
            </a:pPr>
            <a:r>
              <a:rPr lang="en-US" sz="9600" dirty="0">
                <a:solidFill>
                  <a:schemeClr val="tx1"/>
                </a:solidFill>
                <a:latin typeface="Georgia" pitchFamily="18" charset="0"/>
              </a:rPr>
              <a:t>*Service Saturdays</a:t>
            </a:r>
          </a:p>
          <a:p>
            <a:pPr algn="ctr">
              <a:lnSpc>
                <a:spcPct val="170000"/>
              </a:lnSpc>
            </a:pPr>
            <a:r>
              <a:rPr lang="en-US" sz="9600" dirty="0">
                <a:solidFill>
                  <a:schemeClr val="tx1"/>
                </a:solidFill>
                <a:latin typeface="Georgia" pitchFamily="18" charset="0"/>
              </a:rPr>
              <a:t>….and many more volunteer opportunities </a:t>
            </a:r>
          </a:p>
          <a:p>
            <a:pPr algn="ctr">
              <a:lnSpc>
                <a:spcPct val="170000"/>
              </a:lnSpc>
            </a:pPr>
            <a:r>
              <a:rPr lang="en-US" sz="6400" dirty="0">
                <a:solidFill>
                  <a:schemeClr val="tx1"/>
                </a:solidFill>
                <a:latin typeface="Georgia" pitchFamily="18" charset="0"/>
              </a:rPr>
              <a:t>(MSUB Night on the Van, Blood Drives, Food Drives, </a:t>
            </a:r>
            <a:r>
              <a:rPr lang="en-US" sz="6400" dirty="0" err="1">
                <a:solidFill>
                  <a:schemeClr val="tx1"/>
                </a:solidFill>
                <a:latin typeface="Georgia" pitchFamily="18" charset="0"/>
              </a:rPr>
              <a:t>etc</a:t>
            </a:r>
            <a:r>
              <a:rPr lang="en-US" sz="6400" dirty="0">
                <a:solidFill>
                  <a:schemeClr val="tx1"/>
                </a:solidFill>
                <a:latin typeface="Georgia" pitchFamily="18" charset="0"/>
              </a:rPr>
              <a:t>)</a:t>
            </a:r>
          </a:p>
        </p:txBody>
      </p:sp>
      <p:sp>
        <p:nvSpPr>
          <p:cNvPr id="5" name="Title 1"/>
          <p:cNvSpPr txBox="1">
            <a:spLocks/>
          </p:cNvSpPr>
          <p:nvPr/>
        </p:nvSpPr>
        <p:spPr>
          <a:xfrm>
            <a:off x="2209800" y="381001"/>
            <a:ext cx="7772400" cy="1470025"/>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Enhancing the</a:t>
            </a:r>
            <a:b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b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a:t>
            </a:r>
            <a:r>
              <a:rPr lang="en-US" sz="4400" b="0" dirty="0" err="1">
                <a:ln w="0"/>
                <a:solidFill>
                  <a:schemeClr val="tx1"/>
                </a:solidFill>
                <a:effectLst>
                  <a:outerShdw blurRad="38100" dist="19050" dir="2700000" algn="tl" rotWithShape="0">
                    <a:schemeClr val="dk1">
                      <a:alpha val="40000"/>
                    </a:schemeClr>
                  </a:outerShdw>
                </a:effectLst>
                <a:latin typeface="Albertus Extra Bold" pitchFamily="34" charset="0"/>
              </a:rPr>
              <a:t>Yellowjacket</a:t>
            </a: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Experience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481" y="2971800"/>
            <a:ext cx="3533437" cy="1143000"/>
          </a:xfrm>
          <a:prstGeom prst="rect">
            <a:avLst/>
          </a:prstGeom>
        </p:spPr>
      </p:pic>
      <p:pic>
        <p:nvPicPr>
          <p:cNvPr id="4" name="Picture 3"/>
          <p:cNvPicPr>
            <a:picLocks noChangeAspect="1"/>
          </p:cNvPicPr>
          <p:nvPr/>
        </p:nvPicPr>
        <p:blipFill>
          <a:blip r:embed="rId3"/>
          <a:stretch>
            <a:fillRect/>
          </a:stretch>
        </p:blipFill>
        <p:spPr>
          <a:xfrm>
            <a:off x="703262" y="3091491"/>
            <a:ext cx="3013075" cy="2046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7405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15836" y="228600"/>
            <a:ext cx="7772400" cy="1470025"/>
          </a:xfrm>
        </p:spPr>
        <p:txBody>
          <a:bodyPr/>
          <a:lstStyle/>
          <a:p>
            <a:pPr marL="182880" indent="0" algn="ctr">
              <a:buNone/>
            </a:pPr>
            <a:r>
              <a:rPr lang="en-US" sz="4400" dirty="0">
                <a:latin typeface="Albertus Extra Bold" pitchFamily="34" charset="0"/>
              </a:rPr>
              <a:t>Enhancing the</a:t>
            </a:r>
            <a:br>
              <a:rPr lang="en-US" sz="4400" dirty="0">
                <a:latin typeface="Albertus Extra Bold" pitchFamily="34" charset="0"/>
              </a:rPr>
            </a:br>
            <a:r>
              <a:rPr lang="en-US" sz="4400" dirty="0">
                <a:latin typeface="Albertus Extra Bold" pitchFamily="34" charset="0"/>
              </a:rPr>
              <a:t> </a:t>
            </a:r>
            <a:r>
              <a:rPr lang="en-US" sz="4400" dirty="0" err="1">
                <a:latin typeface="Albertus Extra Bold" pitchFamily="34" charset="0"/>
              </a:rPr>
              <a:t>Yellowjacket</a:t>
            </a:r>
            <a:r>
              <a:rPr lang="en-US" sz="4400" dirty="0">
                <a:latin typeface="Albertus Extra Bold" pitchFamily="34" charset="0"/>
              </a:rPr>
              <a:t> Experience</a:t>
            </a:r>
          </a:p>
        </p:txBody>
      </p:sp>
      <p:sp>
        <p:nvSpPr>
          <p:cNvPr id="3" name="Subtitle 2"/>
          <p:cNvSpPr>
            <a:spLocks noGrp="1"/>
          </p:cNvSpPr>
          <p:nvPr>
            <p:ph type="subTitle" idx="1"/>
          </p:nvPr>
        </p:nvSpPr>
        <p:spPr>
          <a:xfrm>
            <a:off x="2828454" y="2057399"/>
            <a:ext cx="6400800" cy="1752600"/>
          </a:xfrm>
        </p:spPr>
        <p:txBody>
          <a:bodyPr>
            <a:normAutofit fontScale="25000" lnSpcReduction="20000"/>
          </a:bodyPr>
          <a:lstStyle/>
          <a:p>
            <a:pPr algn="ctr"/>
            <a:r>
              <a:rPr lang="en-US" sz="14400" dirty="0">
                <a:solidFill>
                  <a:srgbClr val="92D050"/>
                </a:solidFill>
                <a:latin typeface="Georgia" pitchFamily="18" charset="0"/>
              </a:rPr>
              <a:t>Intramural Sports</a:t>
            </a:r>
          </a:p>
          <a:p>
            <a:pPr algn="ctr"/>
            <a:endParaRPr lang="en-US" sz="14400" dirty="0">
              <a:solidFill>
                <a:srgbClr val="92D050"/>
              </a:solidFill>
              <a:latin typeface="Georgia" pitchFamily="18" charset="0"/>
            </a:endParaRPr>
          </a:p>
          <a:p>
            <a:pPr algn="ctr"/>
            <a:r>
              <a:rPr lang="en-US" sz="14400" dirty="0">
                <a:solidFill>
                  <a:srgbClr val="92D050"/>
                </a:solidFill>
                <a:latin typeface="Georgia" pitchFamily="18" charset="0"/>
              </a:rPr>
              <a:t>Athletics</a:t>
            </a:r>
          </a:p>
          <a:p>
            <a:pPr marL="457200" indent="-457200">
              <a:buFont typeface="Wingdings" pitchFamily="2" charset="2"/>
              <a:buChar char="v"/>
            </a:pPr>
            <a:endParaRPr lang="en-US" sz="14400" dirty="0">
              <a:solidFill>
                <a:schemeClr val="tx1"/>
              </a:solidFill>
              <a:latin typeface="Georgia" pitchFamily="18" charset="0"/>
            </a:endParaRPr>
          </a:p>
          <a:p>
            <a:endParaRPr lang="en-US" dirty="0"/>
          </a:p>
        </p:txBody>
      </p:sp>
      <p:pic>
        <p:nvPicPr>
          <p:cNvPr id="2" name="Picture 1"/>
          <p:cNvPicPr>
            <a:picLocks noChangeAspect="1"/>
          </p:cNvPicPr>
          <p:nvPr/>
        </p:nvPicPr>
        <p:blipFill>
          <a:blip r:embed="rId2"/>
          <a:stretch>
            <a:fillRect/>
          </a:stretch>
        </p:blipFill>
        <p:spPr>
          <a:xfrm>
            <a:off x="644908" y="1851026"/>
            <a:ext cx="1570928" cy="4600575"/>
          </a:xfrm>
          <a:prstGeom prst="rect">
            <a:avLst/>
          </a:prstGeom>
        </p:spPr>
      </p:pic>
      <p:pic>
        <p:nvPicPr>
          <p:cNvPr id="4" name="Picture 3"/>
          <p:cNvPicPr>
            <a:picLocks noChangeAspect="1"/>
          </p:cNvPicPr>
          <p:nvPr/>
        </p:nvPicPr>
        <p:blipFill>
          <a:blip r:embed="rId3"/>
          <a:stretch>
            <a:fillRect/>
          </a:stretch>
        </p:blipFill>
        <p:spPr>
          <a:xfrm>
            <a:off x="9829800" y="1851026"/>
            <a:ext cx="1568530" cy="4586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472" y="3809999"/>
            <a:ext cx="2165128" cy="2928937"/>
          </a:xfrm>
          <a:prstGeom prst="rect">
            <a:avLst/>
          </a:prstGeom>
        </p:spPr>
      </p:pic>
    </p:spTree>
    <p:extLst>
      <p:ext uri="{BB962C8B-B14F-4D97-AF65-F5344CB8AC3E}">
        <p14:creationId xmlns:p14="http://schemas.microsoft.com/office/powerpoint/2010/main" val="3458210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09800"/>
            <a:ext cx="6400800" cy="3810000"/>
          </a:xfrm>
        </p:spPr>
        <p:txBody>
          <a:bodyPr>
            <a:normAutofit fontScale="85000" lnSpcReduction="20000"/>
          </a:bodyPr>
          <a:lstStyle/>
          <a:p>
            <a:pPr algn="ctr"/>
            <a:r>
              <a:rPr lang="en-US" sz="4000" dirty="0">
                <a:solidFill>
                  <a:srgbClr val="92D050"/>
                </a:solidFill>
                <a:latin typeface="Georgia" pitchFamily="18" charset="0"/>
              </a:rPr>
              <a:t>Student Organizations</a:t>
            </a:r>
          </a:p>
          <a:p>
            <a:pPr algn="ctr"/>
            <a:endParaRPr lang="en-US" sz="2400" dirty="0">
              <a:solidFill>
                <a:schemeClr val="tx1"/>
              </a:solidFill>
              <a:latin typeface="Georgia" pitchFamily="18" charset="0"/>
            </a:endParaRPr>
          </a:p>
          <a:p>
            <a:pPr algn="ctr"/>
            <a:r>
              <a:rPr lang="en-US" sz="2400" dirty="0">
                <a:solidFill>
                  <a:schemeClr val="tx1"/>
                </a:solidFill>
                <a:latin typeface="Georgia" pitchFamily="18" charset="0"/>
              </a:rPr>
              <a:t>Academic</a:t>
            </a:r>
          </a:p>
          <a:p>
            <a:pPr algn="ctr"/>
            <a:r>
              <a:rPr lang="en-US" sz="2400" dirty="0" smtClean="0">
                <a:solidFill>
                  <a:schemeClr val="tx1"/>
                </a:solidFill>
                <a:latin typeface="Georgia" pitchFamily="18" charset="0"/>
              </a:rPr>
              <a:t>Campus Media/Literary</a:t>
            </a:r>
            <a:endParaRPr lang="en-US" sz="2400" dirty="0">
              <a:solidFill>
                <a:schemeClr val="tx1"/>
              </a:solidFill>
              <a:latin typeface="Georgia" pitchFamily="18" charset="0"/>
            </a:endParaRPr>
          </a:p>
          <a:p>
            <a:pPr algn="ctr"/>
            <a:r>
              <a:rPr lang="en-US" sz="2400" dirty="0">
                <a:solidFill>
                  <a:schemeClr val="tx1"/>
                </a:solidFill>
                <a:latin typeface="Georgia" pitchFamily="18" charset="0"/>
              </a:rPr>
              <a:t>Religious</a:t>
            </a:r>
          </a:p>
          <a:p>
            <a:pPr algn="ctr"/>
            <a:r>
              <a:rPr lang="en-US" sz="2400" dirty="0">
                <a:solidFill>
                  <a:schemeClr val="tx1"/>
                </a:solidFill>
                <a:latin typeface="Georgia" pitchFamily="18" charset="0"/>
              </a:rPr>
              <a:t>Cultural</a:t>
            </a:r>
          </a:p>
          <a:p>
            <a:pPr algn="ctr"/>
            <a:r>
              <a:rPr lang="en-US" sz="2400" dirty="0">
                <a:solidFill>
                  <a:schemeClr val="tx1"/>
                </a:solidFill>
                <a:latin typeface="Georgia" pitchFamily="18" charset="0"/>
              </a:rPr>
              <a:t>Government/Campus </a:t>
            </a:r>
            <a:r>
              <a:rPr lang="en-US" sz="2400" dirty="0" smtClean="0">
                <a:solidFill>
                  <a:schemeClr val="tx1"/>
                </a:solidFill>
                <a:latin typeface="Georgia" pitchFamily="18" charset="0"/>
              </a:rPr>
              <a:t>Programming</a:t>
            </a:r>
          </a:p>
          <a:p>
            <a:pPr algn="ctr"/>
            <a:r>
              <a:rPr lang="en-US" dirty="0" smtClean="0">
                <a:solidFill>
                  <a:schemeClr val="tx1"/>
                </a:solidFill>
                <a:latin typeface="Georgia" pitchFamily="18" charset="0"/>
              </a:rPr>
              <a:t>Honorary</a:t>
            </a:r>
          </a:p>
          <a:p>
            <a:pPr algn="ctr"/>
            <a:r>
              <a:rPr lang="en-US" sz="2400" dirty="0" smtClean="0">
                <a:solidFill>
                  <a:schemeClr val="tx1"/>
                </a:solidFill>
                <a:latin typeface="Georgia" pitchFamily="18" charset="0"/>
              </a:rPr>
              <a:t>Performing &amp; Visual Arts</a:t>
            </a:r>
          </a:p>
          <a:p>
            <a:pPr algn="ctr"/>
            <a:r>
              <a:rPr lang="en-US" dirty="0" smtClean="0">
                <a:solidFill>
                  <a:schemeClr val="tx1"/>
                </a:solidFill>
                <a:latin typeface="Georgia" pitchFamily="18" charset="0"/>
              </a:rPr>
              <a:t>Special Interest</a:t>
            </a:r>
            <a:endParaRPr lang="en-US" sz="2400" dirty="0">
              <a:solidFill>
                <a:schemeClr val="tx1"/>
              </a:solidFill>
              <a:latin typeface="Georgia" pitchFamily="18" charset="0"/>
            </a:endParaRPr>
          </a:p>
          <a:p>
            <a:pPr algn="ctr"/>
            <a:endParaRPr lang="en-US" dirty="0" smtClean="0">
              <a:solidFill>
                <a:schemeClr val="tx1"/>
              </a:solidFill>
              <a:latin typeface="Georgia" pitchFamily="18" charset="0"/>
            </a:endParaRPr>
          </a:p>
          <a:p>
            <a:pPr algn="ctr"/>
            <a:endParaRPr lang="en-US" sz="4000" dirty="0">
              <a:solidFill>
                <a:schemeClr val="tx1"/>
              </a:solidFill>
              <a:latin typeface="Georgia" pitchFamily="18" charset="0"/>
            </a:endParaRPr>
          </a:p>
          <a:p>
            <a:pPr marL="914400" indent="-914400" algn="ctr">
              <a:buAutoNum type="arabicPeriod"/>
            </a:pPr>
            <a:endParaRPr lang="en-US" sz="4700" dirty="0">
              <a:solidFill>
                <a:schemeClr val="tx1"/>
              </a:solidFill>
              <a:latin typeface="Georgia" pitchFamily="18" charset="0"/>
            </a:endParaRPr>
          </a:p>
          <a:p>
            <a:pPr marL="457200" indent="-457200" algn="ctr">
              <a:buFont typeface="Wingdings" pitchFamily="2" charset="2"/>
              <a:buChar char="v"/>
            </a:pPr>
            <a:endParaRPr lang="en-US" sz="14400" dirty="0">
              <a:solidFill>
                <a:schemeClr val="tx1"/>
              </a:solidFill>
              <a:latin typeface="Georgia" pitchFamily="18" charset="0"/>
            </a:endParaRPr>
          </a:p>
          <a:p>
            <a:pPr algn="ctr"/>
            <a:endParaRPr lang="en-US" dirty="0"/>
          </a:p>
        </p:txBody>
      </p:sp>
      <p:sp>
        <p:nvSpPr>
          <p:cNvPr id="5" name="Title 1"/>
          <p:cNvSpPr txBox="1">
            <a:spLocks/>
          </p:cNvSpPr>
          <p:nvPr/>
        </p:nvSpPr>
        <p:spPr>
          <a:xfrm>
            <a:off x="2209800" y="381001"/>
            <a:ext cx="7772400" cy="1470025"/>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Enhancing the</a:t>
            </a:r>
            <a:b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b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a:t>
            </a:r>
            <a:r>
              <a:rPr lang="en-US" sz="4400" b="0" dirty="0" err="1">
                <a:ln w="0"/>
                <a:solidFill>
                  <a:schemeClr val="tx1"/>
                </a:solidFill>
                <a:effectLst>
                  <a:outerShdw blurRad="38100" dist="19050" dir="2700000" algn="tl" rotWithShape="0">
                    <a:schemeClr val="dk1">
                      <a:alpha val="40000"/>
                    </a:schemeClr>
                  </a:outerShdw>
                </a:effectLst>
                <a:latin typeface="Albertus Extra Bold" pitchFamily="34" charset="0"/>
              </a:rPr>
              <a:t>Yellowjacket</a:t>
            </a: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Experience</a:t>
            </a:r>
          </a:p>
        </p:txBody>
      </p:sp>
      <p:pic>
        <p:nvPicPr>
          <p:cNvPr id="2" name="Picture 1"/>
          <p:cNvPicPr>
            <a:picLocks noChangeAspect="1"/>
          </p:cNvPicPr>
          <p:nvPr/>
        </p:nvPicPr>
        <p:blipFill>
          <a:blip r:embed="rId2"/>
          <a:stretch>
            <a:fillRect/>
          </a:stretch>
        </p:blipFill>
        <p:spPr>
          <a:xfrm>
            <a:off x="609600" y="1676400"/>
            <a:ext cx="1905000"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9979182" y="1738312"/>
            <a:ext cx="1866900"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2217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2362200"/>
            <a:ext cx="6400800" cy="3352800"/>
          </a:xfrm>
        </p:spPr>
        <p:txBody>
          <a:bodyPr>
            <a:normAutofit/>
          </a:bodyPr>
          <a:lstStyle/>
          <a:p>
            <a:pPr algn="ctr"/>
            <a:r>
              <a:rPr lang="en-US" sz="2800" dirty="0">
                <a:solidFill>
                  <a:srgbClr val="92D050"/>
                </a:solidFill>
                <a:latin typeface="Georgia" pitchFamily="18" charset="0"/>
              </a:rPr>
              <a:t>The Arts:</a:t>
            </a:r>
          </a:p>
          <a:p>
            <a:pPr algn="ctr"/>
            <a:endParaRPr lang="en-US" sz="2400" dirty="0">
              <a:solidFill>
                <a:srgbClr val="0070C0"/>
              </a:solidFill>
              <a:latin typeface="Georgia" pitchFamily="18" charset="0"/>
            </a:endParaRPr>
          </a:p>
          <a:p>
            <a:pPr marL="457200" indent="-457200" algn="ctr">
              <a:lnSpc>
                <a:spcPct val="160000"/>
              </a:lnSpc>
              <a:buFont typeface="Wingdings" pitchFamily="2" charset="2"/>
              <a:buChar char="v"/>
            </a:pPr>
            <a:r>
              <a:rPr lang="en-US" sz="1800" dirty="0" smtClean="0">
                <a:solidFill>
                  <a:schemeClr val="tx1"/>
                </a:solidFill>
                <a:latin typeface="Georgia" pitchFamily="18" charset="0"/>
              </a:rPr>
              <a:t>Music</a:t>
            </a:r>
          </a:p>
          <a:p>
            <a:pPr marL="457200" indent="-457200" algn="ctr">
              <a:lnSpc>
                <a:spcPct val="160000"/>
              </a:lnSpc>
              <a:buFont typeface="Wingdings" pitchFamily="2" charset="2"/>
              <a:buChar char="v"/>
            </a:pPr>
            <a:r>
              <a:rPr lang="en-US" sz="1800" dirty="0" smtClean="0">
                <a:solidFill>
                  <a:schemeClr val="tx1"/>
                </a:solidFill>
                <a:latin typeface="Georgia" pitchFamily="18" charset="0"/>
              </a:rPr>
              <a:t>Art </a:t>
            </a:r>
          </a:p>
          <a:p>
            <a:pPr marL="457200" indent="-457200" algn="ctr">
              <a:lnSpc>
                <a:spcPct val="160000"/>
              </a:lnSpc>
              <a:buFont typeface="Wingdings" pitchFamily="2" charset="2"/>
              <a:buChar char="v"/>
            </a:pPr>
            <a:r>
              <a:rPr lang="en-US" sz="1800" dirty="0" smtClean="0">
                <a:solidFill>
                  <a:schemeClr val="tx1"/>
                </a:solidFill>
                <a:latin typeface="Georgia" pitchFamily="18" charset="0"/>
              </a:rPr>
              <a:t>Drama</a:t>
            </a:r>
            <a:endParaRPr lang="en-US" sz="1800" dirty="0">
              <a:solidFill>
                <a:schemeClr val="tx1"/>
              </a:solidFill>
              <a:latin typeface="Georgia" pitchFamily="18" charset="0"/>
            </a:endParaRPr>
          </a:p>
          <a:p>
            <a:pPr algn="ctr"/>
            <a:endParaRPr lang="en-US" sz="1400" dirty="0" smtClean="0">
              <a:solidFill>
                <a:schemeClr val="tx1"/>
              </a:solidFill>
              <a:latin typeface="Georgia" pitchFamily="18" charset="0"/>
            </a:endParaRPr>
          </a:p>
          <a:p>
            <a:pPr algn="ctr"/>
            <a:endParaRPr lang="en-US" sz="2800" dirty="0">
              <a:solidFill>
                <a:schemeClr val="tx1"/>
              </a:solidFill>
              <a:latin typeface="Georgia" pitchFamily="18" charset="0"/>
            </a:endParaRPr>
          </a:p>
          <a:p>
            <a:pPr marL="914400" indent="-914400" algn="ctr">
              <a:buAutoNum type="arabicPeriod"/>
            </a:pPr>
            <a:endParaRPr lang="en-US" sz="3600" dirty="0">
              <a:solidFill>
                <a:schemeClr val="tx1"/>
              </a:solidFill>
              <a:latin typeface="Georgia" pitchFamily="18" charset="0"/>
            </a:endParaRPr>
          </a:p>
          <a:p>
            <a:pPr marL="457200" indent="-457200" algn="ctr">
              <a:buFont typeface="Wingdings" pitchFamily="2" charset="2"/>
              <a:buChar char="v"/>
            </a:pPr>
            <a:endParaRPr lang="en-US" sz="9600" dirty="0">
              <a:solidFill>
                <a:schemeClr val="tx1"/>
              </a:solidFill>
              <a:latin typeface="Georgia" pitchFamily="18" charset="0"/>
            </a:endParaRPr>
          </a:p>
          <a:p>
            <a:pPr algn="ctr"/>
            <a:endParaRPr lang="en-US" sz="1400" dirty="0"/>
          </a:p>
        </p:txBody>
      </p:sp>
      <p:sp>
        <p:nvSpPr>
          <p:cNvPr id="5" name="Title 1"/>
          <p:cNvSpPr txBox="1">
            <a:spLocks/>
          </p:cNvSpPr>
          <p:nvPr/>
        </p:nvSpPr>
        <p:spPr>
          <a:xfrm>
            <a:off x="1676400" y="457200"/>
            <a:ext cx="7772400" cy="1470025"/>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Enhancing the</a:t>
            </a:r>
            <a:b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b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a:t>
            </a:r>
            <a:r>
              <a:rPr lang="en-US" sz="4400" b="0" dirty="0" err="1">
                <a:ln w="0"/>
                <a:solidFill>
                  <a:schemeClr val="tx1"/>
                </a:solidFill>
                <a:effectLst>
                  <a:outerShdw blurRad="38100" dist="19050" dir="2700000" algn="tl" rotWithShape="0">
                    <a:schemeClr val="dk1">
                      <a:alpha val="40000"/>
                    </a:schemeClr>
                  </a:outerShdw>
                </a:effectLst>
                <a:latin typeface="Albertus Extra Bold" pitchFamily="34" charset="0"/>
              </a:rPr>
              <a:t>Yellowjacket</a:t>
            </a: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Experience</a:t>
            </a:r>
          </a:p>
        </p:txBody>
      </p:sp>
      <p:pic>
        <p:nvPicPr>
          <p:cNvPr id="2" name="Picture 1"/>
          <p:cNvPicPr>
            <a:picLocks noChangeAspect="1"/>
          </p:cNvPicPr>
          <p:nvPr/>
        </p:nvPicPr>
        <p:blipFill>
          <a:blip r:embed="rId2"/>
          <a:stretch>
            <a:fillRect/>
          </a:stretch>
        </p:blipFill>
        <p:spPr>
          <a:xfrm>
            <a:off x="762000" y="3886200"/>
            <a:ext cx="2800350" cy="2152650"/>
          </a:xfrm>
          <a:prstGeom prst="rect">
            <a:avLst/>
          </a:prstGeom>
        </p:spPr>
      </p:pic>
      <p:pic>
        <p:nvPicPr>
          <p:cNvPr id="4" name="Picture 3"/>
          <p:cNvPicPr>
            <a:picLocks noChangeAspect="1"/>
          </p:cNvPicPr>
          <p:nvPr/>
        </p:nvPicPr>
        <p:blipFill>
          <a:blip r:embed="rId3"/>
          <a:stretch>
            <a:fillRect/>
          </a:stretch>
        </p:blipFill>
        <p:spPr>
          <a:xfrm>
            <a:off x="8458200" y="3891481"/>
            <a:ext cx="2814638" cy="2147369"/>
          </a:xfrm>
          <a:prstGeom prst="rect">
            <a:avLst/>
          </a:prstGeom>
        </p:spPr>
      </p:pic>
      <p:pic>
        <p:nvPicPr>
          <p:cNvPr id="6" name="Picture 5"/>
          <p:cNvPicPr>
            <a:picLocks noChangeAspect="1"/>
          </p:cNvPicPr>
          <p:nvPr/>
        </p:nvPicPr>
        <p:blipFill>
          <a:blip r:embed="rId2"/>
          <a:stretch>
            <a:fillRect/>
          </a:stretch>
        </p:blipFill>
        <p:spPr>
          <a:xfrm>
            <a:off x="777089" y="3886200"/>
            <a:ext cx="2800350" cy="215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8473289" y="3891481"/>
            <a:ext cx="2814638" cy="2147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5152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57400"/>
            <a:ext cx="9067800" cy="4495800"/>
          </a:xfrm>
        </p:spPr>
        <p:txBody>
          <a:bodyPr>
            <a:noAutofit/>
          </a:bodyPr>
          <a:lstStyle/>
          <a:p>
            <a:pPr algn="ctr"/>
            <a:r>
              <a:rPr lang="en-US" sz="4800" b="1" dirty="0">
                <a:solidFill>
                  <a:srgbClr val="92D050"/>
                </a:solidFill>
              </a:rPr>
              <a:t>Employment</a:t>
            </a:r>
            <a:r>
              <a:rPr lang="en-US" sz="4800" b="1" dirty="0">
                <a:solidFill>
                  <a:srgbClr val="0070C0"/>
                </a:solidFill>
              </a:rPr>
              <a:t> </a:t>
            </a:r>
          </a:p>
          <a:p>
            <a:pPr algn="ctr"/>
            <a:r>
              <a:rPr lang="en-US" sz="3600" b="1" dirty="0">
                <a:solidFill>
                  <a:srgbClr val="FFC000"/>
                </a:solidFill>
              </a:rPr>
              <a:t>Benefits:</a:t>
            </a:r>
          </a:p>
          <a:p>
            <a:pPr algn="ctr"/>
            <a:r>
              <a:rPr lang="en-US" sz="1600" dirty="0" smtClean="0">
                <a:solidFill>
                  <a:schemeClr val="tx1"/>
                </a:solidFill>
              </a:rPr>
              <a:t>Financial </a:t>
            </a:r>
            <a:r>
              <a:rPr lang="en-US" sz="1600" dirty="0">
                <a:solidFill>
                  <a:schemeClr val="tx1"/>
                </a:solidFill>
              </a:rPr>
              <a:t>Assistance</a:t>
            </a:r>
          </a:p>
          <a:p>
            <a:pPr algn="ctr"/>
            <a:r>
              <a:rPr lang="en-US" sz="1600" dirty="0" smtClean="0">
                <a:solidFill>
                  <a:schemeClr val="tx1"/>
                </a:solidFill>
              </a:rPr>
              <a:t>Skill </a:t>
            </a:r>
            <a:r>
              <a:rPr lang="en-US" sz="1600" dirty="0">
                <a:solidFill>
                  <a:schemeClr val="tx1"/>
                </a:solidFill>
              </a:rPr>
              <a:t>Development</a:t>
            </a:r>
          </a:p>
          <a:p>
            <a:pPr algn="ctr"/>
            <a:r>
              <a:rPr lang="en-US" sz="1600" dirty="0" smtClean="0">
                <a:solidFill>
                  <a:schemeClr val="tx1"/>
                </a:solidFill>
              </a:rPr>
              <a:t>Networking/Connections</a:t>
            </a:r>
            <a:endParaRPr lang="en-US" sz="1600" dirty="0">
              <a:solidFill>
                <a:schemeClr val="tx1"/>
              </a:solidFill>
            </a:endParaRPr>
          </a:p>
          <a:p>
            <a:pPr algn="ctr"/>
            <a:r>
              <a:rPr lang="en-US" sz="3600" b="1" dirty="0">
                <a:solidFill>
                  <a:srgbClr val="FFC000"/>
                </a:solidFill>
              </a:rPr>
              <a:t>Opportunities:</a:t>
            </a:r>
          </a:p>
          <a:p>
            <a:pPr algn="ctr"/>
            <a:r>
              <a:rPr lang="en-US" sz="1600" dirty="0">
                <a:solidFill>
                  <a:schemeClr val="tx1"/>
                </a:solidFill>
              </a:rPr>
              <a:t>Work-Study</a:t>
            </a:r>
          </a:p>
          <a:p>
            <a:pPr algn="ctr"/>
            <a:r>
              <a:rPr lang="en-US" sz="1600" dirty="0">
                <a:solidFill>
                  <a:schemeClr val="tx1"/>
                </a:solidFill>
              </a:rPr>
              <a:t>Part-Time </a:t>
            </a:r>
            <a:r>
              <a:rPr lang="en-US" sz="1600" dirty="0" smtClean="0">
                <a:solidFill>
                  <a:schemeClr val="tx1"/>
                </a:solidFill>
              </a:rPr>
              <a:t>Jobs</a:t>
            </a:r>
            <a:endParaRPr lang="en-US" sz="1600" dirty="0">
              <a:solidFill>
                <a:schemeClr val="tx1"/>
              </a:solidFill>
            </a:endParaRPr>
          </a:p>
          <a:p>
            <a:pPr algn="ctr"/>
            <a:r>
              <a:rPr lang="en-US" sz="1600" dirty="0">
                <a:solidFill>
                  <a:schemeClr val="tx1"/>
                </a:solidFill>
              </a:rPr>
              <a:t>On campus</a:t>
            </a:r>
          </a:p>
          <a:p>
            <a:pPr algn="ctr"/>
            <a:r>
              <a:rPr lang="en-US" sz="1600" dirty="0">
                <a:solidFill>
                  <a:schemeClr val="tx1"/>
                </a:solidFill>
              </a:rPr>
              <a:t>Off-Campus </a:t>
            </a:r>
          </a:p>
        </p:txBody>
      </p:sp>
      <p:sp>
        <p:nvSpPr>
          <p:cNvPr id="5" name="Title 1"/>
          <p:cNvSpPr txBox="1">
            <a:spLocks/>
          </p:cNvSpPr>
          <p:nvPr/>
        </p:nvSpPr>
        <p:spPr>
          <a:xfrm>
            <a:off x="2209800" y="381001"/>
            <a:ext cx="7772400" cy="1470025"/>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Enhancing the</a:t>
            </a:r>
            <a:b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b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a:t>
            </a:r>
            <a:r>
              <a:rPr lang="en-US" sz="4400" b="0" dirty="0" err="1">
                <a:ln w="0"/>
                <a:solidFill>
                  <a:schemeClr val="tx1"/>
                </a:solidFill>
                <a:effectLst>
                  <a:outerShdw blurRad="38100" dist="19050" dir="2700000" algn="tl" rotWithShape="0">
                    <a:schemeClr val="dk1">
                      <a:alpha val="40000"/>
                    </a:schemeClr>
                  </a:outerShdw>
                </a:effectLst>
                <a:latin typeface="Albertus Extra Bold" pitchFamily="34" charset="0"/>
              </a:rPr>
              <a:t>Yellowjacket</a:t>
            </a:r>
            <a:r>
              <a:rPr lang="en-US" sz="4400" b="0" dirty="0">
                <a:ln w="0"/>
                <a:solidFill>
                  <a:schemeClr val="tx1"/>
                </a:solidFill>
                <a:effectLst>
                  <a:outerShdw blurRad="38100" dist="19050" dir="2700000" algn="tl" rotWithShape="0">
                    <a:schemeClr val="dk1">
                      <a:alpha val="40000"/>
                    </a:schemeClr>
                  </a:outerShdw>
                </a:effectLst>
                <a:latin typeface="Albertus Extra Bold" pitchFamily="34" charset="0"/>
              </a:rPr>
              <a:t> Experience</a:t>
            </a:r>
          </a:p>
        </p:txBody>
      </p:sp>
      <p:pic>
        <p:nvPicPr>
          <p:cNvPr id="2" name="Picture 1"/>
          <p:cNvPicPr>
            <a:picLocks noChangeAspect="1"/>
          </p:cNvPicPr>
          <p:nvPr/>
        </p:nvPicPr>
        <p:blipFill>
          <a:blip r:embed="rId2"/>
          <a:stretch>
            <a:fillRect/>
          </a:stretch>
        </p:blipFill>
        <p:spPr>
          <a:xfrm>
            <a:off x="609600" y="4114800"/>
            <a:ext cx="2762250" cy="206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8562975" y="2438400"/>
            <a:ext cx="2943225" cy="197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8891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
            <a:ext cx="12192000" cy="7005484"/>
            <a:chOff x="0" y="0"/>
            <a:chExt cx="9144000" cy="5867400"/>
          </a:xfrm>
        </p:grpSpPr>
        <p:pic>
          <p:nvPicPr>
            <p:cNvPr id="6" name="Picture 5" descr="2014_Ten_Things_to_Know.jpg"/>
            <p:cNvPicPr>
              <a:picLocks noChangeAspect="1"/>
            </p:cNvPicPr>
            <p:nvPr/>
          </p:nvPicPr>
          <p:blipFill>
            <a:blip r:embed="rId2" cstate="screen"/>
            <a:srcRect/>
            <a:stretch>
              <a:fillRect/>
            </a:stretch>
          </p:blipFill>
          <p:spPr>
            <a:xfrm>
              <a:off x="0" y="0"/>
              <a:ext cx="9144000" cy="5791200"/>
            </a:xfrm>
            <a:prstGeom prst="rect">
              <a:avLst/>
            </a:prstGeom>
          </p:spPr>
        </p:pic>
        <p:sp>
          <p:nvSpPr>
            <p:cNvPr id="7" name="Rectangle 2"/>
            <p:cNvSpPr txBox="1">
              <a:spLocks noChangeArrowheads="1"/>
            </p:cNvSpPr>
            <p:nvPr/>
          </p:nvSpPr>
          <p:spPr bwMode="auto">
            <a:xfrm>
              <a:off x="0" y="0"/>
              <a:ext cx="9144000" cy="5867400"/>
            </a:xfrm>
            <a:prstGeom prst="rect">
              <a:avLst/>
            </a:prstGeom>
            <a:solidFill>
              <a:schemeClr val="bg1">
                <a:lumMod val="95000"/>
                <a:alpha val="42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endParaRPr lang="en-US" sz="2000" b="1" kern="0" dirty="0">
                <a:solidFill>
                  <a:srgbClr val="0097D7"/>
                </a:solidFill>
                <a:latin typeface="Arial"/>
                <a:ea typeface="ＭＳ Ｐゴシック"/>
              </a:endParaRPr>
            </a:p>
            <a:p>
              <a:pPr algn="ctr">
                <a:spcBef>
                  <a:spcPct val="20000"/>
                </a:spcBef>
                <a:defRPr/>
              </a:pPr>
              <a:r>
                <a:rPr lang="en-US" sz="2000" b="1" kern="0" dirty="0">
                  <a:solidFill>
                    <a:srgbClr val="0097D7"/>
                  </a:solidFill>
                  <a:latin typeface="Arial"/>
                  <a:ea typeface="ＭＳ Ｐゴシック"/>
                </a:rPr>
                <a:t/>
              </a:r>
              <a:br>
                <a:rPr lang="en-US" sz="2000" b="1" kern="0" dirty="0">
                  <a:solidFill>
                    <a:srgbClr val="0097D7"/>
                  </a:solidFill>
                  <a:latin typeface="Arial"/>
                  <a:ea typeface="ＭＳ Ｐゴシック"/>
                </a:rPr>
              </a:br>
              <a:r>
                <a:rPr lang="en-US" sz="2000" kern="0" dirty="0">
                  <a:solidFill>
                    <a:srgbClr val="0097D7"/>
                  </a:solidFill>
                  <a:latin typeface="Arial"/>
                  <a:ea typeface="ＭＳ Ｐゴシック"/>
                </a:rPr>
                <a:t/>
              </a:r>
              <a:br>
                <a:rPr lang="en-US" sz="2000" kern="0" dirty="0">
                  <a:solidFill>
                    <a:srgbClr val="0097D7"/>
                  </a:solidFill>
                  <a:latin typeface="Arial"/>
                  <a:ea typeface="ＭＳ Ｐゴシック"/>
                </a:rPr>
              </a:br>
              <a:endParaRPr lang="en-US" sz="6000" b="1" kern="0" dirty="0">
                <a:solidFill>
                  <a:srgbClr val="0097D7"/>
                </a:solidFill>
                <a:latin typeface="Arial"/>
                <a:ea typeface="ＭＳ Ｐゴシック"/>
              </a:endParaRPr>
            </a:p>
          </p:txBody>
        </p:sp>
      </p:grpSp>
    </p:spTree>
    <p:extLst>
      <p:ext uri="{BB962C8B-B14F-4D97-AF65-F5344CB8AC3E}">
        <p14:creationId xmlns:p14="http://schemas.microsoft.com/office/powerpoint/2010/main" val="25202998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07452"/>
            <a:ext cx="3241022" cy="163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2005090" y="152400"/>
            <a:ext cx="8229600" cy="715962"/>
          </a:xfrm>
        </p:spPr>
        <p:txBody>
          <a:bodyPr>
            <a:normAutofit fontScale="90000"/>
          </a:bodyPr>
          <a:lstStyle/>
          <a:p>
            <a:pPr marL="0" indent="0" algn="ctr">
              <a:buNone/>
            </a:pPr>
            <a:r>
              <a:rPr lang="en-US" dirty="0" smtClean="0"/>
              <a:t>University Structure</a:t>
            </a:r>
            <a:endParaRPr lang="en-US" dirty="0"/>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3351" y="2675115"/>
            <a:ext cx="2515222" cy="251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265" y="3526663"/>
            <a:ext cx="2517775" cy="28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098" y="2674367"/>
            <a:ext cx="2517775" cy="265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http://www.msubillings.edu/urelations/People/staff/Terrie_Iv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283" y="4211882"/>
            <a:ext cx="685800" cy="959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36713" y="2782686"/>
            <a:ext cx="2362200" cy="954107"/>
          </a:xfrm>
          <a:prstGeom prst="rect">
            <a:avLst/>
          </a:prstGeom>
          <a:noFill/>
        </p:spPr>
        <p:txBody>
          <a:bodyPr wrap="square" rtlCol="0">
            <a:spAutoFit/>
          </a:bodyPr>
          <a:lstStyle/>
          <a:p>
            <a:pPr algn="ctr"/>
            <a:r>
              <a:rPr lang="en-US" sz="1400" dirty="0"/>
              <a:t>Enrollment Services</a:t>
            </a:r>
          </a:p>
          <a:p>
            <a:pPr algn="ctr"/>
            <a:r>
              <a:rPr lang="en-US" sz="1400" dirty="0"/>
              <a:t>Auxiliary Operations</a:t>
            </a:r>
          </a:p>
          <a:p>
            <a:pPr algn="ctr"/>
            <a:r>
              <a:rPr lang="en-US" sz="1400" dirty="0"/>
              <a:t>Community Involvement</a:t>
            </a:r>
          </a:p>
          <a:p>
            <a:pPr algn="ctr"/>
            <a:r>
              <a:rPr lang="en-US" sz="1400" dirty="0" smtClean="0"/>
              <a:t>SSS/Trio</a:t>
            </a:r>
            <a:endParaRPr lang="en-US" sz="1400" dirty="0"/>
          </a:p>
        </p:txBody>
      </p:sp>
      <p:sp>
        <p:nvSpPr>
          <p:cNvPr id="30" name="TextBox 29"/>
          <p:cNvSpPr txBox="1"/>
          <p:nvPr/>
        </p:nvSpPr>
        <p:spPr>
          <a:xfrm>
            <a:off x="4689972" y="3646394"/>
            <a:ext cx="2431068" cy="1246495"/>
          </a:xfrm>
          <a:prstGeom prst="rect">
            <a:avLst/>
          </a:prstGeom>
          <a:noFill/>
        </p:spPr>
        <p:txBody>
          <a:bodyPr wrap="square" rtlCol="0">
            <a:spAutoFit/>
          </a:bodyPr>
          <a:lstStyle/>
          <a:p>
            <a:pPr algn="ctr"/>
            <a:endParaRPr lang="en-US" sz="700" dirty="0"/>
          </a:p>
          <a:p>
            <a:pPr algn="ctr"/>
            <a:r>
              <a:rPr lang="en-US" sz="1400" dirty="0" smtClean="0"/>
              <a:t>Deans</a:t>
            </a:r>
            <a:endParaRPr lang="en-US" sz="700" dirty="0" smtClean="0"/>
          </a:p>
          <a:p>
            <a:pPr algn="ctr"/>
            <a:r>
              <a:rPr lang="en-US" sz="1400" dirty="0" smtClean="0"/>
              <a:t>Faculty</a:t>
            </a:r>
          </a:p>
          <a:p>
            <a:pPr algn="ctr"/>
            <a:r>
              <a:rPr lang="en-US" sz="1400" dirty="0" smtClean="0"/>
              <a:t>International Studies</a:t>
            </a:r>
          </a:p>
          <a:p>
            <a:pPr algn="ctr"/>
            <a:r>
              <a:rPr lang="en-US" sz="1200" dirty="0"/>
              <a:t>Academic </a:t>
            </a:r>
            <a:r>
              <a:rPr lang="en-US" sz="1200" dirty="0" smtClean="0"/>
              <a:t>Success Center</a:t>
            </a:r>
            <a:endParaRPr lang="en-US" sz="1200" dirty="0"/>
          </a:p>
          <a:p>
            <a:pPr algn="ctr"/>
            <a:r>
              <a:rPr lang="en-US" sz="1400" dirty="0" smtClean="0"/>
              <a:t>    Library</a:t>
            </a:r>
            <a:r>
              <a:rPr lang="en-US" sz="1400" dirty="0"/>
              <a:t>	</a:t>
            </a:r>
          </a:p>
        </p:txBody>
      </p:sp>
      <p:sp>
        <p:nvSpPr>
          <p:cNvPr id="31" name="TextBox 30"/>
          <p:cNvSpPr txBox="1"/>
          <p:nvPr/>
        </p:nvSpPr>
        <p:spPr>
          <a:xfrm>
            <a:off x="8742284" y="2762118"/>
            <a:ext cx="2057400" cy="1169551"/>
          </a:xfrm>
          <a:prstGeom prst="rect">
            <a:avLst/>
          </a:prstGeom>
          <a:noFill/>
        </p:spPr>
        <p:txBody>
          <a:bodyPr wrap="square" rtlCol="0">
            <a:spAutoFit/>
          </a:bodyPr>
          <a:lstStyle/>
          <a:p>
            <a:pPr algn="ctr"/>
            <a:r>
              <a:rPr lang="en-US" sz="1400" dirty="0"/>
              <a:t>University Police</a:t>
            </a:r>
          </a:p>
          <a:p>
            <a:pPr algn="ctr"/>
            <a:r>
              <a:rPr lang="en-US" sz="1400" dirty="0"/>
              <a:t>Budget Office</a:t>
            </a:r>
          </a:p>
          <a:p>
            <a:pPr algn="ctr"/>
            <a:r>
              <a:rPr lang="en-US" sz="1400" dirty="0" smtClean="0"/>
              <a:t>Facilities</a:t>
            </a:r>
            <a:endParaRPr lang="en-US" sz="1400" dirty="0"/>
          </a:p>
          <a:p>
            <a:pPr algn="ctr"/>
            <a:r>
              <a:rPr lang="en-US" sz="1400" dirty="0" smtClean="0"/>
              <a:t>Human Resources</a:t>
            </a:r>
          </a:p>
          <a:p>
            <a:pPr algn="ctr"/>
            <a:r>
              <a:rPr lang="en-US" sz="1400" dirty="0" smtClean="0"/>
              <a:t>Business Services</a:t>
            </a:r>
            <a:endParaRPr lang="en-US" sz="1400" dirty="0"/>
          </a:p>
        </p:txBody>
      </p:sp>
      <p:sp>
        <p:nvSpPr>
          <p:cNvPr id="18" name="TextBox 17"/>
          <p:cNvSpPr txBox="1"/>
          <p:nvPr/>
        </p:nvSpPr>
        <p:spPr>
          <a:xfrm>
            <a:off x="936713" y="2317222"/>
            <a:ext cx="2362200" cy="369332"/>
          </a:xfrm>
          <a:prstGeom prst="rect">
            <a:avLst/>
          </a:prstGeom>
          <a:noFill/>
        </p:spPr>
        <p:txBody>
          <a:bodyPr wrap="square" rtlCol="0">
            <a:spAutoFit/>
          </a:bodyPr>
          <a:lstStyle/>
          <a:p>
            <a:pPr algn="ctr"/>
            <a:r>
              <a:rPr lang="en-US" dirty="0"/>
              <a:t>Student Affairs</a:t>
            </a:r>
          </a:p>
        </p:txBody>
      </p:sp>
      <p:sp>
        <p:nvSpPr>
          <p:cNvPr id="33" name="TextBox 32"/>
          <p:cNvSpPr txBox="1"/>
          <p:nvPr/>
        </p:nvSpPr>
        <p:spPr>
          <a:xfrm>
            <a:off x="4603264" y="3124200"/>
            <a:ext cx="2362200" cy="369332"/>
          </a:xfrm>
          <a:prstGeom prst="rect">
            <a:avLst/>
          </a:prstGeom>
          <a:noFill/>
        </p:spPr>
        <p:txBody>
          <a:bodyPr wrap="square" rtlCol="0">
            <a:spAutoFit/>
          </a:bodyPr>
          <a:lstStyle/>
          <a:p>
            <a:pPr algn="ctr"/>
            <a:r>
              <a:rPr lang="en-US" dirty="0"/>
              <a:t>Academic Affairs</a:t>
            </a:r>
          </a:p>
        </p:txBody>
      </p:sp>
      <p:sp>
        <p:nvSpPr>
          <p:cNvPr id="34" name="TextBox 33"/>
          <p:cNvSpPr txBox="1"/>
          <p:nvPr/>
        </p:nvSpPr>
        <p:spPr>
          <a:xfrm>
            <a:off x="8458200" y="2162721"/>
            <a:ext cx="2720898" cy="369332"/>
          </a:xfrm>
          <a:prstGeom prst="rect">
            <a:avLst/>
          </a:prstGeom>
          <a:noFill/>
        </p:spPr>
        <p:txBody>
          <a:bodyPr wrap="square" rtlCol="0">
            <a:spAutoFit/>
          </a:bodyPr>
          <a:lstStyle/>
          <a:p>
            <a:pPr algn="ctr"/>
            <a:r>
              <a:rPr lang="en-US" dirty="0"/>
              <a:t>Administrative Affairs</a:t>
            </a:r>
          </a:p>
        </p:txBody>
      </p:sp>
      <p:sp>
        <p:nvSpPr>
          <p:cNvPr id="37" name="TextBox 36"/>
          <p:cNvSpPr txBox="1"/>
          <p:nvPr/>
        </p:nvSpPr>
        <p:spPr>
          <a:xfrm>
            <a:off x="9600397" y="4304215"/>
            <a:ext cx="1199287" cy="707886"/>
          </a:xfrm>
          <a:prstGeom prst="rect">
            <a:avLst/>
          </a:prstGeom>
          <a:noFill/>
        </p:spPr>
        <p:txBody>
          <a:bodyPr wrap="square" rtlCol="0">
            <a:spAutoFit/>
          </a:bodyPr>
          <a:lstStyle/>
          <a:p>
            <a:pPr lvl="0"/>
            <a:r>
              <a:rPr lang="en-US" sz="1200" dirty="0">
                <a:solidFill>
                  <a:prstClr val="black"/>
                </a:solidFill>
              </a:rPr>
              <a:t> </a:t>
            </a:r>
            <a:r>
              <a:rPr lang="en-US" sz="1200" u="sng" dirty="0">
                <a:solidFill>
                  <a:prstClr val="black"/>
                </a:solidFill>
              </a:rPr>
              <a:t>Vice-    Chancellor: </a:t>
            </a:r>
          </a:p>
          <a:p>
            <a:pPr lvl="0"/>
            <a:endParaRPr lang="en-US" sz="400" dirty="0">
              <a:solidFill>
                <a:prstClr val="black"/>
              </a:solidFill>
            </a:endParaRPr>
          </a:p>
          <a:p>
            <a:pPr lvl="0"/>
            <a:r>
              <a:rPr lang="en-US" sz="1200" dirty="0">
                <a:solidFill>
                  <a:prstClr val="black"/>
                </a:solidFill>
              </a:rPr>
              <a:t>Terrie Iverson</a:t>
            </a:r>
            <a:endParaRPr lang="en-US" dirty="0"/>
          </a:p>
        </p:txBody>
      </p:sp>
      <p:sp>
        <p:nvSpPr>
          <p:cNvPr id="22" name="TextBox 21"/>
          <p:cNvSpPr txBox="1"/>
          <p:nvPr/>
        </p:nvSpPr>
        <p:spPr>
          <a:xfrm>
            <a:off x="2234504" y="4094686"/>
            <a:ext cx="1159913" cy="707886"/>
          </a:xfrm>
          <a:prstGeom prst="rect">
            <a:avLst/>
          </a:prstGeom>
          <a:noFill/>
        </p:spPr>
        <p:txBody>
          <a:bodyPr wrap="square" rtlCol="0">
            <a:spAutoFit/>
          </a:bodyPr>
          <a:lstStyle/>
          <a:p>
            <a:pPr lvl="0"/>
            <a:r>
              <a:rPr lang="en-US" sz="1200" dirty="0">
                <a:solidFill>
                  <a:prstClr val="black"/>
                </a:solidFill>
              </a:rPr>
              <a:t> </a:t>
            </a:r>
            <a:r>
              <a:rPr lang="en-US" sz="1200" u="sng" dirty="0">
                <a:solidFill>
                  <a:prstClr val="black"/>
                </a:solidFill>
              </a:rPr>
              <a:t>Vice-    Chancellor: </a:t>
            </a:r>
          </a:p>
          <a:p>
            <a:pPr lvl="0"/>
            <a:endParaRPr lang="en-US" sz="400" dirty="0">
              <a:solidFill>
                <a:prstClr val="black"/>
              </a:solidFill>
            </a:endParaRPr>
          </a:p>
          <a:p>
            <a:pPr lvl="0"/>
            <a:r>
              <a:rPr lang="en-US" sz="1200" dirty="0">
                <a:solidFill>
                  <a:prstClr val="black"/>
                </a:solidFill>
              </a:rPr>
              <a:t>Dr. </a:t>
            </a:r>
            <a:r>
              <a:rPr lang="en-US" sz="1200" dirty="0" smtClean="0">
                <a:solidFill>
                  <a:prstClr val="black"/>
                </a:solidFill>
              </a:rPr>
              <a:t>Joe Oravecz</a:t>
            </a:r>
            <a:endParaRPr lang="en-US" dirty="0"/>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120" y="3948408"/>
            <a:ext cx="1063693" cy="1063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5921753" y="5334000"/>
            <a:ext cx="1199287" cy="707886"/>
          </a:xfrm>
          <a:prstGeom prst="rect">
            <a:avLst/>
          </a:prstGeom>
          <a:noFill/>
        </p:spPr>
        <p:txBody>
          <a:bodyPr wrap="square" rtlCol="0">
            <a:spAutoFit/>
          </a:bodyPr>
          <a:lstStyle/>
          <a:p>
            <a:pPr lvl="0"/>
            <a:r>
              <a:rPr lang="en-US" sz="1200" dirty="0">
                <a:solidFill>
                  <a:prstClr val="black"/>
                </a:solidFill>
              </a:rPr>
              <a:t> </a:t>
            </a:r>
            <a:r>
              <a:rPr lang="en-US" sz="1200" u="sng" dirty="0">
                <a:solidFill>
                  <a:prstClr val="black"/>
                </a:solidFill>
              </a:rPr>
              <a:t>Vice-    Chancellor: </a:t>
            </a:r>
          </a:p>
          <a:p>
            <a:pPr lvl="0"/>
            <a:endParaRPr lang="en-US" sz="400" dirty="0">
              <a:solidFill>
                <a:prstClr val="black"/>
              </a:solidFill>
            </a:endParaRPr>
          </a:p>
          <a:p>
            <a:pPr lvl="0"/>
            <a:r>
              <a:rPr lang="en-US" sz="1200" dirty="0">
                <a:solidFill>
                  <a:prstClr val="black"/>
                </a:solidFill>
              </a:rPr>
              <a:t>Dr. </a:t>
            </a:r>
            <a:r>
              <a:rPr lang="en-US" sz="1200" dirty="0" smtClean="0">
                <a:solidFill>
                  <a:prstClr val="black"/>
                </a:solidFill>
              </a:rPr>
              <a:t>Bob Hoar</a:t>
            </a:r>
            <a:endParaRPr lang="en-US" dirty="0"/>
          </a:p>
        </p:txBody>
      </p:sp>
      <p:pic>
        <p:nvPicPr>
          <p:cNvPr id="25" name="Picture 24" descr="image00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99" t="3845" r="4715" b="3902"/>
          <a:stretch/>
        </p:blipFill>
        <p:spPr bwMode="auto">
          <a:xfrm>
            <a:off x="4835040" y="5257799"/>
            <a:ext cx="808711" cy="925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0580" y="1178554"/>
            <a:ext cx="2016093" cy="1077218"/>
          </a:xfrm>
          <a:prstGeom prst="rect">
            <a:avLst/>
          </a:prstGeom>
          <a:noFill/>
        </p:spPr>
        <p:txBody>
          <a:bodyPr wrap="square" rtlCol="0">
            <a:spAutoFit/>
          </a:bodyPr>
          <a:lstStyle/>
          <a:p>
            <a:pPr algn="ctr"/>
            <a:r>
              <a:rPr lang="en-US" dirty="0"/>
              <a:t>Chancellor – </a:t>
            </a:r>
          </a:p>
          <a:p>
            <a:pPr algn="ctr"/>
            <a:r>
              <a:rPr lang="en-US" dirty="0"/>
              <a:t>Dr. </a:t>
            </a:r>
            <a:r>
              <a:rPr lang="en-US" dirty="0" smtClean="0"/>
              <a:t>Mark Nook</a:t>
            </a:r>
            <a:endParaRPr lang="en-US" dirty="0"/>
          </a:p>
          <a:p>
            <a:pPr algn="ctr"/>
            <a:endParaRPr lang="en-US" sz="1400" dirty="0"/>
          </a:p>
          <a:p>
            <a:pPr algn="ctr"/>
            <a:r>
              <a:rPr lang="en-US" sz="1400" dirty="0"/>
              <a:t>(A.K.A. Fearless Leader)</a:t>
            </a: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3887" y="1161956"/>
            <a:ext cx="886693" cy="1335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25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152400"/>
            <a:ext cx="8229600" cy="715962"/>
          </a:xfrm>
        </p:spPr>
        <p:txBody>
          <a:bodyPr>
            <a:normAutofit fontScale="90000"/>
          </a:bodyPr>
          <a:lstStyle/>
          <a:p>
            <a:pPr marL="0" indent="0" algn="ctr">
              <a:buNone/>
            </a:pPr>
            <a:r>
              <a:rPr lang="en-US" dirty="0" smtClean="0"/>
              <a:t>Academic Affairs Structure</a:t>
            </a:r>
            <a:endParaRPr lang="en-US" dirty="0"/>
          </a:p>
        </p:txBody>
      </p:sp>
      <p:graphicFrame>
        <p:nvGraphicFramePr>
          <p:cNvPr id="2" name="Diagram 1"/>
          <p:cNvGraphicFramePr/>
          <p:nvPr>
            <p:extLst>
              <p:ext uri="{D42A27DB-BD31-4B8C-83A1-F6EECF244321}">
                <p14:modId xmlns:p14="http://schemas.microsoft.com/office/powerpoint/2010/main" val="291995081"/>
              </p:ext>
            </p:extLst>
          </p:nvPr>
        </p:nvGraphicFramePr>
        <p:xfrm>
          <a:off x="2057400" y="1066800"/>
          <a:ext cx="9194800" cy="564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4038600" y="4352836"/>
            <a:ext cx="1803384" cy="600164"/>
          </a:xfrm>
          <a:prstGeom prst="rect">
            <a:avLst/>
          </a:prstGeom>
          <a:noFill/>
        </p:spPr>
        <p:txBody>
          <a:bodyPr wrap="square" rtlCol="0">
            <a:spAutoFit/>
          </a:bodyPr>
          <a:lstStyle/>
          <a:p>
            <a:pPr lvl="0" algn="ctr"/>
            <a:r>
              <a:rPr lang="en-US" sz="1400" b="1" dirty="0">
                <a:solidFill>
                  <a:schemeClr val="bg1"/>
                </a:solidFill>
              </a:rPr>
              <a:t> </a:t>
            </a:r>
            <a:r>
              <a:rPr lang="en-US" sz="1400" b="1" u="sng" dirty="0" smtClean="0">
                <a:solidFill>
                  <a:schemeClr val="bg1"/>
                </a:solidFill>
              </a:rPr>
              <a:t>Vice-Chancellor</a:t>
            </a:r>
            <a:r>
              <a:rPr lang="en-US" sz="1400" b="1" u="sng" dirty="0">
                <a:solidFill>
                  <a:schemeClr val="bg1"/>
                </a:solidFill>
              </a:rPr>
              <a:t>: </a:t>
            </a:r>
          </a:p>
          <a:p>
            <a:pPr lvl="0" algn="ctr"/>
            <a:endParaRPr lang="en-US" sz="500" b="1" dirty="0">
              <a:solidFill>
                <a:schemeClr val="bg1"/>
              </a:solidFill>
            </a:endParaRPr>
          </a:p>
          <a:p>
            <a:pPr lvl="0" algn="ctr"/>
            <a:r>
              <a:rPr lang="en-US" sz="1400" b="1" dirty="0">
                <a:solidFill>
                  <a:schemeClr val="bg1"/>
                </a:solidFill>
              </a:rPr>
              <a:t>Dr. </a:t>
            </a:r>
            <a:r>
              <a:rPr lang="en-US" sz="1400" b="1" dirty="0" smtClean="0">
                <a:solidFill>
                  <a:schemeClr val="bg1"/>
                </a:solidFill>
              </a:rPr>
              <a:t>Bob Hoar</a:t>
            </a:r>
            <a:endParaRPr lang="en-US" sz="2000" b="1" dirty="0">
              <a:solidFill>
                <a:schemeClr val="bg1"/>
              </a:solidFill>
            </a:endParaRPr>
          </a:p>
        </p:txBody>
      </p:sp>
      <p:pic>
        <p:nvPicPr>
          <p:cNvPr id="21" name="Picture 20" descr="image00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99" t="3845" r="4715" b="3902"/>
          <a:stretch/>
        </p:blipFill>
        <p:spPr bwMode="auto">
          <a:xfrm>
            <a:off x="4483092" y="3048000"/>
            <a:ext cx="1003308" cy="1220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304800"/>
            <a:ext cx="6512511" cy="1600200"/>
          </a:xfrm>
        </p:spPr>
        <p:txBody>
          <a:bodyPr>
            <a:normAutofit/>
          </a:bodyPr>
          <a:lstStyle/>
          <a:p>
            <a:pPr marL="0" indent="0" algn="ctr">
              <a:buNone/>
            </a:pPr>
            <a:r>
              <a:rPr lang="en-US" dirty="0"/>
              <a:t>Academic </a:t>
            </a:r>
            <a:r>
              <a:rPr lang="en-US" dirty="0" smtClean="0"/>
              <a:t>Affairs: </a:t>
            </a:r>
            <a:br>
              <a:rPr lang="en-US" dirty="0" smtClean="0"/>
            </a:br>
            <a:r>
              <a:rPr lang="en-US" dirty="0" smtClean="0"/>
              <a:t>Classroom Expectations</a:t>
            </a:r>
            <a:endParaRPr lang="en-US" dirty="0"/>
          </a:p>
        </p:txBody>
      </p:sp>
      <p:sp>
        <p:nvSpPr>
          <p:cNvPr id="3" name="Content Placeholder 2"/>
          <p:cNvSpPr>
            <a:spLocks noGrp="1"/>
          </p:cNvSpPr>
          <p:nvPr>
            <p:ph idx="1"/>
          </p:nvPr>
        </p:nvSpPr>
        <p:spPr>
          <a:xfrm>
            <a:off x="2227556" y="2514600"/>
            <a:ext cx="7543800" cy="3474720"/>
          </a:xfrm>
        </p:spPr>
        <p:txBody>
          <a:bodyPr>
            <a:normAutofit fontScale="92500"/>
          </a:bodyPr>
          <a:lstStyle/>
          <a:p>
            <a:pPr marL="0" indent="0" algn="ctr">
              <a:buNone/>
            </a:pPr>
            <a:r>
              <a:rPr lang="en-US" sz="5000" dirty="0"/>
              <a:t>What do you think are some expectations your students will encounter in the classroom?</a:t>
            </a:r>
          </a:p>
        </p:txBody>
      </p:sp>
    </p:spTree>
    <p:extLst>
      <p:ext uri="{BB962C8B-B14F-4D97-AF65-F5344CB8AC3E}">
        <p14:creationId xmlns:p14="http://schemas.microsoft.com/office/powerpoint/2010/main" val="74498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8610600" cy="1600200"/>
          </a:xfrm>
        </p:spPr>
        <p:txBody>
          <a:bodyPr>
            <a:normAutofit fontScale="90000"/>
          </a:bodyPr>
          <a:lstStyle/>
          <a:p>
            <a:pPr marL="0" indent="0" algn="ctr">
              <a:buNone/>
            </a:pPr>
            <a:r>
              <a:rPr lang="en-US" dirty="0" smtClean="0"/>
              <a:t>Classroom Environment </a:t>
            </a:r>
            <a:r>
              <a:rPr lang="en-US" dirty="0"/>
              <a:t>&amp; </a:t>
            </a:r>
            <a:r>
              <a:rPr lang="en-US" dirty="0" smtClean="0"/>
              <a:t>Structure Differences From High School</a:t>
            </a:r>
            <a:endParaRPr lang="en-US" dirty="0"/>
          </a:p>
        </p:txBody>
      </p:sp>
      <p:sp>
        <p:nvSpPr>
          <p:cNvPr id="3" name="Content Placeholder 2"/>
          <p:cNvSpPr>
            <a:spLocks noGrp="1"/>
          </p:cNvSpPr>
          <p:nvPr>
            <p:ph idx="1"/>
          </p:nvPr>
        </p:nvSpPr>
        <p:spPr>
          <a:xfrm>
            <a:off x="1295400" y="1901982"/>
            <a:ext cx="7086600" cy="4343400"/>
          </a:xfrm>
        </p:spPr>
        <p:txBody>
          <a:bodyPr>
            <a:normAutofit fontScale="92500" lnSpcReduction="10000"/>
          </a:bodyPr>
          <a:lstStyle/>
          <a:p>
            <a:r>
              <a:rPr lang="en-US" sz="2800" dirty="0"/>
              <a:t>Size</a:t>
            </a:r>
          </a:p>
          <a:p>
            <a:pPr marL="0" indent="0">
              <a:buNone/>
            </a:pPr>
            <a:endParaRPr lang="en-US" sz="2800" dirty="0"/>
          </a:p>
          <a:p>
            <a:r>
              <a:rPr lang="en-US" sz="2800" dirty="0"/>
              <a:t>Meeting times</a:t>
            </a:r>
          </a:p>
          <a:p>
            <a:pPr marL="0" indent="0">
              <a:buNone/>
            </a:pPr>
            <a:endParaRPr lang="en-US" sz="2800" dirty="0"/>
          </a:p>
          <a:p>
            <a:r>
              <a:rPr lang="en-US" sz="2800" dirty="0"/>
              <a:t>Format – Lecture vs. discussion</a:t>
            </a:r>
          </a:p>
          <a:p>
            <a:pPr marL="0" indent="0">
              <a:buNone/>
            </a:pPr>
            <a:endParaRPr lang="en-US" sz="2800" dirty="0"/>
          </a:p>
          <a:p>
            <a:r>
              <a:rPr lang="en-US" sz="2800" dirty="0"/>
              <a:t>Tests &amp; </a:t>
            </a:r>
            <a:r>
              <a:rPr lang="en-US" sz="2800" dirty="0" smtClean="0"/>
              <a:t>Grading</a:t>
            </a:r>
          </a:p>
          <a:p>
            <a:endParaRPr lang="en-US" dirty="0"/>
          </a:p>
          <a:p>
            <a:r>
              <a:rPr lang="en-US" sz="2800" dirty="0" smtClean="0"/>
              <a:t>Note taking</a:t>
            </a:r>
            <a:endParaRPr lang="en-US" sz="2800" dirty="0"/>
          </a:p>
          <a:p>
            <a:endParaRPr lang="en-US" dirty="0"/>
          </a:p>
        </p:txBody>
      </p:sp>
    </p:spTree>
    <p:extLst>
      <p:ext uri="{BB962C8B-B14F-4D97-AF65-F5344CB8AC3E}">
        <p14:creationId xmlns:p14="http://schemas.microsoft.com/office/powerpoint/2010/main" val="388890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7086600" cy="1143000"/>
          </a:xfrm>
        </p:spPr>
        <p:txBody>
          <a:bodyPr/>
          <a:lstStyle/>
          <a:p>
            <a:pPr marL="0" indent="0" algn="ctr">
              <a:buNone/>
            </a:pPr>
            <a:r>
              <a:rPr lang="en-US" dirty="0" smtClean="0"/>
              <a:t>Instructor Expectations</a:t>
            </a:r>
            <a:endParaRPr lang="en-US" dirty="0"/>
          </a:p>
        </p:txBody>
      </p:sp>
      <p:sp>
        <p:nvSpPr>
          <p:cNvPr id="3" name="Content Placeholder 2"/>
          <p:cNvSpPr>
            <a:spLocks noGrp="1"/>
          </p:cNvSpPr>
          <p:nvPr>
            <p:ph idx="1"/>
          </p:nvPr>
        </p:nvSpPr>
        <p:spPr>
          <a:xfrm>
            <a:off x="914400" y="1676400"/>
            <a:ext cx="6858000" cy="4678680"/>
          </a:xfrm>
        </p:spPr>
        <p:txBody>
          <a:bodyPr>
            <a:normAutofit fontScale="92500"/>
          </a:bodyPr>
          <a:lstStyle/>
          <a:p>
            <a:r>
              <a:rPr lang="en-US" sz="2800" dirty="0"/>
              <a:t>Background knowledge and skills</a:t>
            </a:r>
          </a:p>
          <a:p>
            <a:pPr marL="0" indent="0">
              <a:buNone/>
            </a:pPr>
            <a:endParaRPr lang="en-US" sz="1100" dirty="0"/>
          </a:p>
          <a:p>
            <a:r>
              <a:rPr lang="en-US" sz="2800" dirty="0"/>
              <a:t>Generating questions</a:t>
            </a:r>
          </a:p>
          <a:p>
            <a:pPr marL="0" indent="0">
              <a:buNone/>
            </a:pPr>
            <a:endParaRPr lang="en-US" sz="1100" dirty="0"/>
          </a:p>
          <a:p>
            <a:r>
              <a:rPr lang="en-US" sz="2800" dirty="0"/>
              <a:t>Class material </a:t>
            </a:r>
          </a:p>
          <a:p>
            <a:pPr marL="0" indent="0">
              <a:buNone/>
            </a:pPr>
            <a:endParaRPr lang="en-US" sz="1100" dirty="0"/>
          </a:p>
          <a:p>
            <a:r>
              <a:rPr lang="en-US" sz="2800" dirty="0"/>
              <a:t>Systems of organization for assignments, notes, and handouts (notebooks/folders).</a:t>
            </a:r>
          </a:p>
          <a:p>
            <a:pPr marL="0" indent="0">
              <a:buNone/>
            </a:pPr>
            <a:endParaRPr lang="en-US" sz="1100" dirty="0"/>
          </a:p>
          <a:p>
            <a:r>
              <a:rPr lang="en-US" sz="2800" dirty="0"/>
              <a:t>Student focused vs. content focused</a:t>
            </a:r>
          </a:p>
        </p:txBody>
      </p:sp>
    </p:spTree>
    <p:extLst>
      <p:ext uri="{BB962C8B-B14F-4D97-AF65-F5344CB8AC3E}">
        <p14:creationId xmlns:p14="http://schemas.microsoft.com/office/powerpoint/2010/main" val="314714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1" y="381000"/>
            <a:ext cx="6588711" cy="1524000"/>
          </a:xfrm>
        </p:spPr>
        <p:txBody>
          <a:bodyPr>
            <a:normAutofit/>
          </a:bodyPr>
          <a:lstStyle/>
          <a:p>
            <a:pPr marL="0" indent="0" algn="ctr">
              <a:buNone/>
            </a:pPr>
            <a:r>
              <a:rPr lang="en-US" dirty="0" smtClean="0"/>
              <a:t>Teacher </a:t>
            </a:r>
            <a:r>
              <a:rPr lang="en-US" dirty="0"/>
              <a:t>Supported Vs. </a:t>
            </a:r>
            <a:r>
              <a:rPr lang="en-US" dirty="0" smtClean="0"/>
              <a:t/>
            </a:r>
            <a:br>
              <a:rPr lang="en-US" dirty="0" smtClean="0"/>
            </a:br>
            <a:r>
              <a:rPr lang="en-US" dirty="0" smtClean="0"/>
              <a:t>Student </a:t>
            </a:r>
            <a:r>
              <a:rPr lang="en-US" dirty="0"/>
              <a:t>Directed </a:t>
            </a:r>
          </a:p>
        </p:txBody>
      </p:sp>
      <p:sp>
        <p:nvSpPr>
          <p:cNvPr id="3" name="Content Placeholder 2"/>
          <p:cNvSpPr>
            <a:spLocks noGrp="1"/>
          </p:cNvSpPr>
          <p:nvPr>
            <p:ph idx="1"/>
          </p:nvPr>
        </p:nvSpPr>
        <p:spPr>
          <a:xfrm>
            <a:off x="990600" y="2057400"/>
            <a:ext cx="8686800" cy="3886200"/>
          </a:xfrm>
        </p:spPr>
        <p:txBody>
          <a:bodyPr>
            <a:normAutofit fontScale="92500" lnSpcReduction="10000"/>
          </a:bodyPr>
          <a:lstStyle/>
          <a:p>
            <a:endParaRPr lang="en-US" sz="1200" dirty="0"/>
          </a:p>
          <a:p>
            <a:r>
              <a:rPr lang="en-US" sz="3200" dirty="0" smtClean="0"/>
              <a:t>Student Directed:</a:t>
            </a:r>
          </a:p>
          <a:p>
            <a:pPr lvl="1"/>
            <a:r>
              <a:rPr lang="en-US" dirty="0" smtClean="0"/>
              <a:t>Students </a:t>
            </a:r>
            <a:r>
              <a:rPr lang="en-US" dirty="0"/>
              <a:t>are in charge of their learning.</a:t>
            </a:r>
          </a:p>
          <a:p>
            <a:pPr marL="0" indent="0">
              <a:buNone/>
            </a:pPr>
            <a:endParaRPr lang="en-US" sz="3200" dirty="0"/>
          </a:p>
          <a:p>
            <a:r>
              <a:rPr lang="en-US" sz="3200" dirty="0"/>
              <a:t>Manage assignments, behavior,  </a:t>
            </a:r>
            <a:r>
              <a:rPr lang="en-US" sz="3200" dirty="0" smtClean="0"/>
              <a:t>                   choices</a:t>
            </a:r>
            <a:r>
              <a:rPr lang="en-US" sz="3200" dirty="0"/>
              <a:t>, time, grades.</a:t>
            </a:r>
          </a:p>
          <a:p>
            <a:pPr marL="0" indent="0">
              <a:buNone/>
            </a:pPr>
            <a:endParaRPr lang="en-US" sz="3200" dirty="0"/>
          </a:p>
          <a:p>
            <a:r>
              <a:rPr lang="en-US" sz="3200" dirty="0"/>
              <a:t>Self-Advocate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6670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913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722</TotalTime>
  <Words>1635</Words>
  <Application>Microsoft Office PowerPoint</Application>
  <PresentationFormat>Widescreen</PresentationFormat>
  <Paragraphs>336</Paragraphs>
  <Slides>38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ＭＳ Ｐゴシック</vt:lpstr>
      <vt:lpstr>Albertus Extra Bold</vt:lpstr>
      <vt:lpstr>Arial</vt:lpstr>
      <vt:lpstr>Calibri</vt:lpstr>
      <vt:lpstr>Calibri Light</vt:lpstr>
      <vt:lpstr>Century Gothic</vt:lpstr>
      <vt:lpstr>Georgia</vt:lpstr>
      <vt:lpstr>Wingdings</vt:lpstr>
      <vt:lpstr>Wingdings 3</vt:lpstr>
      <vt:lpstr>Ion</vt:lpstr>
      <vt:lpstr>2_Office Theme</vt:lpstr>
      <vt:lpstr>Yellowjacket Experience</vt:lpstr>
      <vt:lpstr>Yellowjacket Experience</vt:lpstr>
      <vt:lpstr>University Structure</vt:lpstr>
      <vt:lpstr>University Structure</vt:lpstr>
      <vt:lpstr>Academic Affairs Structure</vt:lpstr>
      <vt:lpstr>Academic Affairs:  Classroom Expectations</vt:lpstr>
      <vt:lpstr>Classroom Environment &amp; Structure Differences From High School</vt:lpstr>
      <vt:lpstr>Instructor Expectations</vt:lpstr>
      <vt:lpstr>Teacher Supported Vs.  Student Directed </vt:lpstr>
      <vt:lpstr>Last Year’s Freshmen Advice:</vt:lpstr>
      <vt:lpstr>Note for Parents</vt:lpstr>
      <vt:lpstr>Students Affairs:  Support for Academic Success</vt:lpstr>
      <vt:lpstr>How is your student placed in math, writing, and reading courses? </vt:lpstr>
      <vt:lpstr>Placement Options</vt:lpstr>
      <vt:lpstr>Most Common Freshmen Errors</vt:lpstr>
      <vt:lpstr>Yellowjacket Experience:</vt:lpstr>
      <vt:lpstr>Partnership Is Power</vt:lpstr>
      <vt:lpstr>Rights and Responsibilities</vt:lpstr>
      <vt:lpstr>Rights and Responsibilities</vt:lpstr>
      <vt:lpstr>University Misconduct Process</vt:lpstr>
      <vt:lpstr>University Misconduct Process</vt:lpstr>
      <vt:lpstr>PowerPoint Presentation</vt:lpstr>
      <vt:lpstr>Clery Act</vt:lpstr>
      <vt:lpstr>Sexual Assault Resources and Awareness</vt:lpstr>
      <vt:lpstr>Alcohol &amp; Sexual Violence Awareness</vt:lpstr>
      <vt:lpstr>FERPA and Parent Notification</vt:lpstr>
      <vt:lpstr>FERPA and Parent Notification</vt:lpstr>
      <vt:lpstr>PowerPoint Presentation</vt:lpstr>
      <vt:lpstr>Enhancing the  Yellowjacket Experience</vt:lpstr>
      <vt:lpstr>PowerPoint Presentation</vt:lpstr>
      <vt:lpstr>Enhancing the  Yellowjacket Experience</vt:lpstr>
      <vt:lpstr>Enhancing the  Yellowjacket Experience</vt:lpstr>
      <vt:lpstr>PowerPoint Presentation</vt:lpstr>
      <vt:lpstr>Enhancing the  Yellowjacket Experience</vt:lpstr>
      <vt:lpstr>PowerPoint Presentation</vt:lpstr>
      <vt:lpstr>PowerPoint Presentation</vt:lpstr>
      <vt:lpstr>PowerPoint Presentation</vt:lpstr>
      <vt:lpstr>PowerPoint Presentation</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Is Power</dc:title>
  <dc:creator>jeffrey.rosenberry</dc:creator>
  <cp:lastModifiedBy>Rosenberry, Jeff</cp:lastModifiedBy>
  <cp:revision>55</cp:revision>
  <cp:lastPrinted>2012-06-04T16:53:17Z</cp:lastPrinted>
  <dcterms:created xsi:type="dcterms:W3CDTF">2011-06-08T22:34:36Z</dcterms:created>
  <dcterms:modified xsi:type="dcterms:W3CDTF">2015-08-10T15:29:41Z</dcterms:modified>
</cp:coreProperties>
</file>