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3" r:id="rId7"/>
    <p:sldId id="262" r:id="rId8"/>
    <p:sldId id="264" r:id="rId9"/>
    <p:sldId id="265"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4" d="100"/>
          <a:sy n="74" d="100"/>
        </p:scale>
        <p:origin x="-10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91475" y="6429375"/>
            <a:ext cx="876300" cy="292100"/>
          </a:xfrm>
        </p:spPr>
        <p:txBody>
          <a:bodyPr/>
          <a:lstStyle/>
          <a:p>
            <a:fld id="{81794E67-1719-44BD-8E49-33B72D85F5C1}" type="slidenum">
              <a:rPr lang="en-US" smtClean="0"/>
              <a:t>‹#›</a:t>
            </a:fld>
            <a:endParaRPr 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en-US" smtClean="0"/>
              <a:t>Click to edit Master title style</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FD472-FD22-46E7-96D8-BB6C78FA11B3}"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7FD472-FD22-46E7-96D8-BB6C78FA11B3}"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677FD472-FD22-46E7-96D8-BB6C78FA11B3}"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794E67-1719-44BD-8E49-33B72D85F5C1}" type="slidenum">
              <a:rPr lang="en-US" smtClean="0"/>
              <a:t>‹#›</a:t>
            </a:fld>
            <a:endParaRPr 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77FD472-FD22-46E7-96D8-BB6C78FA11B3}"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94E67-1719-44BD-8E49-33B72D85F5C1}" type="slidenum">
              <a:rPr lang="en-US" smtClean="0"/>
              <a:t>‹#›</a:t>
            </a:fld>
            <a:endParaRPr 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677FD472-FD22-46E7-96D8-BB6C78FA11B3}"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794E67-1719-44BD-8E49-33B72D85F5C1}" type="slidenum">
              <a:rPr lang="en-US" smtClean="0"/>
              <a:t>‹#›</a:t>
            </a:fld>
            <a:endParaRPr 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677FD472-FD22-46E7-96D8-BB6C78FA11B3}"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794E67-1719-44BD-8E49-33B72D85F5C1}" type="slidenum">
              <a:rPr lang="en-US" smtClean="0"/>
              <a:t>‹#›</a:t>
            </a:fld>
            <a:endParaRPr 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7FD472-FD22-46E7-96D8-BB6C78FA11B3}"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794E67-1719-44BD-8E49-33B72D85F5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94E67-1719-44BD-8E49-33B72D85F5C1}" type="slidenum">
              <a:rPr lang="en-US" smtClean="0"/>
              <a:t>‹#›</a:t>
            </a:fld>
            <a:endParaRPr 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677FD472-FD22-46E7-96D8-BB6C78FA11B3}"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794E67-1719-44BD-8E49-33B72D85F5C1}" type="slidenum">
              <a:rPr lang="en-US" smtClean="0"/>
              <a:t>‹#›</a:t>
            </a:fld>
            <a:endParaRPr 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en-US" smtClean="0"/>
              <a:t>Click to edit Master title style</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677FD472-FD22-46E7-96D8-BB6C78FA11B3}" type="datetimeFigureOut">
              <a:rPr lang="en-US" smtClean="0"/>
              <a:t>2/12/2013</a:t>
            </a:fld>
            <a:endParaRPr 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81794E67-1719-44BD-8E49-33B72D85F5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4</a:t>
            </a:r>
          </a:p>
          <a:p>
            <a:r>
              <a:rPr lang="en-US" dirty="0" smtClean="0"/>
              <a:t>EDU </a:t>
            </a:r>
            <a:r>
              <a:rPr lang="en-US" dirty="0" smtClean="0"/>
              <a:t>380</a:t>
            </a:r>
            <a:endParaRPr lang="en-US" dirty="0"/>
          </a:p>
        </p:txBody>
      </p:sp>
      <p:sp>
        <p:nvSpPr>
          <p:cNvPr id="2" name="Title 1"/>
          <p:cNvSpPr>
            <a:spLocks noGrp="1"/>
          </p:cNvSpPr>
          <p:nvPr>
            <p:ph type="title"/>
          </p:nvPr>
        </p:nvSpPr>
        <p:spPr>
          <a:xfrm>
            <a:off x="3739896" y="990600"/>
            <a:ext cx="5120640" cy="2731008"/>
          </a:xfrm>
        </p:spPr>
        <p:txBody>
          <a:bodyPr>
            <a:normAutofit/>
          </a:bodyPr>
          <a:lstStyle/>
          <a:p>
            <a:r>
              <a:rPr lang="en-US" b="1" i="1" dirty="0" smtClean="0"/>
              <a:t>The Curriculum</a:t>
            </a:r>
            <a:r>
              <a:rPr lang="en-US" dirty="0" smtClean="0"/>
              <a:t>: Selecting and Setting Learning expectations</a:t>
            </a:r>
            <a:endParaRPr lang="en-US" dirty="0"/>
          </a:p>
        </p:txBody>
      </p:sp>
    </p:spTree>
    <p:extLst>
      <p:ext uri="{BB962C8B-B14F-4D97-AF65-F5344CB8AC3E}">
        <p14:creationId xmlns:p14="http://schemas.microsoft.com/office/powerpoint/2010/main" val="757815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1481328"/>
            <a:ext cx="8229600" cy="4525963"/>
          </a:xfrm>
          <a:prstGeom prst="rect">
            <a:avLst/>
          </a:prstGeom>
        </p:spPr>
        <p:txBody>
          <a:bodyPr>
            <a:normAutofit fontScale="92500" lnSpcReduction="20000"/>
          </a:bodyPr>
          <a:lstStyle/>
          <a:p>
            <a:r>
              <a:rPr lang="en-US" dirty="0"/>
              <a:t>•Read Chapter 4</a:t>
            </a:r>
          </a:p>
          <a:p>
            <a:r>
              <a:rPr lang="en-US" dirty="0"/>
              <a:t>•</a:t>
            </a:r>
            <a:r>
              <a:rPr lang="en-US" u="sng" dirty="0"/>
              <a:t>Personal Learning Strategy</a:t>
            </a:r>
            <a:r>
              <a:rPr lang="en-US" dirty="0"/>
              <a:t>: Reviewing the Table of Contents (it is almost an outline) will show you main ideas and important concepts. </a:t>
            </a:r>
          </a:p>
          <a:p>
            <a:r>
              <a:rPr lang="en-US" dirty="0"/>
              <a:t>•Many of the exercises at the end of this chapter (starting on p. 151) deal with looking at National, State and Local standards. We have already done this but can you take your specific content standards and see how they relate to those first exercises? You don’t have to turn them in, but just do them in your head.</a:t>
            </a:r>
          </a:p>
          <a:p>
            <a:r>
              <a:rPr lang="en-US" dirty="0"/>
              <a:t>•No Threaded Discussion due to President's Holiday weekend</a:t>
            </a:r>
          </a:p>
          <a:p>
            <a:r>
              <a:rPr lang="en-US" b="1" dirty="0"/>
              <a:t>ETP Lesson Plan (Teaching Model other than Traditional)-Middle School Level due Tues. Feb. 19th</a:t>
            </a:r>
            <a:endParaRPr lang="en-US" dirty="0"/>
          </a:p>
          <a:p>
            <a:r>
              <a:rPr lang="en-US" dirty="0"/>
              <a:t>•Keep working on those SMART board projects if you want to do this optional activity; if you wait until the end, you might not have access or run into technological difficulties. We’re going to share our projects with each other so we’ll all have many different activities</a:t>
            </a:r>
            <a:r>
              <a:rPr lang="en-US" dirty="0" smtClean="0"/>
              <a:t>…</a:t>
            </a:r>
            <a:endParaRPr lang="en-US" dirty="0"/>
          </a:p>
        </p:txBody>
      </p:sp>
      <p:sp>
        <p:nvSpPr>
          <p:cNvPr id="3" name="Title 2"/>
          <p:cNvSpPr>
            <a:spLocks noGrp="1"/>
          </p:cNvSpPr>
          <p:nvPr>
            <p:ph type="title"/>
          </p:nvPr>
        </p:nvSpPr>
        <p:spPr/>
        <p:txBody>
          <a:bodyPr/>
          <a:lstStyle/>
          <a:p>
            <a:r>
              <a:rPr lang="en-US" dirty="0" smtClean="0"/>
              <a:t>Weekly Checklist Feb. </a:t>
            </a:r>
            <a:r>
              <a:rPr lang="en-US" dirty="0" smtClean="0"/>
              <a:t>13-19</a:t>
            </a:r>
            <a:endParaRPr lang="en-US" dirty="0"/>
          </a:p>
        </p:txBody>
      </p:sp>
    </p:spTree>
    <p:extLst>
      <p:ext uri="{BB962C8B-B14F-4D97-AF65-F5344CB8AC3E}">
        <p14:creationId xmlns:p14="http://schemas.microsoft.com/office/powerpoint/2010/main" val="3771603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457200" y="2057400"/>
            <a:ext cx="8229600" cy="3949891"/>
          </a:xfrm>
          <a:prstGeom prst="rect">
            <a:avLst/>
          </a:prstGeom>
        </p:spPr>
        <p:txBody>
          <a:bodyPr>
            <a:normAutofit/>
          </a:bodyPr>
          <a:lstStyle/>
          <a:p>
            <a:r>
              <a:rPr lang="en-US" dirty="0" smtClean="0"/>
              <a:t>This past week we studied setting up the classroom learning environment, which included creating classroom procedures and policies, using positive rewards as motivators, and dealing with student misbehavior. </a:t>
            </a:r>
          </a:p>
          <a:p>
            <a:endParaRPr lang="en-US" dirty="0" smtClean="0"/>
          </a:p>
          <a:p>
            <a:r>
              <a:rPr lang="en-US" dirty="0" smtClean="0"/>
              <a:t>Although we have already started learning about curriculum by designing lesson plans, Chapter 4 will teach us how to plan for instruction, organize our lessons, and prepare instructional objectives.  This is really the introduction chapter to curriculum as the next several chapters go into greater detail.</a:t>
            </a:r>
          </a:p>
        </p:txBody>
      </p:sp>
      <p:sp>
        <p:nvSpPr>
          <p:cNvPr id="3" name="Title 2"/>
          <p:cNvSpPr>
            <a:spLocks noGrp="1"/>
          </p:cNvSpPr>
          <p:nvPr>
            <p:ph type="title"/>
          </p:nvPr>
        </p:nvSpPr>
        <p:spPr/>
        <p:txBody>
          <a:bodyPr>
            <a:normAutofit/>
          </a:bodyPr>
          <a:lstStyle/>
          <a:p>
            <a:r>
              <a:rPr lang="en-US" dirty="0" smtClean="0"/>
              <a:t>The Curriculum</a:t>
            </a:r>
            <a:endParaRPr lang="en-US" dirty="0"/>
          </a:p>
        </p:txBody>
      </p:sp>
    </p:spTree>
    <p:extLst>
      <p:ext uri="{BB962C8B-B14F-4D97-AF65-F5344CB8AC3E}">
        <p14:creationId xmlns:p14="http://schemas.microsoft.com/office/powerpoint/2010/main" val="354583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Curriculum</a:t>
            </a:r>
            <a:endParaRPr lang="en-US" dirty="0"/>
          </a:p>
        </p:txBody>
      </p:sp>
      <p:sp>
        <p:nvSpPr>
          <p:cNvPr id="3" name="Content Placeholder 2"/>
          <p:cNvSpPr>
            <a:spLocks noGrp="1"/>
          </p:cNvSpPr>
          <p:nvPr>
            <p:ph sz="quarter" idx="13"/>
          </p:nvPr>
        </p:nvSpPr>
        <p:spPr/>
        <p:txBody>
          <a:bodyPr/>
          <a:lstStyle/>
          <a:p>
            <a:r>
              <a:rPr lang="en-US" dirty="0" smtClean="0"/>
              <a:t>While there are various definitions of curriculum, the text identifies four programs that comprise curriculum:</a:t>
            </a:r>
          </a:p>
          <a:p>
            <a:pPr lvl="1"/>
            <a:r>
              <a:rPr lang="en-US" dirty="0" smtClean="0"/>
              <a:t>Program of studies</a:t>
            </a:r>
          </a:p>
          <a:p>
            <a:pPr lvl="1"/>
            <a:r>
              <a:rPr lang="en-US" dirty="0" smtClean="0"/>
              <a:t>Program of student activities</a:t>
            </a:r>
          </a:p>
          <a:p>
            <a:pPr lvl="1"/>
            <a:r>
              <a:rPr lang="en-US" dirty="0" smtClean="0"/>
              <a:t>Program of services</a:t>
            </a:r>
          </a:p>
          <a:p>
            <a:pPr lvl="1"/>
            <a:r>
              <a:rPr lang="en-US" dirty="0" smtClean="0"/>
              <a:t>The “hidden curriculum”</a:t>
            </a:r>
          </a:p>
          <a:p>
            <a:r>
              <a:rPr lang="en-US" dirty="0" smtClean="0"/>
              <a:t>The </a:t>
            </a:r>
            <a:r>
              <a:rPr lang="en-US" dirty="0" smtClean="0"/>
              <a:t>core subjects that NCLB considers core subjects include the arts but not HHP…why do you think this is?  And do you think that NCLB (and the laws that accompany it) have priorities of importance for these subjects?  Where would the arts fall in that priority</a:t>
            </a:r>
            <a:r>
              <a:rPr lang="en-US" dirty="0" smtClean="0"/>
              <a:t>?  </a:t>
            </a:r>
            <a:r>
              <a:rPr lang="en-US" b="1" dirty="0" smtClean="0"/>
              <a:t>Are there Common Core standards for the arts?</a:t>
            </a:r>
            <a:endParaRPr lang="en-US" b="1" dirty="0" smtClean="0"/>
          </a:p>
          <a:p>
            <a:endParaRPr lang="en-US" dirty="0"/>
          </a:p>
        </p:txBody>
      </p:sp>
    </p:spTree>
    <p:extLst>
      <p:ext uri="{BB962C8B-B14F-4D97-AF65-F5344CB8AC3E}">
        <p14:creationId xmlns:p14="http://schemas.microsoft.com/office/powerpoint/2010/main" val="122735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Instruction</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Planning for the School Year</a:t>
            </a:r>
          </a:p>
          <a:p>
            <a:r>
              <a:rPr lang="en-US" dirty="0" smtClean="0"/>
              <a:t>Planning Units</a:t>
            </a:r>
          </a:p>
          <a:p>
            <a:r>
              <a:rPr lang="en-US" dirty="0" smtClean="0"/>
              <a:t>Planning Individual Lessons</a:t>
            </a:r>
          </a:p>
          <a:p>
            <a:pPr lvl="1"/>
            <a:r>
              <a:rPr lang="en-US" dirty="0" smtClean="0"/>
              <a:t>Look at page 125; how is this instructional plan format different from the </a:t>
            </a:r>
            <a:r>
              <a:rPr lang="en-US" dirty="0" smtClean="0"/>
              <a:t>MSUB </a:t>
            </a:r>
            <a:r>
              <a:rPr lang="en-US" dirty="0" smtClean="0"/>
              <a:t>ETP format? </a:t>
            </a:r>
          </a:p>
          <a:p>
            <a:r>
              <a:rPr lang="en-US" dirty="0" smtClean="0"/>
              <a:t>CURRICULUM STANDARDS</a:t>
            </a:r>
          </a:p>
          <a:p>
            <a:pPr lvl="1"/>
            <a:r>
              <a:rPr lang="en-US" dirty="0" smtClean="0"/>
              <a:t>LOCAL </a:t>
            </a:r>
            <a:r>
              <a:rPr lang="en-US" dirty="0" smtClean="0"/>
              <a:t>– </a:t>
            </a:r>
            <a:r>
              <a:rPr lang="en-US" dirty="0" smtClean="0"/>
              <a:t>I have posted</a:t>
            </a:r>
            <a:r>
              <a:rPr lang="en-US" dirty="0" smtClean="0"/>
              <a:t> </a:t>
            </a:r>
            <a:r>
              <a:rPr lang="en-US" dirty="0" smtClean="0"/>
              <a:t>Billings’ ABC curriculum guides </a:t>
            </a:r>
            <a:r>
              <a:rPr lang="en-US" dirty="0" smtClean="0"/>
              <a:t>on my electronic syllabus and am trying to make copies of what SD2 </a:t>
            </a:r>
            <a:r>
              <a:rPr lang="en-US" dirty="0" smtClean="0"/>
              <a:t>uses for music, art and </a:t>
            </a:r>
            <a:r>
              <a:rPr lang="en-US" dirty="0" smtClean="0"/>
              <a:t>health (music and art are already in the ETP office; ask Bobbie. I’m still working on getting the P.E. ones).</a:t>
            </a:r>
            <a:endParaRPr lang="en-US" dirty="0" smtClean="0"/>
          </a:p>
          <a:p>
            <a:pPr lvl="1"/>
            <a:r>
              <a:rPr lang="en-US" dirty="0" smtClean="0"/>
              <a:t>STATE – You will find these on the Office of Public Instruction (OPI)</a:t>
            </a:r>
          </a:p>
          <a:p>
            <a:pPr lvl="1"/>
            <a:r>
              <a:rPr lang="en-US" dirty="0" smtClean="0"/>
              <a:t>NATIONAL – p. 126 (notice health and P.E. is there, but nothing for music and </a:t>
            </a:r>
            <a:r>
              <a:rPr lang="en-US" dirty="0" smtClean="0"/>
              <a:t>art</a:t>
            </a:r>
            <a:r>
              <a:rPr lang="en-US" dirty="0" smtClean="0"/>
              <a:t>; you can find these on the web with your national organizations</a:t>
            </a:r>
            <a:r>
              <a:rPr lang="en-US" dirty="0" smtClean="0"/>
              <a:t>).</a:t>
            </a:r>
            <a:endParaRPr lang="en-US" dirty="0" smtClean="0"/>
          </a:p>
          <a:p>
            <a:pPr lvl="1"/>
            <a:r>
              <a:rPr lang="en-US" b="1" dirty="0" smtClean="0"/>
              <a:t>USE ALL </a:t>
            </a:r>
            <a:r>
              <a:rPr lang="en-US" b="1" dirty="0" smtClean="0"/>
              <a:t>THREE (National, State, and Billings) </a:t>
            </a:r>
            <a:r>
              <a:rPr lang="en-US" b="1" dirty="0" smtClean="0"/>
              <a:t>IN YOUR LESSON PLANS</a:t>
            </a:r>
            <a:endParaRPr lang="en-US" b="1" dirty="0"/>
          </a:p>
        </p:txBody>
      </p:sp>
    </p:spTree>
    <p:extLst>
      <p:ext uri="{BB962C8B-B14F-4D97-AF65-F5344CB8AC3E}">
        <p14:creationId xmlns:p14="http://schemas.microsoft.com/office/powerpoint/2010/main" val="499362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INSTRUCTIONAL OBJECTIVES</a:t>
            </a:r>
            <a:endParaRPr lang="en-US" dirty="0"/>
          </a:p>
        </p:txBody>
      </p:sp>
      <p:sp>
        <p:nvSpPr>
          <p:cNvPr id="3" name="Content Placeholder 2"/>
          <p:cNvSpPr>
            <a:spLocks noGrp="1"/>
          </p:cNvSpPr>
          <p:nvPr>
            <p:ph sz="quarter" idx="13"/>
          </p:nvPr>
        </p:nvSpPr>
        <p:spPr/>
        <p:txBody>
          <a:bodyPr>
            <a:normAutofit lnSpcReduction="10000"/>
          </a:bodyPr>
          <a:lstStyle/>
          <a:p>
            <a:r>
              <a:rPr lang="en-US" b="1" dirty="0" smtClean="0"/>
              <a:t>Educational goals </a:t>
            </a:r>
            <a:r>
              <a:rPr lang="en-US" dirty="0" smtClean="0"/>
              <a:t>are “general statements of intent and are prepared early in course planning.” (p. 133)</a:t>
            </a:r>
          </a:p>
          <a:p>
            <a:r>
              <a:rPr lang="en-US" b="1" dirty="0" smtClean="0"/>
              <a:t>Instructional objectives </a:t>
            </a:r>
            <a:r>
              <a:rPr lang="en-US" dirty="0" smtClean="0"/>
              <a:t>indicate what a student will be able to do once the instruction is completed and should be measureable.</a:t>
            </a:r>
          </a:p>
          <a:p>
            <a:endParaRPr lang="en-US" dirty="0" smtClean="0"/>
          </a:p>
          <a:p>
            <a:r>
              <a:rPr lang="en-US" dirty="0" smtClean="0"/>
              <a:t>Classification of Learning Objectives</a:t>
            </a:r>
          </a:p>
          <a:p>
            <a:pPr lvl="1"/>
            <a:r>
              <a:rPr lang="en-US" dirty="0" smtClean="0"/>
              <a:t>Cognitive domain – intellectual information from basic facts to critical thinking skills</a:t>
            </a:r>
          </a:p>
          <a:p>
            <a:pPr lvl="1"/>
            <a:r>
              <a:rPr lang="en-US" dirty="0" smtClean="0"/>
              <a:t>Affective domain – emotions, feelings, attitudes, etc.</a:t>
            </a:r>
          </a:p>
          <a:p>
            <a:pPr lvl="1"/>
            <a:r>
              <a:rPr lang="en-US" dirty="0" smtClean="0"/>
              <a:t>Psychomotor domain – from simple material manipulation to creative performance</a:t>
            </a:r>
          </a:p>
          <a:p>
            <a:endParaRPr lang="en-US" dirty="0"/>
          </a:p>
          <a:p>
            <a:r>
              <a:rPr lang="en-US" dirty="0" smtClean="0"/>
              <a:t>It’s important to include all of these to address different learning styles.</a:t>
            </a:r>
          </a:p>
        </p:txBody>
      </p:sp>
    </p:spTree>
    <p:extLst>
      <p:ext uri="{BB962C8B-B14F-4D97-AF65-F5344CB8AC3E}">
        <p14:creationId xmlns:p14="http://schemas.microsoft.com/office/powerpoint/2010/main" val="373009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76225" y="228600"/>
            <a:ext cx="8591550" cy="1600199"/>
          </a:xfrm>
        </p:spPr>
        <p:txBody>
          <a:bodyPr>
            <a:normAutofit fontScale="90000"/>
          </a:bodyPr>
          <a:lstStyle/>
          <a:p>
            <a:r>
              <a:rPr lang="en-US" dirty="0" smtClean="0"/>
              <a:t>Cognitive Domain Hierarchy</a:t>
            </a:r>
            <a:br>
              <a:rPr lang="en-US" dirty="0" smtClean="0"/>
            </a:br>
            <a:r>
              <a:rPr lang="en-US" sz="2200" dirty="0" smtClean="0"/>
              <a:t>(notice the difference in the last two-they are reversed: Anderson and </a:t>
            </a:r>
            <a:r>
              <a:rPr lang="en-US" sz="2200" dirty="0" err="1" smtClean="0"/>
              <a:t>Krathwohl</a:t>
            </a:r>
            <a:r>
              <a:rPr lang="en-US" sz="2200" dirty="0" smtClean="0"/>
              <a:t> believe to create or synthesize is more difficult than to evaluate </a:t>
            </a:r>
            <a:r>
              <a:rPr lang="en-US" sz="2200" dirty="0" smtClean="0"/>
              <a:t>something)</a:t>
            </a:r>
            <a:endParaRPr lang="en-US" sz="2200" dirty="0"/>
          </a:p>
        </p:txBody>
      </p:sp>
      <p:sp>
        <p:nvSpPr>
          <p:cNvPr id="9220" name="Rectangle 4"/>
          <p:cNvSpPr>
            <a:spLocks noGrp="1" noChangeArrowheads="1"/>
          </p:cNvSpPr>
          <p:nvPr>
            <p:ph type="body" sz="half" idx="4294967295"/>
          </p:nvPr>
        </p:nvSpPr>
        <p:spPr>
          <a:xfrm>
            <a:off x="762000" y="1905000"/>
            <a:ext cx="3771900" cy="4038600"/>
          </a:xfrm>
          <a:prstGeom prst="rect">
            <a:avLst/>
          </a:prstGeom>
        </p:spPr>
        <p:txBody>
          <a:bodyPr/>
          <a:lstStyle/>
          <a:p>
            <a:pPr algn="ctr">
              <a:buFont typeface="Wingdings" pitchFamily="2" charset="2"/>
              <a:buNone/>
            </a:pPr>
            <a:r>
              <a:rPr lang="en-US" sz="2700" u="sng" dirty="0"/>
              <a:t>Blooms Taxonomy</a:t>
            </a:r>
            <a:r>
              <a:rPr lang="en-US" sz="2700" dirty="0"/>
              <a:t> (1956)</a:t>
            </a:r>
          </a:p>
          <a:p>
            <a:pPr>
              <a:buFont typeface="Wingdings" pitchFamily="2" charset="2"/>
              <a:buNone/>
            </a:pPr>
            <a:r>
              <a:rPr lang="en-US" sz="2700" dirty="0"/>
              <a:t>Knowledge</a:t>
            </a:r>
          </a:p>
          <a:p>
            <a:pPr>
              <a:buFont typeface="Wingdings" pitchFamily="2" charset="2"/>
              <a:buNone/>
            </a:pPr>
            <a:r>
              <a:rPr lang="en-US" sz="2700" dirty="0"/>
              <a:t>Comprehension</a:t>
            </a:r>
          </a:p>
          <a:p>
            <a:pPr>
              <a:buFont typeface="Wingdings" pitchFamily="2" charset="2"/>
              <a:buNone/>
            </a:pPr>
            <a:r>
              <a:rPr lang="en-US" sz="2700" dirty="0"/>
              <a:t>Application</a:t>
            </a:r>
          </a:p>
          <a:p>
            <a:pPr>
              <a:buFont typeface="Wingdings" pitchFamily="2" charset="2"/>
              <a:buNone/>
            </a:pPr>
            <a:r>
              <a:rPr lang="en-US" sz="2700" dirty="0"/>
              <a:t>Analysis</a:t>
            </a:r>
          </a:p>
          <a:p>
            <a:pPr>
              <a:buFont typeface="Wingdings" pitchFamily="2" charset="2"/>
              <a:buNone/>
            </a:pPr>
            <a:r>
              <a:rPr lang="en-US" sz="2700" dirty="0"/>
              <a:t>Synthesis</a:t>
            </a:r>
          </a:p>
          <a:p>
            <a:pPr>
              <a:buFont typeface="Wingdings" pitchFamily="2" charset="2"/>
              <a:buNone/>
            </a:pPr>
            <a:r>
              <a:rPr lang="en-US" sz="2700" dirty="0"/>
              <a:t>Evaluation</a:t>
            </a:r>
          </a:p>
        </p:txBody>
      </p:sp>
      <p:sp>
        <p:nvSpPr>
          <p:cNvPr id="9221" name="Rectangle 5"/>
          <p:cNvSpPr>
            <a:spLocks noGrp="1" noChangeArrowheads="1"/>
          </p:cNvSpPr>
          <p:nvPr>
            <p:ph type="body" sz="half" idx="4294967295"/>
          </p:nvPr>
        </p:nvSpPr>
        <p:spPr>
          <a:xfrm>
            <a:off x="4686300" y="1905000"/>
            <a:ext cx="3771900" cy="4038600"/>
          </a:xfrm>
          <a:prstGeom prst="rect">
            <a:avLst/>
          </a:prstGeom>
        </p:spPr>
        <p:txBody>
          <a:bodyPr/>
          <a:lstStyle/>
          <a:p>
            <a:pPr algn="ctr">
              <a:buFont typeface="Wingdings" pitchFamily="2" charset="2"/>
              <a:buNone/>
            </a:pPr>
            <a:r>
              <a:rPr lang="en-US" sz="2700" i="1" u="sng" dirty="0"/>
              <a:t>Anderson &amp; </a:t>
            </a:r>
            <a:r>
              <a:rPr lang="en-US" sz="2700" i="1" u="sng" dirty="0" err="1"/>
              <a:t>Krathwohl</a:t>
            </a:r>
            <a:r>
              <a:rPr lang="en-US" sz="2700" i="1" u="sng" dirty="0"/>
              <a:t> (2001)</a:t>
            </a:r>
          </a:p>
          <a:p>
            <a:pPr>
              <a:buFont typeface="Wingdings" pitchFamily="2" charset="2"/>
              <a:buNone/>
            </a:pPr>
            <a:r>
              <a:rPr lang="en-US" sz="2700" i="1" dirty="0"/>
              <a:t>Remember</a:t>
            </a:r>
          </a:p>
          <a:p>
            <a:pPr>
              <a:buFont typeface="Wingdings" pitchFamily="2" charset="2"/>
              <a:buNone/>
            </a:pPr>
            <a:r>
              <a:rPr lang="en-US" sz="2700" i="1" dirty="0"/>
              <a:t>Understand</a:t>
            </a:r>
          </a:p>
          <a:p>
            <a:pPr>
              <a:buFont typeface="Wingdings" pitchFamily="2" charset="2"/>
              <a:buNone/>
            </a:pPr>
            <a:r>
              <a:rPr lang="en-US" sz="2700" i="1" dirty="0"/>
              <a:t>Apply</a:t>
            </a:r>
          </a:p>
          <a:p>
            <a:pPr>
              <a:buFont typeface="Wingdings" pitchFamily="2" charset="2"/>
              <a:buNone/>
            </a:pPr>
            <a:r>
              <a:rPr lang="en-US" sz="2700" i="1" dirty="0"/>
              <a:t>Analyze</a:t>
            </a:r>
          </a:p>
          <a:p>
            <a:pPr>
              <a:buFont typeface="Wingdings" pitchFamily="2" charset="2"/>
              <a:buNone/>
            </a:pPr>
            <a:r>
              <a:rPr lang="en-US" sz="2700" i="1" dirty="0"/>
              <a:t>Evaluate</a:t>
            </a:r>
          </a:p>
          <a:p>
            <a:pPr>
              <a:buFont typeface="Wingdings" pitchFamily="2" charset="2"/>
              <a:buNone/>
            </a:pPr>
            <a:r>
              <a:rPr lang="en-US" sz="2700" i="1" dirty="0"/>
              <a:t>Create</a:t>
            </a:r>
          </a:p>
        </p:txBody>
      </p:sp>
    </p:spTree>
    <p:extLst>
      <p:ext uri="{BB962C8B-B14F-4D97-AF65-F5344CB8AC3E}">
        <p14:creationId xmlns:p14="http://schemas.microsoft.com/office/powerpoint/2010/main" val="20458870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2000" fill="hold"/>
                                        <p:tgtEl>
                                          <p:spTgt spid="9220">
                                            <p:txEl>
                                              <p:pRg st="2" end="2"/>
                                            </p:txEl>
                                          </p:spTgt>
                                        </p:tgtEl>
                                        <p:attrNameLst>
                                          <p:attrName>style.color</p:attrName>
                                        </p:attrNameLst>
                                      </p:cBhvr>
                                      <p:to>
                                        <a:srgbClr val="FF0066"/>
                                      </p:to>
                                    </p:animClr>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mph" presetSubtype="2" fill="hold" nodeType="clickEffect">
                                  <p:stCondLst>
                                    <p:cond delay="0"/>
                                  </p:stCondLst>
                                  <p:childTnLst>
                                    <p:animClr clrSpc="rgb" dir="cw">
                                      <p:cBhvr override="childStyle">
                                        <p:cTn id="10" dur="2000" fill="hold"/>
                                        <p:tgtEl>
                                          <p:spTgt spid="9220">
                                            <p:txEl>
                                              <p:pRg st="3" end="3"/>
                                            </p:txEl>
                                          </p:spTgt>
                                        </p:tgtEl>
                                        <p:attrNameLst>
                                          <p:attrName>style.color</p:attrName>
                                        </p:attrNameLst>
                                      </p:cBhvr>
                                      <p:to>
                                        <a:srgbClr val="FF0066"/>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mph" presetSubtype="2" fill="hold" nodeType="clickEffect">
                                  <p:stCondLst>
                                    <p:cond delay="0"/>
                                  </p:stCondLst>
                                  <p:childTnLst>
                                    <p:animClr clrSpc="rgb" dir="cw">
                                      <p:cBhvr override="childStyle">
                                        <p:cTn id="14" dur="2000" fill="hold"/>
                                        <p:tgtEl>
                                          <p:spTgt spid="9220">
                                            <p:txEl>
                                              <p:pRg st="4" end="4"/>
                                            </p:txEl>
                                          </p:spTgt>
                                        </p:tgtEl>
                                        <p:attrNameLst>
                                          <p:attrName>style.color</p:attrName>
                                        </p:attrNameLst>
                                      </p:cBhvr>
                                      <p:to>
                                        <a:srgbClr val="FF0066"/>
                                      </p:to>
                                    </p:animClr>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mph" presetSubtype="2" fill="hold" nodeType="clickEffect">
                                  <p:stCondLst>
                                    <p:cond delay="0"/>
                                  </p:stCondLst>
                                  <p:childTnLst>
                                    <p:animClr clrSpc="rgb" dir="cw">
                                      <p:cBhvr override="childStyle">
                                        <p:cTn id="18" dur="2000" fill="hold"/>
                                        <p:tgtEl>
                                          <p:spTgt spid="9220">
                                            <p:txEl>
                                              <p:pRg st="5" end="5"/>
                                            </p:txEl>
                                          </p:spTgt>
                                        </p:tgtEl>
                                        <p:attrNameLst>
                                          <p:attrName>style.color</p:attrName>
                                        </p:attrNameLst>
                                      </p:cBhvr>
                                      <p:to>
                                        <a:srgbClr val="FF0066"/>
                                      </p:to>
                                    </p:animClr>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mph" presetSubtype="2" fill="hold" nodeType="clickEffect">
                                  <p:stCondLst>
                                    <p:cond delay="0"/>
                                  </p:stCondLst>
                                  <p:childTnLst>
                                    <p:animClr clrSpc="rgb" dir="cw">
                                      <p:cBhvr override="childStyle">
                                        <p:cTn id="22" dur="2000" fill="hold"/>
                                        <p:tgtEl>
                                          <p:spTgt spid="9220">
                                            <p:txEl>
                                              <p:pRg st="6" end="6"/>
                                            </p:txEl>
                                          </p:spTgt>
                                        </p:tgtEl>
                                        <p:attrNameLst>
                                          <p:attrName>style.color</p:attrName>
                                        </p:attrNameLst>
                                      </p:cBhvr>
                                      <p:to>
                                        <a:srgbClr val="FF0066"/>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Affective Domain Hierarchy (p. 138-139)</a:t>
            </a:r>
            <a:endParaRPr lang="en-US" dirty="0"/>
          </a:p>
        </p:txBody>
      </p:sp>
      <p:sp>
        <p:nvSpPr>
          <p:cNvPr id="3" name="Content Placeholder 2"/>
          <p:cNvSpPr>
            <a:spLocks noGrp="1"/>
          </p:cNvSpPr>
          <p:nvPr>
            <p:ph sz="quarter" idx="13"/>
          </p:nvPr>
        </p:nvSpPr>
        <p:spPr/>
        <p:txBody>
          <a:bodyPr>
            <a:normAutofit lnSpcReduction="10000"/>
          </a:bodyPr>
          <a:lstStyle/>
          <a:p>
            <a:r>
              <a:rPr lang="en-US" b="1" dirty="0" smtClean="0"/>
              <a:t>Receiving</a:t>
            </a:r>
            <a:r>
              <a:rPr lang="en-US" dirty="0" smtClean="0"/>
              <a:t> – “being aware of the affective stimulus and beginning to have favorable feelings toward it”</a:t>
            </a:r>
          </a:p>
          <a:p>
            <a:endParaRPr lang="en-US" dirty="0" smtClean="0"/>
          </a:p>
          <a:p>
            <a:r>
              <a:rPr lang="en-US" b="1" dirty="0" smtClean="0"/>
              <a:t>Responding</a:t>
            </a:r>
            <a:r>
              <a:rPr lang="en-US" dirty="0" smtClean="0"/>
              <a:t>  - “taking an interest in the stimulus and viewing it favorably”</a:t>
            </a:r>
          </a:p>
          <a:p>
            <a:endParaRPr lang="en-US" dirty="0" smtClean="0"/>
          </a:p>
          <a:p>
            <a:r>
              <a:rPr lang="en-US" b="1" dirty="0" smtClean="0"/>
              <a:t>Valuing</a:t>
            </a:r>
            <a:r>
              <a:rPr lang="en-US" dirty="0" smtClean="0"/>
              <a:t> – “showing a tentative belief in the value of the affective stimulus and becoming committed to it”</a:t>
            </a:r>
          </a:p>
          <a:p>
            <a:endParaRPr lang="en-US" dirty="0" smtClean="0"/>
          </a:p>
          <a:p>
            <a:r>
              <a:rPr lang="en-US" b="1" dirty="0" smtClean="0"/>
              <a:t>Organizing</a:t>
            </a:r>
            <a:r>
              <a:rPr lang="en-US" dirty="0" smtClean="0"/>
              <a:t> – “placing values into a system of dominant and supporting values”</a:t>
            </a:r>
          </a:p>
          <a:p>
            <a:endParaRPr lang="en-US" dirty="0" smtClean="0"/>
          </a:p>
          <a:p>
            <a:r>
              <a:rPr lang="en-US" b="1" dirty="0" smtClean="0"/>
              <a:t>Internalizing</a:t>
            </a:r>
            <a:r>
              <a:rPr lang="en-US" dirty="0" smtClean="0"/>
              <a:t> – “demonstrating consistent beliefs and behavior that has become a way of life”</a:t>
            </a:r>
            <a:endParaRPr lang="en-US" dirty="0"/>
          </a:p>
        </p:txBody>
      </p:sp>
    </p:spTree>
    <p:extLst>
      <p:ext uri="{BB962C8B-B14F-4D97-AF65-F5344CB8AC3E}">
        <p14:creationId xmlns:p14="http://schemas.microsoft.com/office/powerpoint/2010/main" val="39345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Psychomotor Domain Hierarchy</a:t>
            </a:r>
            <a:endParaRPr lang="en-US" dirty="0"/>
          </a:p>
        </p:txBody>
      </p:sp>
      <p:sp>
        <p:nvSpPr>
          <p:cNvPr id="3" name="Content Placeholder 2"/>
          <p:cNvSpPr>
            <a:spLocks noGrp="1"/>
          </p:cNvSpPr>
          <p:nvPr>
            <p:ph sz="quarter" idx="13"/>
          </p:nvPr>
        </p:nvSpPr>
        <p:spPr/>
        <p:txBody>
          <a:bodyPr/>
          <a:lstStyle/>
          <a:p>
            <a:r>
              <a:rPr lang="en-US" b="1" dirty="0" smtClean="0"/>
              <a:t>Moving</a:t>
            </a:r>
            <a:r>
              <a:rPr lang="en-US" dirty="0" smtClean="0"/>
              <a:t> </a:t>
            </a:r>
          </a:p>
          <a:p>
            <a:pPr lvl="1"/>
            <a:r>
              <a:rPr lang="en-US" dirty="0" smtClean="0"/>
              <a:t>Gross Motor Coordination</a:t>
            </a:r>
          </a:p>
          <a:p>
            <a:pPr lvl="1"/>
            <a:endParaRPr lang="en-US" dirty="0" smtClean="0"/>
          </a:p>
          <a:p>
            <a:r>
              <a:rPr lang="en-US" b="1" dirty="0" smtClean="0"/>
              <a:t>Manipulating</a:t>
            </a:r>
          </a:p>
          <a:p>
            <a:pPr lvl="1"/>
            <a:r>
              <a:rPr lang="en-US" dirty="0" smtClean="0"/>
              <a:t>Fine Motor Coordination</a:t>
            </a:r>
          </a:p>
          <a:p>
            <a:pPr lvl="1"/>
            <a:endParaRPr lang="en-US" dirty="0" smtClean="0"/>
          </a:p>
          <a:p>
            <a:r>
              <a:rPr lang="en-US" b="1" dirty="0" smtClean="0"/>
              <a:t>Communicating</a:t>
            </a:r>
          </a:p>
          <a:p>
            <a:pPr lvl="1"/>
            <a:r>
              <a:rPr lang="en-US" dirty="0" smtClean="0"/>
              <a:t>Communication of feelings and ideas</a:t>
            </a:r>
          </a:p>
          <a:p>
            <a:pPr lvl="1"/>
            <a:endParaRPr lang="en-US" dirty="0" smtClean="0"/>
          </a:p>
          <a:p>
            <a:r>
              <a:rPr lang="en-US" b="1" dirty="0" smtClean="0"/>
              <a:t>Creating</a:t>
            </a:r>
            <a:r>
              <a:rPr lang="en-US" dirty="0" smtClean="0"/>
              <a:t> </a:t>
            </a:r>
          </a:p>
          <a:p>
            <a:pPr lvl="1"/>
            <a:r>
              <a:rPr lang="en-US" dirty="0" smtClean="0"/>
              <a:t>Coordination of thinking, learning, and behaving</a:t>
            </a:r>
            <a:endParaRPr lang="en-US" dirty="0"/>
          </a:p>
        </p:txBody>
      </p:sp>
    </p:spTree>
    <p:extLst>
      <p:ext uri="{BB962C8B-B14F-4D97-AF65-F5344CB8AC3E}">
        <p14:creationId xmlns:p14="http://schemas.microsoft.com/office/powerpoint/2010/main" val="4269193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endParaRPr lang="en-US" dirty="0"/>
          </a:p>
        </p:txBody>
      </p:sp>
      <p:sp>
        <p:nvSpPr>
          <p:cNvPr id="5" name="Content Placeholder 4"/>
          <p:cNvSpPr>
            <a:spLocks noGrp="1"/>
          </p:cNvSpPr>
          <p:nvPr>
            <p:ph sz="quarter" idx="13"/>
          </p:nvPr>
        </p:nvSpPr>
        <p:spPr/>
        <p:txBody>
          <a:bodyPr>
            <a:normAutofit/>
          </a:bodyPr>
          <a:lstStyle/>
          <a:p>
            <a:r>
              <a:rPr lang="en-US" sz="4000" dirty="0" smtClean="0"/>
              <a:t>The 5 LEVELS of Curriculum Integration</a:t>
            </a:r>
          </a:p>
          <a:p>
            <a:endParaRPr lang="en-US" sz="4000" dirty="0" smtClean="0"/>
          </a:p>
          <a:p>
            <a:r>
              <a:rPr lang="en-US" sz="4000" dirty="0" smtClean="0"/>
              <a:t>The 7-step process for Planning Instruction</a:t>
            </a:r>
          </a:p>
          <a:p>
            <a:endParaRPr lang="en-US" sz="4000" dirty="0" smtClean="0"/>
          </a:p>
          <a:p>
            <a:r>
              <a:rPr lang="en-US" sz="4000" dirty="0" smtClean="0"/>
              <a:t>Content of a Syllabus</a:t>
            </a:r>
          </a:p>
          <a:p>
            <a:endParaRPr lang="en-US" sz="4000" dirty="0"/>
          </a:p>
        </p:txBody>
      </p:sp>
    </p:spTree>
    <p:extLst>
      <p:ext uri="{BB962C8B-B14F-4D97-AF65-F5344CB8AC3E}">
        <p14:creationId xmlns:p14="http://schemas.microsoft.com/office/powerpoint/2010/main" val="2918295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100</TotalTime>
  <Words>778</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Soho</vt:lpstr>
      <vt:lpstr>The Curriculum: Selecting and Setting Learning expectations</vt:lpstr>
      <vt:lpstr>The Curriculum</vt:lpstr>
      <vt:lpstr>The Curriculum</vt:lpstr>
      <vt:lpstr>Planning for Instruction</vt:lpstr>
      <vt:lpstr>PREPARING INSTRUCTIONAL OBJECTIVES</vt:lpstr>
      <vt:lpstr>Cognitive Domain Hierarchy (notice the difference in the last two-they are reversed: Anderson and Krathwohl believe to create or synthesize is more difficult than to evaluate something)</vt:lpstr>
      <vt:lpstr>Affective Domain Hierarchy (p. 138-139)</vt:lpstr>
      <vt:lpstr>Psychomotor Domain Hierarchy</vt:lpstr>
      <vt:lpstr>Review</vt:lpstr>
      <vt:lpstr>Weekly Checklist Feb. 13-19</vt:lpstr>
    </vt:vector>
  </TitlesOfParts>
  <Company>Montana State University Billings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Curriculum: Selecting and Setting Learning expectations</dc:title>
  <dc:creator>Susan Barfield</dc:creator>
  <cp:lastModifiedBy>Susan Barfield</cp:lastModifiedBy>
  <cp:revision>14</cp:revision>
  <dcterms:created xsi:type="dcterms:W3CDTF">2012-02-09T22:45:44Z</dcterms:created>
  <dcterms:modified xsi:type="dcterms:W3CDTF">2013-02-12T20:29:16Z</dcterms:modified>
</cp:coreProperties>
</file>