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 id="264" r:id="rId7"/>
    <p:sldId id="260"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D0C4DEF-7014-42CD-B035-C33E836CF432}" type="datetimeFigureOut">
              <a:rPr lang="en-US" smtClean="0"/>
              <a:t>1/30/2013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EF94531-4AC8-43A4-BA8D-5DE26B37263E}"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0C4DEF-7014-42CD-B035-C33E836CF432}"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94531-4AC8-43A4-BA8D-5DE26B37263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0C4DEF-7014-42CD-B035-C33E836CF432}"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94531-4AC8-43A4-BA8D-5DE26B37263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0C4DEF-7014-42CD-B035-C33E836CF432}"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94531-4AC8-43A4-BA8D-5DE26B37263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0C4DEF-7014-42CD-B035-C33E836CF432}" type="datetimeFigureOut">
              <a:rPr lang="en-US" smtClean="0"/>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EF94531-4AC8-43A4-BA8D-5DE26B37263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0C4DEF-7014-42CD-B035-C33E836CF432}" type="datetimeFigureOut">
              <a:rPr lang="en-US" smtClean="0"/>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94531-4AC8-43A4-BA8D-5DE26B37263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D0C4DEF-7014-42CD-B035-C33E836CF432}" type="datetimeFigureOut">
              <a:rPr lang="en-US" smtClean="0"/>
              <a:t>1/30/2013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94531-4AC8-43A4-BA8D-5DE26B37263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0C4DEF-7014-42CD-B035-C33E836CF432}" type="datetimeFigureOut">
              <a:rPr lang="en-US" smtClean="0"/>
              <a:t>1/30/2013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F94531-4AC8-43A4-BA8D-5DE26B37263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0C4DEF-7014-42CD-B035-C33E836CF432}" type="datetimeFigureOut">
              <a:rPr lang="en-US" smtClean="0"/>
              <a:t>1/30/2013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F94531-4AC8-43A4-BA8D-5DE26B37263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0C4DEF-7014-42CD-B035-C33E836CF432}" type="datetimeFigureOut">
              <a:rPr lang="en-US" smtClean="0"/>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94531-4AC8-43A4-BA8D-5DE26B37263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0C4DEF-7014-42CD-B035-C33E836CF432}" type="datetimeFigureOut">
              <a:rPr lang="en-US" smtClean="0"/>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94531-4AC8-43A4-BA8D-5DE26B37263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D0C4DEF-7014-42CD-B035-C33E836CF432}" type="datetimeFigureOut">
              <a:rPr lang="en-US" smtClean="0"/>
              <a:t>1/30/2013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EF94531-4AC8-43A4-BA8D-5DE26B37263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mcps.k12.mt.us/portal/Portals/0/Curriculum%20documents/Indian%20Education/EssentialUnderstanding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Teacher professional responsibilities</a:t>
            </a:r>
            <a:endParaRPr lang="en-US" dirty="0"/>
          </a:p>
        </p:txBody>
      </p:sp>
      <p:sp>
        <p:nvSpPr>
          <p:cNvPr id="3" name="Subtitle 2"/>
          <p:cNvSpPr>
            <a:spLocks noGrp="1"/>
          </p:cNvSpPr>
          <p:nvPr>
            <p:ph type="subTitle" idx="1"/>
          </p:nvPr>
        </p:nvSpPr>
        <p:spPr/>
        <p:txBody>
          <a:bodyPr/>
          <a:lstStyle/>
          <a:p>
            <a:r>
              <a:rPr lang="en-US" dirty="0" smtClean="0"/>
              <a:t>Chapter 2</a:t>
            </a:r>
          </a:p>
          <a:p>
            <a:r>
              <a:rPr lang="en-US" dirty="0" smtClean="0"/>
              <a:t>EDU 380</a:t>
            </a:r>
            <a:endParaRPr lang="en-US" dirty="0"/>
          </a:p>
        </p:txBody>
      </p:sp>
    </p:spTree>
    <p:extLst>
      <p:ext uri="{BB962C8B-B14F-4D97-AF65-F5344CB8AC3E}">
        <p14:creationId xmlns:p14="http://schemas.microsoft.com/office/powerpoint/2010/main" val="3774780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Teacher </a:t>
            </a:r>
            <a:r>
              <a:rPr lang="en-US" dirty="0" smtClean="0"/>
              <a:t>Professional Responsibilities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ETP Lesson Plan questions</a:t>
            </a:r>
          </a:p>
          <a:p>
            <a:r>
              <a:rPr lang="en-US" dirty="0" smtClean="0"/>
              <a:t>Make sure you are comfortable with D2L</a:t>
            </a:r>
            <a:endParaRPr lang="en-US" dirty="0" smtClean="0"/>
          </a:p>
          <a:p>
            <a:r>
              <a:rPr lang="en-US" dirty="0" smtClean="0"/>
              <a:t>Teaching Centers</a:t>
            </a:r>
          </a:p>
          <a:p>
            <a:pPr lvl="1"/>
            <a:r>
              <a:rPr lang="en-US" dirty="0" smtClean="0"/>
              <a:t>Indian Education for All (</a:t>
            </a:r>
            <a:r>
              <a:rPr lang="en-US" dirty="0" err="1" smtClean="0"/>
              <a:t>IEfA</a:t>
            </a:r>
            <a:r>
              <a:rPr lang="en-US" dirty="0" smtClean="0"/>
              <a:t>) </a:t>
            </a:r>
          </a:p>
          <a:p>
            <a:pPr lvl="2"/>
            <a:r>
              <a:rPr lang="en-US" dirty="0" smtClean="0"/>
              <a:t>7 Essential Understandings</a:t>
            </a:r>
            <a:r>
              <a:rPr lang="en-US" dirty="0"/>
              <a:t>: </a:t>
            </a:r>
            <a:r>
              <a:rPr lang="en-US" dirty="0">
                <a:hlinkClick r:id="rId2"/>
              </a:rPr>
              <a:t>http://</a:t>
            </a:r>
            <a:r>
              <a:rPr lang="en-US" dirty="0" smtClean="0">
                <a:hlinkClick r:id="rId2"/>
              </a:rPr>
              <a:t>www.mcps.k12.mt.us/portal/Portals/0/Curriculum%20documents/Indian%20Education/EssentialUnderstandings.pdf</a:t>
            </a:r>
            <a:r>
              <a:rPr lang="en-US" dirty="0" smtClean="0"/>
              <a:t> </a:t>
            </a:r>
            <a:endParaRPr lang="en-US" dirty="0" smtClean="0"/>
          </a:p>
          <a:p>
            <a:pPr lvl="1"/>
            <a:r>
              <a:rPr lang="en-US" dirty="0" smtClean="0"/>
              <a:t>Billings SD2 </a:t>
            </a:r>
            <a:r>
              <a:rPr lang="en-US" dirty="0" smtClean="0"/>
              <a:t>Curricula-I have copies if you want them</a:t>
            </a:r>
            <a:endParaRPr lang="en-US" dirty="0" smtClean="0"/>
          </a:p>
          <a:p>
            <a:r>
              <a:rPr lang="en-US" dirty="0" smtClean="0"/>
              <a:t>Issues re: Teacher Responsibilities</a:t>
            </a:r>
            <a:endParaRPr lang="en-US" dirty="0"/>
          </a:p>
          <a:p>
            <a:r>
              <a:rPr lang="en-US" dirty="0" smtClean="0"/>
              <a:t>Reflective Decision Making</a:t>
            </a:r>
          </a:p>
          <a:p>
            <a:r>
              <a:rPr lang="en-US" dirty="0" smtClean="0"/>
              <a:t>Legal Guidelines</a:t>
            </a:r>
          </a:p>
          <a:p>
            <a:r>
              <a:rPr lang="en-US" dirty="0" smtClean="0"/>
              <a:t>Teaching Style (Instructional Competencies, Teaching Tools)</a:t>
            </a:r>
          </a:p>
          <a:p>
            <a:r>
              <a:rPr lang="en-US" dirty="0" smtClean="0"/>
              <a:t>Commitment</a:t>
            </a:r>
            <a:endParaRPr lang="en-US" dirty="0"/>
          </a:p>
        </p:txBody>
      </p:sp>
    </p:spTree>
    <p:extLst>
      <p:ext uri="{BB962C8B-B14F-4D97-AF65-F5344CB8AC3E}">
        <p14:creationId xmlns:p14="http://schemas.microsoft.com/office/powerpoint/2010/main" val="135651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Teacher Professional Responsibilities</a:t>
            </a:r>
          </a:p>
        </p:txBody>
      </p:sp>
      <p:sp>
        <p:nvSpPr>
          <p:cNvPr id="3" name="Content Placeholder 2"/>
          <p:cNvSpPr>
            <a:spLocks noGrp="1"/>
          </p:cNvSpPr>
          <p:nvPr>
            <p:ph idx="1"/>
          </p:nvPr>
        </p:nvSpPr>
        <p:spPr/>
        <p:txBody>
          <a:bodyPr/>
          <a:lstStyle/>
          <a:p>
            <a:r>
              <a:rPr lang="en-US" dirty="0" smtClean="0"/>
              <a:t>The teacher must be a REFLECTIVE decision maker.</a:t>
            </a:r>
          </a:p>
          <a:p>
            <a:r>
              <a:rPr lang="en-US" dirty="0" smtClean="0"/>
              <a:t>While students have rights against discrimination, student safety should always come first.</a:t>
            </a:r>
          </a:p>
          <a:p>
            <a:r>
              <a:rPr lang="en-US" dirty="0" smtClean="0"/>
              <a:t>Teachers need insurance for liability.</a:t>
            </a:r>
          </a:p>
          <a:p>
            <a:r>
              <a:rPr lang="en-US" dirty="0" smtClean="0"/>
              <a:t>Teacher may use a variety of teaching styles</a:t>
            </a:r>
          </a:p>
          <a:p>
            <a:pPr lvl="1"/>
            <a:r>
              <a:rPr lang="en-US" dirty="0" smtClean="0"/>
              <a:t>Multilevel Instruction</a:t>
            </a:r>
          </a:p>
          <a:p>
            <a:pPr lvl="1"/>
            <a:r>
              <a:rPr lang="en-US" dirty="0" smtClean="0"/>
              <a:t>Individualized Instruction</a:t>
            </a:r>
          </a:p>
          <a:p>
            <a:pPr lvl="1"/>
            <a:r>
              <a:rPr lang="en-US" dirty="0" smtClean="0"/>
              <a:t>Differentiated Instruction</a:t>
            </a:r>
            <a:endParaRPr lang="en-US" dirty="0"/>
          </a:p>
        </p:txBody>
      </p:sp>
    </p:spTree>
    <p:extLst>
      <p:ext uri="{BB962C8B-B14F-4D97-AF65-F5344CB8AC3E}">
        <p14:creationId xmlns:p14="http://schemas.microsoft.com/office/powerpoint/2010/main" val="1911748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Teacher Professional Responsibilities</a:t>
            </a:r>
          </a:p>
        </p:txBody>
      </p:sp>
      <p:sp>
        <p:nvSpPr>
          <p:cNvPr id="3" name="Content Placeholder 2"/>
          <p:cNvSpPr>
            <a:spLocks noGrp="1"/>
          </p:cNvSpPr>
          <p:nvPr>
            <p:ph idx="1"/>
          </p:nvPr>
        </p:nvSpPr>
        <p:spPr>
          <a:xfrm>
            <a:off x="304800" y="1600200"/>
            <a:ext cx="8534400" cy="4709160"/>
          </a:xfrm>
        </p:spPr>
        <p:txBody>
          <a:bodyPr/>
          <a:lstStyle/>
          <a:p>
            <a:r>
              <a:rPr lang="en-US" dirty="0" smtClean="0"/>
              <a:t>Teachers are accountable for both instructional and non-instructional responsibilities</a:t>
            </a:r>
          </a:p>
          <a:p>
            <a:r>
              <a:rPr lang="en-US" dirty="0" smtClean="0"/>
              <a:t>Review the list of Characteristics of a Competent Classroom Teacher (pp. 35-38)</a:t>
            </a:r>
          </a:p>
          <a:p>
            <a:pPr marL="137160" indent="0">
              <a:buNone/>
            </a:pPr>
            <a:r>
              <a:rPr lang="en-US" dirty="0"/>
              <a:t>	</a:t>
            </a:r>
            <a:r>
              <a:rPr lang="en-US" dirty="0" smtClean="0"/>
              <a:t>Three basic rules:</a:t>
            </a:r>
          </a:p>
          <a:p>
            <a:pPr marL="137160" indent="0">
              <a:buNone/>
            </a:pPr>
            <a:r>
              <a:rPr lang="en-US" dirty="0"/>
              <a:t>	</a:t>
            </a:r>
            <a:r>
              <a:rPr lang="en-US" dirty="0" smtClean="0"/>
              <a:t>	a. know why you use a specific strategy</a:t>
            </a:r>
          </a:p>
          <a:p>
            <a:pPr marL="137160" indent="0">
              <a:buNone/>
            </a:pPr>
            <a:r>
              <a:rPr lang="en-US" dirty="0"/>
              <a:t>	</a:t>
            </a:r>
            <a:r>
              <a:rPr lang="en-US" dirty="0" smtClean="0"/>
              <a:t>	b. enable students to think critically</a:t>
            </a:r>
          </a:p>
          <a:p>
            <a:pPr marL="137160" indent="0">
              <a:buNone/>
            </a:pPr>
            <a:r>
              <a:rPr lang="en-US" dirty="0"/>
              <a:t> </a:t>
            </a:r>
            <a:r>
              <a:rPr lang="en-US" dirty="0" smtClean="0"/>
              <a:t>		c. the effectiveness of a teacher is 			measured by how well the students learn </a:t>
            </a:r>
            <a:endParaRPr lang="en-US" dirty="0"/>
          </a:p>
        </p:txBody>
      </p:sp>
    </p:spTree>
    <p:extLst>
      <p:ext uri="{BB962C8B-B14F-4D97-AF65-F5344CB8AC3E}">
        <p14:creationId xmlns:p14="http://schemas.microsoft.com/office/powerpoint/2010/main" val="86702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Teacher Behaviors to Facilitate Student Learning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Structuring the learning environment</a:t>
            </a:r>
          </a:p>
          <a:p>
            <a:r>
              <a:rPr lang="en-US" dirty="0" smtClean="0"/>
              <a:t>Accepting and sharing </a:t>
            </a:r>
            <a:r>
              <a:rPr lang="en-US" dirty="0"/>
              <a:t>i</a:t>
            </a:r>
            <a:r>
              <a:rPr lang="en-US" dirty="0" smtClean="0"/>
              <a:t>nstructional </a:t>
            </a:r>
            <a:r>
              <a:rPr lang="en-US" dirty="0"/>
              <a:t>a</a:t>
            </a:r>
            <a:r>
              <a:rPr lang="en-US" dirty="0" smtClean="0"/>
              <a:t>ccountability</a:t>
            </a:r>
          </a:p>
          <a:p>
            <a:r>
              <a:rPr lang="en-US" dirty="0" smtClean="0"/>
              <a:t>Demonstrating “</a:t>
            </a:r>
            <a:r>
              <a:rPr lang="en-US" dirty="0" err="1" smtClean="0"/>
              <a:t>Withitness</a:t>
            </a:r>
            <a:r>
              <a:rPr lang="en-US" dirty="0" smtClean="0"/>
              <a:t>” and overlapping</a:t>
            </a:r>
          </a:p>
          <a:p>
            <a:r>
              <a:rPr lang="en-US" dirty="0" smtClean="0"/>
              <a:t>Motivating and challenging </a:t>
            </a:r>
            <a:r>
              <a:rPr lang="en-US" dirty="0"/>
              <a:t>a</a:t>
            </a:r>
            <a:r>
              <a:rPr lang="en-US" dirty="0" smtClean="0"/>
              <a:t>ctivities</a:t>
            </a:r>
          </a:p>
          <a:p>
            <a:r>
              <a:rPr lang="en-US" dirty="0" smtClean="0"/>
              <a:t>Modeling </a:t>
            </a:r>
            <a:r>
              <a:rPr lang="en-US" dirty="0"/>
              <a:t>a</a:t>
            </a:r>
            <a:r>
              <a:rPr lang="en-US" dirty="0" smtClean="0"/>
              <a:t>ppropriate behaviors</a:t>
            </a:r>
          </a:p>
          <a:p>
            <a:r>
              <a:rPr lang="en-US" dirty="0" smtClean="0"/>
              <a:t>Facilitating student </a:t>
            </a:r>
            <a:r>
              <a:rPr lang="en-US" dirty="0"/>
              <a:t>a</a:t>
            </a:r>
            <a:r>
              <a:rPr lang="en-US" dirty="0" smtClean="0"/>
              <a:t>cquisition of data</a:t>
            </a:r>
          </a:p>
          <a:p>
            <a:r>
              <a:rPr lang="en-US" dirty="0" smtClean="0"/>
              <a:t>Creating a </a:t>
            </a:r>
            <a:r>
              <a:rPr lang="en-US" dirty="0"/>
              <a:t>s</a:t>
            </a:r>
            <a:r>
              <a:rPr lang="en-US" dirty="0" smtClean="0"/>
              <a:t>afe environment</a:t>
            </a:r>
          </a:p>
          <a:p>
            <a:r>
              <a:rPr lang="en-US" dirty="0" smtClean="0"/>
              <a:t>Clarifying whenever necessary</a:t>
            </a:r>
          </a:p>
          <a:p>
            <a:r>
              <a:rPr lang="en-US" dirty="0" smtClean="0"/>
              <a:t>Using period of silence</a:t>
            </a:r>
          </a:p>
          <a:p>
            <a:r>
              <a:rPr lang="en-US" dirty="0" smtClean="0"/>
              <a:t>Questioning thoughtfully</a:t>
            </a:r>
            <a:endParaRPr lang="en-US" dirty="0"/>
          </a:p>
        </p:txBody>
      </p:sp>
    </p:spTree>
    <p:extLst>
      <p:ext uri="{BB962C8B-B14F-4D97-AF65-F5344CB8AC3E}">
        <p14:creationId xmlns:p14="http://schemas.microsoft.com/office/powerpoint/2010/main" val="2144523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Instruction</a:t>
            </a:r>
            <a:endParaRPr lang="en-US" dirty="0"/>
          </a:p>
        </p:txBody>
      </p:sp>
      <p:sp>
        <p:nvSpPr>
          <p:cNvPr id="3" name="Content Placeholder 2"/>
          <p:cNvSpPr>
            <a:spLocks noGrp="1"/>
          </p:cNvSpPr>
          <p:nvPr>
            <p:ph idx="1"/>
          </p:nvPr>
        </p:nvSpPr>
        <p:spPr/>
        <p:txBody>
          <a:bodyPr/>
          <a:lstStyle/>
          <a:p>
            <a:r>
              <a:rPr lang="en-US" dirty="0" smtClean="0"/>
              <a:t>Cautions and guidelines for using the Internet</a:t>
            </a:r>
          </a:p>
          <a:p>
            <a:r>
              <a:rPr lang="en-US" dirty="0" smtClean="0"/>
              <a:t>Professional documents (journals, ERIC)</a:t>
            </a:r>
          </a:p>
          <a:p>
            <a:r>
              <a:rPr lang="en-US" dirty="0" smtClean="0"/>
              <a:t>Copyright laws and recommendations</a:t>
            </a:r>
          </a:p>
          <a:p>
            <a:r>
              <a:rPr lang="en-US" dirty="0" smtClean="0"/>
              <a:t>Community as Resources (Guest Speakers)</a:t>
            </a:r>
          </a:p>
          <a:p>
            <a:r>
              <a:rPr lang="en-US" dirty="0" smtClean="0"/>
              <a:t>Field trips</a:t>
            </a:r>
          </a:p>
          <a:p>
            <a:r>
              <a:rPr lang="en-US" dirty="0" smtClean="0"/>
              <a:t>Media tools (projectors, SMART boards, etc.)</a:t>
            </a:r>
          </a:p>
          <a:p>
            <a:r>
              <a:rPr lang="en-US" dirty="0" smtClean="0"/>
              <a:t>Distance Learning</a:t>
            </a:r>
            <a:endParaRPr lang="en-US" dirty="0"/>
          </a:p>
        </p:txBody>
      </p:sp>
    </p:spTree>
    <p:extLst>
      <p:ext uri="{BB962C8B-B14F-4D97-AF65-F5344CB8AC3E}">
        <p14:creationId xmlns:p14="http://schemas.microsoft.com/office/powerpoint/2010/main" val="3871679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Teacher Professional Responsibilities</a:t>
            </a:r>
          </a:p>
        </p:txBody>
      </p:sp>
      <p:sp>
        <p:nvSpPr>
          <p:cNvPr id="3" name="Content Placeholder 2"/>
          <p:cNvSpPr>
            <a:spLocks noGrp="1"/>
          </p:cNvSpPr>
          <p:nvPr>
            <p:ph idx="1"/>
          </p:nvPr>
        </p:nvSpPr>
        <p:spPr/>
        <p:txBody>
          <a:bodyPr>
            <a:normAutofit fontScale="92500"/>
          </a:bodyPr>
          <a:lstStyle/>
          <a:p>
            <a:r>
              <a:rPr lang="en-US" dirty="0" smtClean="0"/>
              <a:t>Which five teacher characteristics from Chapter 2 (p. 35-38) are most important and why?</a:t>
            </a:r>
          </a:p>
          <a:p>
            <a:r>
              <a:rPr lang="en-US" dirty="0" smtClean="0"/>
              <a:t>Teachers copy printed materials all the time. When is that permitted and when is it prohibited?</a:t>
            </a:r>
          </a:p>
          <a:p>
            <a:r>
              <a:rPr lang="en-US" dirty="0" smtClean="0"/>
              <a:t>Should teachers use social networking sites like Facebook or Twitter to communicate with students?  What the advantages?  Disadvantages?</a:t>
            </a:r>
          </a:p>
          <a:p>
            <a:r>
              <a:rPr lang="en-US" dirty="0" smtClean="0"/>
              <a:t>With the explosion of technology in the past five years, will printed textbooks become obsolete?  Should they?</a:t>
            </a:r>
            <a:endParaRPr lang="en-US" dirty="0"/>
          </a:p>
        </p:txBody>
      </p:sp>
    </p:spTree>
    <p:extLst>
      <p:ext uri="{BB962C8B-B14F-4D97-AF65-F5344CB8AC3E}">
        <p14:creationId xmlns:p14="http://schemas.microsoft.com/office/powerpoint/2010/main" val="1929284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 the week of </a:t>
            </a:r>
            <a:r>
              <a:rPr lang="en-US" dirty="0" smtClean="0"/>
              <a:t>Jan 30-Feb 5</a:t>
            </a:r>
            <a:endParaRPr lang="en-US" dirty="0"/>
          </a:p>
        </p:txBody>
      </p:sp>
      <p:sp>
        <p:nvSpPr>
          <p:cNvPr id="3" name="Content Placeholder 2"/>
          <p:cNvSpPr>
            <a:spLocks noGrp="1"/>
          </p:cNvSpPr>
          <p:nvPr>
            <p:ph idx="1"/>
          </p:nvPr>
        </p:nvSpPr>
        <p:spPr/>
        <p:txBody>
          <a:bodyPr>
            <a:normAutofit fontScale="85000" lnSpcReduction="20000"/>
          </a:bodyPr>
          <a:lstStyle/>
          <a:p>
            <a:r>
              <a:rPr lang="en-US" dirty="0"/>
              <a:t>Weekly Checklist for Teacher Professional Responsibilities (Chapter 2)-Jan 30-Feb 5</a:t>
            </a:r>
          </a:p>
          <a:p>
            <a:pPr lvl="0"/>
            <a:r>
              <a:rPr lang="en-US" dirty="0"/>
              <a:t>Read Chapter 2 and be ready to discuss it by Thursday, Jan. 31st.</a:t>
            </a:r>
          </a:p>
          <a:p>
            <a:pPr lvl="0"/>
            <a:r>
              <a:rPr lang="en-US" dirty="0"/>
              <a:t>You may want to start reading Chapter 3 to be ready for next Wednesday, Feb. 6</a:t>
            </a:r>
            <a:r>
              <a:rPr lang="en-US" baseline="30000" dirty="0"/>
              <a:t>th</a:t>
            </a:r>
            <a:r>
              <a:rPr lang="en-US" dirty="0"/>
              <a:t>.</a:t>
            </a:r>
          </a:p>
          <a:p>
            <a:pPr lvl="0"/>
            <a:r>
              <a:rPr lang="en-US" dirty="0"/>
              <a:t>Threaded Discussion A (graded) starts Thursday, Jan. 31st (get on Thurs. or Friday or you will lose 1 pt.) and ends Monday, Feb. 4</a:t>
            </a:r>
            <a:r>
              <a:rPr lang="en-US" baseline="30000" dirty="0"/>
              <a:t>th</a:t>
            </a:r>
            <a:r>
              <a:rPr lang="en-US" dirty="0"/>
              <a:t> at midnight. </a:t>
            </a:r>
          </a:p>
          <a:p>
            <a:pPr lvl="0"/>
            <a:r>
              <a:rPr lang="en-US" dirty="0"/>
              <a:t>Work on your first lesson plan (elementary school) using the Madeline Hunter Traditional Model.  Make sure you include the EPT lesson plan format AND the teaching model.  Submit this in the DROPBOX by Tuesday, Feb. 5</a:t>
            </a:r>
            <a:r>
              <a:rPr lang="en-US" baseline="30000" dirty="0"/>
              <a:t>th</a:t>
            </a:r>
            <a:r>
              <a:rPr lang="en-US" dirty="0"/>
              <a:t> at midnight</a:t>
            </a:r>
            <a:r>
              <a:rPr lang="en-US" dirty="0" smtClean="0"/>
              <a:t>.</a:t>
            </a:r>
            <a:endParaRPr lang="en-US" dirty="0"/>
          </a:p>
        </p:txBody>
      </p:sp>
    </p:spTree>
    <p:extLst>
      <p:ext uri="{BB962C8B-B14F-4D97-AF65-F5344CB8AC3E}">
        <p14:creationId xmlns:p14="http://schemas.microsoft.com/office/powerpoint/2010/main" val="6914524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344</TotalTime>
  <Words>443</Words>
  <Application>Microsoft Office PowerPoint</Application>
  <PresentationFormat>On-screen Show (4:3)</PresentationFormat>
  <Paragraphs>60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Teacher professional responsibilities</vt:lpstr>
      <vt:lpstr>Teacher Professional Responsibilities</vt:lpstr>
      <vt:lpstr>Teacher Professional Responsibilities</vt:lpstr>
      <vt:lpstr>Teacher Professional Responsibilities</vt:lpstr>
      <vt:lpstr>Teacher Behaviors to Facilitate Student Learning</vt:lpstr>
      <vt:lpstr>Tools for Instruction</vt:lpstr>
      <vt:lpstr>Teacher Professional Responsibilities</vt:lpstr>
      <vt:lpstr>For the week of Jan 30-Feb 5</vt:lpstr>
    </vt:vector>
  </TitlesOfParts>
  <Company>Montana State University Billings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Barfield</dc:creator>
  <cp:lastModifiedBy>Susan Barfield</cp:lastModifiedBy>
  <cp:revision>10</cp:revision>
  <dcterms:created xsi:type="dcterms:W3CDTF">2012-01-31T14:19:12Z</dcterms:created>
  <dcterms:modified xsi:type="dcterms:W3CDTF">2013-01-31T00:25:14Z</dcterms:modified>
</cp:coreProperties>
</file>