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079DEDC-8326-4C76-AC63-16525DC0453D}" type="datetimeFigureOut">
              <a:rPr lang="en-US" smtClean="0"/>
              <a:t>2/4/2013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2D229B6-3D64-4175-85B1-F8918791658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079DEDC-8326-4C76-AC63-16525DC0453D}" type="datetimeFigureOut">
              <a:rPr lang="en-US" smtClean="0"/>
              <a:t>2/4/2013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2D229B6-3D64-4175-85B1-F8918791658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079DEDC-8326-4C76-AC63-16525DC0453D}" type="datetimeFigureOut">
              <a:rPr lang="en-US" smtClean="0"/>
              <a:t>2/4/2013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2D229B6-3D64-4175-85B1-F8918791658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079DEDC-8326-4C76-AC63-16525DC0453D}" type="datetimeFigureOut">
              <a:rPr lang="en-US" smtClean="0"/>
              <a:t>2/4/2013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2D229B6-3D64-4175-85B1-F89187916581}"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079DEDC-8326-4C76-AC63-16525DC0453D}" type="datetimeFigureOut">
              <a:rPr lang="en-US" smtClean="0"/>
              <a:t>2/4/2013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2D229B6-3D64-4175-85B1-F89187916581}"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079DEDC-8326-4C76-AC63-16525DC0453D}" type="datetimeFigureOut">
              <a:rPr lang="en-US" smtClean="0"/>
              <a:t>2/4/2013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2D229B6-3D64-4175-85B1-F89187916581}"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079DEDC-8326-4C76-AC63-16525DC0453D}" type="datetimeFigureOut">
              <a:rPr lang="en-US" smtClean="0"/>
              <a:t>2/4/2013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2D229B6-3D64-4175-85B1-F8918791658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079DEDC-8326-4C76-AC63-16525DC0453D}" type="datetimeFigureOut">
              <a:rPr lang="en-US" smtClean="0"/>
              <a:t>2/4/2013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2D229B6-3D64-4175-85B1-F89187916581}"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079DEDC-8326-4C76-AC63-16525DC0453D}" type="datetimeFigureOut">
              <a:rPr lang="en-US" smtClean="0"/>
              <a:t>2/4/2013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2D229B6-3D64-4175-85B1-F8918791658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079DEDC-8326-4C76-AC63-16525DC0453D}" type="datetimeFigureOut">
              <a:rPr lang="en-US" smtClean="0"/>
              <a:t>2/4/2013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2D229B6-3D64-4175-85B1-F8918791658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079DEDC-8326-4C76-AC63-16525DC0453D}" type="datetimeFigureOut">
              <a:rPr lang="en-US" smtClean="0"/>
              <a:t>2/4/2013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2D229B6-3D64-4175-85B1-F89187916581}"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079DEDC-8326-4C76-AC63-16525DC0453D}" type="datetimeFigureOut">
              <a:rPr lang="en-US" smtClean="0"/>
              <a:t>2/4/2013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2D229B6-3D64-4175-85B1-F8918791658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Classroom Learning Environment</a:t>
            </a:r>
            <a:endParaRPr lang="en-US" dirty="0"/>
          </a:p>
        </p:txBody>
      </p:sp>
      <p:sp>
        <p:nvSpPr>
          <p:cNvPr id="3" name="Subtitle 2"/>
          <p:cNvSpPr>
            <a:spLocks noGrp="1"/>
          </p:cNvSpPr>
          <p:nvPr>
            <p:ph type="subTitle" idx="1"/>
          </p:nvPr>
        </p:nvSpPr>
        <p:spPr/>
        <p:txBody>
          <a:bodyPr/>
          <a:lstStyle/>
          <a:p>
            <a:r>
              <a:rPr lang="en-US" dirty="0" smtClean="0"/>
              <a:t>Chapter 3</a:t>
            </a:r>
          </a:p>
          <a:p>
            <a:r>
              <a:rPr lang="en-US" dirty="0" smtClean="0"/>
              <a:t>EDU </a:t>
            </a:r>
            <a:r>
              <a:rPr lang="en-US" dirty="0" smtClean="0"/>
              <a:t>380</a:t>
            </a:r>
            <a:endParaRPr lang="en-US" dirty="0"/>
          </a:p>
        </p:txBody>
      </p:sp>
    </p:spTree>
    <p:extLst>
      <p:ext uri="{BB962C8B-B14F-4D97-AF65-F5344CB8AC3E}">
        <p14:creationId xmlns:p14="http://schemas.microsoft.com/office/powerpoint/2010/main" val="7066823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Last week we learned about professional responsibilities of a teacher, including being a reflective decision maker, understanding legal guidelines and being committed and competent.  Chapter 2 also introduced us to the idea of individual teaching styles and some teaching strategies for instruction.</a:t>
            </a:r>
          </a:p>
          <a:p>
            <a:endParaRPr lang="en-US" dirty="0" smtClean="0"/>
          </a:p>
          <a:p>
            <a:r>
              <a:rPr lang="en-US" dirty="0" smtClean="0"/>
              <a:t>This week we will cover the classroom environment, including classroom management and student misbehavior.  This is particularly important for specialists, who usually see multiple classes each day for short periods of time. Be thinking how this chapter directly relates to you as a specialist.</a:t>
            </a:r>
            <a:endParaRPr lang="en-US" dirty="0"/>
          </a:p>
        </p:txBody>
      </p:sp>
      <p:sp>
        <p:nvSpPr>
          <p:cNvPr id="3" name="Title 2"/>
          <p:cNvSpPr>
            <a:spLocks noGrp="1"/>
          </p:cNvSpPr>
          <p:nvPr>
            <p:ph type="title"/>
          </p:nvPr>
        </p:nvSpPr>
        <p:spPr/>
        <p:txBody>
          <a:bodyPr>
            <a:normAutofit fontScale="90000"/>
          </a:bodyPr>
          <a:lstStyle/>
          <a:p>
            <a:r>
              <a:rPr lang="en-US" dirty="0"/>
              <a:t>Classroom Learning Environment</a:t>
            </a:r>
          </a:p>
        </p:txBody>
      </p:sp>
    </p:spTree>
    <p:extLst>
      <p:ext uri="{BB962C8B-B14F-4D97-AF65-F5344CB8AC3E}">
        <p14:creationId xmlns:p14="http://schemas.microsoft.com/office/powerpoint/2010/main" val="41893099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en-US" dirty="0"/>
              <a:t>1. Read Chapter 3</a:t>
            </a:r>
          </a:p>
          <a:p>
            <a:r>
              <a:rPr lang="en-US" dirty="0"/>
              <a:t>    a.</a:t>
            </a:r>
            <a:r>
              <a:rPr lang="en-US" u="sng" dirty="0"/>
              <a:t> Personal Learning Strategy</a:t>
            </a:r>
            <a:r>
              <a:rPr lang="en-US" dirty="0"/>
              <a:t>: Before you start reading a chapter, review the summary and/or questions at the end first. </a:t>
            </a:r>
          </a:p>
          <a:p>
            <a:r>
              <a:rPr lang="en-US" dirty="0"/>
              <a:t>    b. There are some terrific exercises at the end of this chapter (different classroom management systems, avoiding sending opposing messages, and a self-check review of identifying teacher behaviors that cause student misbehavior). Please take the time to look at them…you won’t regret it.</a:t>
            </a:r>
          </a:p>
          <a:p>
            <a:r>
              <a:rPr lang="en-US" dirty="0"/>
              <a:t>    c. Participate in Threaded Discussion B (Feb. 7-11)</a:t>
            </a:r>
          </a:p>
          <a:p>
            <a:r>
              <a:rPr lang="en-US" dirty="0"/>
              <a:t> </a:t>
            </a:r>
          </a:p>
          <a:p>
            <a:r>
              <a:rPr lang="en-US" dirty="0"/>
              <a:t>2. Start to think about a middle school lesson plan using the ETP lesson plan format and a non-traditional teaching model (Learning Cycle, 5 E's, Multiple Intelligences, Conceptual Change). You will be graded on content in addition to correct format.  Submit to D2L by midnight Tuesday, Feb. 19th or late points will be deducted (5 pts. per week).</a:t>
            </a:r>
          </a:p>
          <a:p>
            <a:r>
              <a:rPr lang="en-US" dirty="0"/>
              <a:t> </a:t>
            </a:r>
          </a:p>
          <a:p>
            <a:r>
              <a:rPr lang="en-US" dirty="0"/>
              <a:t>3. If you are interested in extra credit, read the SMART BOARD PROJECT instructions under CONTENT.  We’re going to share our projects with each other so we’ll all have many different activities which can be modified to match our different content areas…</a:t>
            </a:r>
          </a:p>
          <a:p>
            <a:endParaRPr lang="en-US" dirty="0" smtClean="0"/>
          </a:p>
        </p:txBody>
      </p:sp>
      <p:sp>
        <p:nvSpPr>
          <p:cNvPr id="3" name="Title 2"/>
          <p:cNvSpPr>
            <a:spLocks noGrp="1"/>
          </p:cNvSpPr>
          <p:nvPr>
            <p:ph type="title"/>
          </p:nvPr>
        </p:nvSpPr>
        <p:spPr/>
        <p:txBody>
          <a:bodyPr/>
          <a:lstStyle/>
          <a:p>
            <a:r>
              <a:rPr lang="en-US" dirty="0" smtClean="0"/>
              <a:t>Weekly Checklist Feb. </a:t>
            </a:r>
            <a:r>
              <a:rPr lang="en-US" dirty="0" smtClean="0"/>
              <a:t>6-12</a:t>
            </a:r>
            <a:endParaRPr lang="en-US" dirty="0"/>
          </a:p>
        </p:txBody>
      </p:sp>
    </p:spTree>
    <p:extLst>
      <p:ext uri="{BB962C8B-B14F-4D97-AF65-F5344CB8AC3E}">
        <p14:creationId xmlns:p14="http://schemas.microsoft.com/office/powerpoint/2010/main" val="2242228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It doesn’t matter if you know your content well and have great teaching pedagogy skills if your classroom management is poor and students are off-task or misbehaving.</a:t>
            </a:r>
          </a:p>
          <a:p>
            <a:r>
              <a:rPr lang="en-US" dirty="0" smtClean="0"/>
              <a:t>Each teacher needs to develop his/her own effective approach to classroom management.</a:t>
            </a:r>
          </a:p>
          <a:p>
            <a:r>
              <a:rPr lang="en-US" dirty="0" smtClean="0"/>
              <a:t>The more effective strategies you know, the better you can adapt them to your approach.</a:t>
            </a:r>
            <a:endParaRPr lang="en-US" dirty="0"/>
          </a:p>
        </p:txBody>
      </p:sp>
      <p:sp>
        <p:nvSpPr>
          <p:cNvPr id="3" name="Title 2"/>
          <p:cNvSpPr>
            <a:spLocks noGrp="1"/>
          </p:cNvSpPr>
          <p:nvPr>
            <p:ph type="title"/>
          </p:nvPr>
        </p:nvSpPr>
        <p:spPr/>
        <p:txBody>
          <a:bodyPr>
            <a:normAutofit fontScale="90000"/>
          </a:bodyPr>
          <a:lstStyle/>
          <a:p>
            <a:r>
              <a:rPr lang="en-US" dirty="0"/>
              <a:t>Classroom Learning Environment</a:t>
            </a:r>
          </a:p>
        </p:txBody>
      </p:sp>
    </p:spTree>
    <p:extLst>
      <p:ext uri="{BB962C8B-B14F-4D97-AF65-F5344CB8AC3E}">
        <p14:creationId xmlns:p14="http://schemas.microsoft.com/office/powerpoint/2010/main" val="23972186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How is your classroom set up (for specialists, this is very important)</a:t>
            </a:r>
          </a:p>
          <a:p>
            <a:r>
              <a:rPr lang="en-US" dirty="0" smtClean="0"/>
              <a:t>Getting to know your students is important, but often difficult for specialists because of the large number of students you see each day.  What are some strategies that specialists can use to get to know their students better?</a:t>
            </a:r>
          </a:p>
          <a:p>
            <a:r>
              <a:rPr lang="en-US" dirty="0" smtClean="0"/>
              <a:t>Being organized is essential for classroom management.  If you are not well prepared, you might “lose” students’ attention; trying to get them back on track takes valuable time.</a:t>
            </a:r>
          </a:p>
          <a:p>
            <a:endParaRPr lang="en-US" dirty="0"/>
          </a:p>
        </p:txBody>
      </p:sp>
      <p:sp>
        <p:nvSpPr>
          <p:cNvPr id="3" name="Title 2"/>
          <p:cNvSpPr>
            <a:spLocks noGrp="1"/>
          </p:cNvSpPr>
          <p:nvPr>
            <p:ph type="title"/>
          </p:nvPr>
        </p:nvSpPr>
        <p:spPr/>
        <p:txBody>
          <a:bodyPr>
            <a:normAutofit fontScale="90000"/>
          </a:bodyPr>
          <a:lstStyle/>
          <a:p>
            <a:r>
              <a:rPr lang="en-US" dirty="0" smtClean="0"/>
              <a:t>Supportive </a:t>
            </a:r>
            <a:r>
              <a:rPr lang="en-US" dirty="0"/>
              <a:t>Learning Environment</a:t>
            </a:r>
          </a:p>
        </p:txBody>
      </p:sp>
    </p:spTree>
    <p:extLst>
      <p:ext uri="{BB962C8B-B14F-4D97-AF65-F5344CB8AC3E}">
        <p14:creationId xmlns:p14="http://schemas.microsoft.com/office/powerpoint/2010/main" val="1702774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Procedures rather than rules; consequences rather than punishment</a:t>
            </a:r>
          </a:p>
          <a:p>
            <a:r>
              <a:rPr lang="en-US" dirty="0" smtClean="0"/>
              <a:t>Use positive rewards as motivators</a:t>
            </a:r>
          </a:p>
          <a:p>
            <a:r>
              <a:rPr lang="en-US" dirty="0" smtClean="0"/>
              <a:t>Have students participate in designing class rules (don’t have more than 5-6 and post them where all students can see them each time they enter your room). Elem: If you are a “traveling” specialist (go from room-to-room with a cart), have a poster on your cart that students will see each time you come into the class.</a:t>
            </a:r>
          </a:p>
          <a:p>
            <a:r>
              <a:rPr lang="en-US" dirty="0" smtClean="0"/>
              <a:t>Elem: Find out the school discipline plan or if they don’t have one, individual teachers’ plans if yours in not working.</a:t>
            </a:r>
          </a:p>
        </p:txBody>
      </p:sp>
      <p:sp>
        <p:nvSpPr>
          <p:cNvPr id="3" name="Title 2"/>
          <p:cNvSpPr>
            <a:spLocks noGrp="1"/>
          </p:cNvSpPr>
          <p:nvPr>
            <p:ph type="title"/>
          </p:nvPr>
        </p:nvSpPr>
        <p:spPr/>
        <p:txBody>
          <a:bodyPr/>
          <a:lstStyle/>
          <a:p>
            <a:r>
              <a:rPr lang="en-US" dirty="0" smtClean="0"/>
              <a:t>Classroom Procedures</a:t>
            </a:r>
            <a:endParaRPr lang="en-US" dirty="0"/>
          </a:p>
        </p:txBody>
      </p:sp>
    </p:spTree>
    <p:extLst>
      <p:ext uri="{BB962C8B-B14F-4D97-AF65-F5344CB8AC3E}">
        <p14:creationId xmlns:p14="http://schemas.microsoft.com/office/powerpoint/2010/main" val="12516357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Try to handle your behavior concerns in your classroom; don’t ask the elem. classroom teacher to discipline a student for you (miss recess, etc</a:t>
            </a:r>
            <a:r>
              <a:rPr lang="en-US" dirty="0" smtClean="0"/>
              <a:t>.). Avoid sending students to the </a:t>
            </a:r>
            <a:r>
              <a:rPr lang="en-US" dirty="0" smtClean="0"/>
              <a:t>office unless it is a severe issue (see below).</a:t>
            </a:r>
            <a:endParaRPr lang="en-US" dirty="0"/>
          </a:p>
          <a:p>
            <a:r>
              <a:rPr lang="en-US" dirty="0" smtClean="0"/>
              <a:t>Determine whether the student is a threat to him/herself or others.  If yes, get assistance immediately.</a:t>
            </a:r>
          </a:p>
          <a:p>
            <a:r>
              <a:rPr lang="en-US" dirty="0" smtClean="0"/>
              <a:t>Look carefully at pages 96-104; these are scenarios for student misbehavior </a:t>
            </a:r>
            <a:r>
              <a:rPr lang="en-US" b="1" dirty="0" smtClean="0"/>
              <a:t>caused </a:t>
            </a:r>
            <a:r>
              <a:rPr lang="en-US" dirty="0" smtClean="0"/>
              <a:t>by the teacher as well as mistakes to avoid (wish I’d had this list my first year of teaching!).  </a:t>
            </a:r>
            <a:endParaRPr lang="en-US" b="1" dirty="0"/>
          </a:p>
        </p:txBody>
      </p:sp>
      <p:sp>
        <p:nvSpPr>
          <p:cNvPr id="3" name="Title 2"/>
          <p:cNvSpPr>
            <a:spLocks noGrp="1"/>
          </p:cNvSpPr>
          <p:nvPr>
            <p:ph type="title"/>
          </p:nvPr>
        </p:nvSpPr>
        <p:spPr/>
        <p:txBody>
          <a:bodyPr/>
          <a:lstStyle/>
          <a:p>
            <a:r>
              <a:rPr lang="en-US" dirty="0" smtClean="0"/>
              <a:t>Student Misbehavior</a:t>
            </a:r>
            <a:endParaRPr lang="en-US" dirty="0"/>
          </a:p>
        </p:txBody>
      </p:sp>
    </p:spTree>
    <p:extLst>
      <p:ext uri="{BB962C8B-B14F-4D97-AF65-F5344CB8AC3E}">
        <p14:creationId xmlns:p14="http://schemas.microsoft.com/office/powerpoint/2010/main" val="30634439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For the week of Feb. </a:t>
            </a:r>
            <a:r>
              <a:rPr lang="en-US" dirty="0" smtClean="0"/>
              <a:t>6th-12th</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Read Chapter 3 and be ready to discuss it by Thursday, Feb. </a:t>
            </a:r>
            <a:r>
              <a:rPr lang="en-US" dirty="0" smtClean="0"/>
              <a:t>7</a:t>
            </a:r>
            <a:r>
              <a:rPr lang="en-US" baseline="30000" dirty="0" smtClean="0"/>
              <a:t>th</a:t>
            </a:r>
            <a:r>
              <a:rPr lang="en-US" dirty="0" smtClean="0"/>
              <a:t> </a:t>
            </a:r>
            <a:r>
              <a:rPr lang="en-US" dirty="0" smtClean="0"/>
              <a:t>.</a:t>
            </a:r>
          </a:p>
          <a:p>
            <a:r>
              <a:rPr lang="en-US" dirty="0" smtClean="0"/>
              <a:t>You may want to start reading Chapter 4 to be ready for next Wednesday, Feb. </a:t>
            </a:r>
            <a:r>
              <a:rPr lang="en-US" dirty="0" smtClean="0"/>
              <a:t>13</a:t>
            </a:r>
            <a:r>
              <a:rPr lang="en-US" baseline="30000" dirty="0" smtClean="0"/>
              <a:t>th</a:t>
            </a:r>
            <a:r>
              <a:rPr lang="en-US" dirty="0" smtClean="0"/>
              <a:t>.</a:t>
            </a:r>
          </a:p>
          <a:p>
            <a:r>
              <a:rPr lang="en-US" dirty="0" smtClean="0"/>
              <a:t>Threaded Discussion B starts Thursday, Feb. </a:t>
            </a:r>
            <a:r>
              <a:rPr lang="en-US" dirty="0" smtClean="0"/>
              <a:t>7th </a:t>
            </a:r>
            <a:r>
              <a:rPr lang="en-US" dirty="0" smtClean="0"/>
              <a:t>(get on Thurs. or Friday or you will lose 1 pt.) and ends Monday, Feb. </a:t>
            </a:r>
            <a:r>
              <a:rPr lang="en-US" dirty="0" smtClean="0"/>
              <a:t>11</a:t>
            </a:r>
            <a:r>
              <a:rPr lang="en-US" baseline="30000" dirty="0" smtClean="0"/>
              <a:t>th</a:t>
            </a:r>
            <a:r>
              <a:rPr lang="en-US" dirty="0" smtClean="0"/>
              <a:t> </a:t>
            </a:r>
            <a:r>
              <a:rPr lang="en-US" dirty="0" smtClean="0"/>
              <a:t>at midnight. </a:t>
            </a:r>
          </a:p>
          <a:p>
            <a:r>
              <a:rPr lang="en-US" dirty="0" smtClean="0"/>
              <a:t>Work on your second lesson plan (middle school) which includes one of the teaching models other than the traditional (due Feb. </a:t>
            </a:r>
            <a:r>
              <a:rPr lang="en-US" dirty="0" smtClean="0"/>
              <a:t>12)</a:t>
            </a:r>
            <a:endParaRPr lang="en-US" dirty="0"/>
          </a:p>
          <a:p>
            <a:r>
              <a:rPr lang="en-US" dirty="0" smtClean="0"/>
              <a:t>Do you know a teacher you can visit for your classroom observation?</a:t>
            </a:r>
            <a:endParaRPr lang="en-US" dirty="0" smtClean="0"/>
          </a:p>
          <a:p>
            <a:r>
              <a:rPr lang="en-US" dirty="0" smtClean="0"/>
              <a:t>HAVE A GREAT WEEK!</a:t>
            </a:r>
          </a:p>
        </p:txBody>
      </p:sp>
    </p:spTree>
    <p:extLst>
      <p:ext uri="{BB962C8B-B14F-4D97-AF65-F5344CB8AC3E}">
        <p14:creationId xmlns:p14="http://schemas.microsoft.com/office/powerpoint/2010/main" val="3774312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79</TotalTime>
  <Words>596</Words>
  <Application>Microsoft Office PowerPoint</Application>
  <PresentationFormat>On-screen Show (4:3)</PresentationFormat>
  <Paragraphs>40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Classroom Learning Environment</vt:lpstr>
      <vt:lpstr>Classroom Learning Environment</vt:lpstr>
      <vt:lpstr>Weekly Checklist Feb. 6-12</vt:lpstr>
      <vt:lpstr>Classroom Learning Environment</vt:lpstr>
      <vt:lpstr>Supportive Learning Environment</vt:lpstr>
      <vt:lpstr>Classroom Procedures</vt:lpstr>
      <vt:lpstr>Student Misbehavior</vt:lpstr>
      <vt:lpstr>For the week of Feb. 6th-12th</vt:lpstr>
    </vt:vector>
  </TitlesOfParts>
  <Company>Montana State University Billings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Classroom Learning Environment</dc:title>
  <dc:creator>Susan Barfield</dc:creator>
  <cp:lastModifiedBy>Susan Barfield</cp:lastModifiedBy>
  <cp:revision>11</cp:revision>
  <dcterms:created xsi:type="dcterms:W3CDTF">2012-02-08T16:47:54Z</dcterms:created>
  <dcterms:modified xsi:type="dcterms:W3CDTF">2013-02-04T22:10:35Z</dcterms:modified>
</cp:coreProperties>
</file>