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0" autoAdjust="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850"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noProof="0" smtClean="0"/>
              <a:t>Click to edit Master title style</a:t>
            </a:r>
          </a:p>
        </p:txBody>
      </p:sp>
      <p:sp>
        <p:nvSpPr>
          <p:cNvPr id="33485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B3FDFEFC-13C5-461C-9174-A4C4AAB2A8BF}"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2145292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30386A-6651-48E5-AA6A-19E9310A6D85}" type="slidenum">
              <a:rPr lang="en-US"/>
              <a:pPr>
                <a:defRPr/>
              </a:pPr>
              <a:t>‹#›</a:t>
            </a:fld>
            <a:endParaRPr lang="en-US"/>
          </a:p>
        </p:txBody>
      </p:sp>
    </p:spTree>
    <p:extLst>
      <p:ext uri="{BB962C8B-B14F-4D97-AF65-F5344CB8AC3E}">
        <p14:creationId xmlns:p14="http://schemas.microsoft.com/office/powerpoint/2010/main" val="3496384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0C455F-4E37-412D-ADC2-9DB0997DF77E}" type="slidenum">
              <a:rPr lang="en-US"/>
              <a:pPr>
                <a:defRPr/>
              </a:pPr>
              <a:t>‹#›</a:t>
            </a:fld>
            <a:endParaRPr lang="en-US"/>
          </a:p>
        </p:txBody>
      </p:sp>
    </p:spTree>
    <p:extLst>
      <p:ext uri="{BB962C8B-B14F-4D97-AF65-F5344CB8AC3E}">
        <p14:creationId xmlns:p14="http://schemas.microsoft.com/office/powerpoint/2010/main" val="393847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A9B3A6-0E5C-4D29-8B8B-149E455BE86C}" type="slidenum">
              <a:rPr lang="en-US"/>
              <a:pPr>
                <a:defRPr/>
              </a:pPr>
              <a:t>‹#›</a:t>
            </a:fld>
            <a:endParaRPr lang="en-US"/>
          </a:p>
        </p:txBody>
      </p:sp>
    </p:spTree>
    <p:extLst>
      <p:ext uri="{BB962C8B-B14F-4D97-AF65-F5344CB8AC3E}">
        <p14:creationId xmlns:p14="http://schemas.microsoft.com/office/powerpoint/2010/main" val="418028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B02A8A-8975-498E-AA20-296F162F08B6}" type="slidenum">
              <a:rPr lang="en-US"/>
              <a:pPr>
                <a:defRPr/>
              </a:pPr>
              <a:t>‹#›</a:t>
            </a:fld>
            <a:endParaRPr lang="en-US"/>
          </a:p>
        </p:txBody>
      </p:sp>
    </p:spTree>
    <p:extLst>
      <p:ext uri="{BB962C8B-B14F-4D97-AF65-F5344CB8AC3E}">
        <p14:creationId xmlns:p14="http://schemas.microsoft.com/office/powerpoint/2010/main" val="3182036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113BB5-AA48-42DA-BC22-EA04CC9E02EF}" type="slidenum">
              <a:rPr lang="en-US"/>
              <a:pPr>
                <a:defRPr/>
              </a:pPr>
              <a:t>‹#›</a:t>
            </a:fld>
            <a:endParaRPr lang="en-US"/>
          </a:p>
        </p:txBody>
      </p:sp>
    </p:spTree>
    <p:extLst>
      <p:ext uri="{BB962C8B-B14F-4D97-AF65-F5344CB8AC3E}">
        <p14:creationId xmlns:p14="http://schemas.microsoft.com/office/powerpoint/2010/main" val="154888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0E4BB0-8F18-4A47-8152-03EFC2BF6B5D}" type="slidenum">
              <a:rPr lang="en-US"/>
              <a:pPr>
                <a:defRPr/>
              </a:pPr>
              <a:t>‹#›</a:t>
            </a:fld>
            <a:endParaRPr lang="en-US"/>
          </a:p>
        </p:txBody>
      </p:sp>
    </p:spTree>
    <p:extLst>
      <p:ext uri="{BB962C8B-B14F-4D97-AF65-F5344CB8AC3E}">
        <p14:creationId xmlns:p14="http://schemas.microsoft.com/office/powerpoint/2010/main" val="4612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84513C1-5E52-4524-A472-D2ECBCEFA204}" type="slidenum">
              <a:rPr lang="en-US"/>
              <a:pPr>
                <a:defRPr/>
              </a:pPr>
              <a:t>‹#›</a:t>
            </a:fld>
            <a:endParaRPr lang="en-US"/>
          </a:p>
        </p:txBody>
      </p:sp>
    </p:spTree>
    <p:extLst>
      <p:ext uri="{BB962C8B-B14F-4D97-AF65-F5344CB8AC3E}">
        <p14:creationId xmlns:p14="http://schemas.microsoft.com/office/powerpoint/2010/main" val="3037989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1F3FBCA-2404-46BD-B413-72D0D2A2D31B}" type="slidenum">
              <a:rPr lang="en-US"/>
              <a:pPr>
                <a:defRPr/>
              </a:pPr>
              <a:t>‹#›</a:t>
            </a:fld>
            <a:endParaRPr lang="en-US"/>
          </a:p>
        </p:txBody>
      </p:sp>
    </p:spTree>
    <p:extLst>
      <p:ext uri="{BB962C8B-B14F-4D97-AF65-F5344CB8AC3E}">
        <p14:creationId xmlns:p14="http://schemas.microsoft.com/office/powerpoint/2010/main" val="1243151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7604B2-8E08-4F7E-A899-D0175901E44C}" type="slidenum">
              <a:rPr lang="en-US"/>
              <a:pPr>
                <a:defRPr/>
              </a:pPr>
              <a:t>‹#›</a:t>
            </a:fld>
            <a:endParaRPr lang="en-US"/>
          </a:p>
        </p:txBody>
      </p:sp>
    </p:spTree>
    <p:extLst>
      <p:ext uri="{BB962C8B-B14F-4D97-AF65-F5344CB8AC3E}">
        <p14:creationId xmlns:p14="http://schemas.microsoft.com/office/powerpoint/2010/main" val="1956176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0D9A6D-E86D-434B-9125-FBCED2907202}" type="slidenum">
              <a:rPr lang="en-US"/>
              <a:pPr>
                <a:defRPr/>
              </a:pPr>
              <a:t>‹#›</a:t>
            </a:fld>
            <a:endParaRPr lang="en-US"/>
          </a:p>
        </p:txBody>
      </p:sp>
    </p:spTree>
    <p:extLst>
      <p:ext uri="{BB962C8B-B14F-4D97-AF65-F5344CB8AC3E}">
        <p14:creationId xmlns:p14="http://schemas.microsoft.com/office/powerpoint/2010/main" val="410294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3827"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38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3338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3338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FC27132F-E328-4EC1-A4FE-DBBA5CC83E0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6"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subillings.edu/coefaculty/barfiel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subonline@msubillings.edu" TargetMode="External"/><Relationship Id="rId2" Type="http://schemas.openxmlformats.org/officeDocument/2006/relationships/hyperlink" Target="mailto:helpdesk@msubillings.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ctrTitle"/>
          </p:nvPr>
        </p:nvSpPr>
        <p:spPr/>
        <p:txBody>
          <a:bodyPr/>
          <a:lstStyle/>
          <a:p>
            <a:pPr eaLnBrk="1" hangingPunct="1">
              <a:defRPr/>
            </a:pPr>
            <a:r>
              <a:rPr lang="en-US" dirty="0" smtClean="0"/>
              <a:t>EDUCATIONAL </a:t>
            </a:r>
            <a:r>
              <a:rPr lang="en-US" dirty="0" smtClean="0"/>
              <a:t>PSYCHOLOGY and MEASUREMENT</a:t>
            </a:r>
            <a:r>
              <a:rPr lang="en-US" dirty="0" smtClean="0"/>
              <a:t/>
            </a:r>
            <a:br>
              <a:rPr lang="en-US" dirty="0" smtClean="0"/>
            </a:br>
            <a:r>
              <a:rPr lang="en-US" dirty="0" smtClean="0"/>
              <a:t>EDU 221-800</a:t>
            </a:r>
            <a:endParaRPr lang="en-US" dirty="0" smtClean="0"/>
          </a:p>
        </p:txBody>
      </p:sp>
      <p:sp>
        <p:nvSpPr>
          <p:cNvPr id="331779" name="Rectangle 3"/>
          <p:cNvSpPr>
            <a:spLocks noGrp="1" noChangeArrowheads="1"/>
          </p:cNvSpPr>
          <p:nvPr>
            <p:ph type="subTitle" idx="1"/>
          </p:nvPr>
        </p:nvSpPr>
        <p:spPr/>
        <p:txBody>
          <a:bodyPr/>
          <a:lstStyle/>
          <a:p>
            <a:pPr eaLnBrk="1" hangingPunct="1">
              <a:defRPr/>
            </a:pPr>
            <a:r>
              <a:rPr lang="en-US" dirty="0" smtClean="0"/>
              <a:t>Spring 2012</a:t>
            </a:r>
            <a:endParaRPr lang="en-US" dirty="0" smtClean="0"/>
          </a:p>
          <a:p>
            <a:pPr eaLnBrk="1" hangingPunct="1">
              <a:defRPr/>
            </a:pPr>
            <a:endParaRPr lang="en-US" dirty="0" smtClean="0"/>
          </a:p>
          <a:p>
            <a:pPr eaLnBrk="1" hangingPunct="1">
              <a:defRPr/>
            </a:pPr>
            <a:r>
              <a:rPr lang="en-US" dirty="0" smtClean="0"/>
              <a:t>Dr. Susan Barfield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pPr eaLnBrk="1" hangingPunct="1">
              <a:defRPr/>
            </a:pPr>
            <a:r>
              <a:rPr lang="en-US" smtClean="0"/>
              <a:t>Course Overview</a:t>
            </a:r>
          </a:p>
        </p:txBody>
      </p:sp>
      <p:sp>
        <p:nvSpPr>
          <p:cNvPr id="335875" name="Rectangle 3"/>
          <p:cNvSpPr>
            <a:spLocks noGrp="1" noChangeArrowheads="1"/>
          </p:cNvSpPr>
          <p:nvPr>
            <p:ph type="body" idx="1"/>
          </p:nvPr>
        </p:nvSpPr>
        <p:spPr/>
        <p:txBody>
          <a:bodyPr/>
          <a:lstStyle/>
          <a:p>
            <a:pPr eaLnBrk="1" hangingPunct="1">
              <a:lnSpc>
                <a:spcPct val="90000"/>
              </a:lnSpc>
              <a:defRPr/>
            </a:pPr>
            <a:r>
              <a:rPr lang="en-US" sz="2800" dirty="0" smtClean="0"/>
              <a:t>Instructor </a:t>
            </a:r>
            <a:r>
              <a:rPr lang="en-US" sz="2800" dirty="0" smtClean="0"/>
              <a:t>Introduction</a:t>
            </a:r>
          </a:p>
          <a:p>
            <a:pPr marL="0" indent="0" eaLnBrk="1" hangingPunct="1">
              <a:lnSpc>
                <a:spcPct val="90000"/>
              </a:lnSpc>
              <a:buNone/>
              <a:defRPr/>
            </a:pPr>
            <a:endParaRPr lang="en-US" sz="2800" dirty="0" smtClean="0"/>
          </a:p>
          <a:p>
            <a:pPr eaLnBrk="1" hangingPunct="1">
              <a:lnSpc>
                <a:spcPct val="90000"/>
              </a:lnSpc>
              <a:defRPr/>
            </a:pPr>
            <a:r>
              <a:rPr lang="en-US" sz="2800" dirty="0" smtClean="0"/>
              <a:t>Student </a:t>
            </a:r>
            <a:r>
              <a:rPr lang="en-US" sz="2800" dirty="0" smtClean="0"/>
              <a:t>Introduction-post in Autobiographies under DISCUSSION</a:t>
            </a:r>
          </a:p>
          <a:p>
            <a:pPr marL="0" indent="0" eaLnBrk="1" hangingPunct="1">
              <a:lnSpc>
                <a:spcPct val="90000"/>
              </a:lnSpc>
              <a:buNone/>
              <a:defRPr/>
            </a:pPr>
            <a:endParaRPr lang="en-US" sz="2800" dirty="0" smtClean="0"/>
          </a:p>
          <a:p>
            <a:pPr eaLnBrk="1" hangingPunct="1">
              <a:lnSpc>
                <a:spcPct val="90000"/>
              </a:lnSpc>
              <a:defRPr/>
            </a:pPr>
            <a:r>
              <a:rPr lang="en-US" sz="2800" dirty="0" smtClean="0"/>
              <a:t>Student Information </a:t>
            </a:r>
            <a:r>
              <a:rPr lang="en-US" sz="2800" dirty="0" smtClean="0"/>
              <a:t>Sheet-send by D2L email</a:t>
            </a:r>
          </a:p>
          <a:p>
            <a:pPr marL="0" indent="0" eaLnBrk="1" hangingPunct="1">
              <a:lnSpc>
                <a:spcPct val="90000"/>
              </a:lnSpc>
              <a:buNone/>
              <a:defRPr/>
            </a:pPr>
            <a:endParaRPr lang="en-US" sz="2800" dirty="0" smtClean="0"/>
          </a:p>
          <a:p>
            <a:pPr eaLnBrk="1" hangingPunct="1">
              <a:lnSpc>
                <a:spcPct val="90000"/>
              </a:lnSpc>
              <a:defRPr/>
            </a:pPr>
            <a:r>
              <a:rPr lang="en-US" sz="2800" dirty="0" smtClean="0"/>
              <a:t>Electronic Syllabus</a:t>
            </a: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Instructor Introduction</a:t>
            </a:r>
          </a:p>
        </p:txBody>
      </p:sp>
      <p:sp>
        <p:nvSpPr>
          <p:cNvPr id="3" name="Content Placeholder 2"/>
          <p:cNvSpPr>
            <a:spLocks noGrp="1"/>
          </p:cNvSpPr>
          <p:nvPr>
            <p:ph idx="1"/>
          </p:nvPr>
        </p:nvSpPr>
        <p:spPr/>
        <p:txBody>
          <a:bodyPr/>
          <a:lstStyle/>
          <a:p>
            <a:pPr marL="0" indent="0" eaLnBrk="1" hangingPunct="1">
              <a:buNone/>
              <a:defRPr/>
            </a:pPr>
            <a:r>
              <a:rPr lang="en-US" dirty="0" smtClean="0"/>
              <a:t>You will use this week to:</a:t>
            </a:r>
          </a:p>
          <a:p>
            <a:pPr marL="514350" indent="-514350" eaLnBrk="1" hangingPunct="1">
              <a:buAutoNum type="arabicParenR"/>
              <a:defRPr/>
            </a:pPr>
            <a:r>
              <a:rPr lang="en-US" dirty="0" smtClean="0"/>
              <a:t>read the electronic course syllabus</a:t>
            </a:r>
          </a:p>
          <a:p>
            <a:pPr marL="514350" indent="-514350" eaLnBrk="1" hangingPunct="1">
              <a:buAutoNum type="arabicParenR"/>
              <a:defRPr/>
            </a:pPr>
            <a:r>
              <a:rPr lang="en-US" dirty="0" smtClean="0"/>
              <a:t> get familiar with D2L</a:t>
            </a:r>
          </a:p>
          <a:p>
            <a:pPr marL="514350" indent="-514350" eaLnBrk="1" hangingPunct="1">
              <a:buAutoNum type="arabicParenR"/>
              <a:defRPr/>
            </a:pPr>
            <a:r>
              <a:rPr lang="en-US" dirty="0" smtClean="0"/>
              <a:t> access the </a:t>
            </a:r>
            <a:r>
              <a:rPr lang="en-US" dirty="0" err="1" smtClean="0"/>
              <a:t>MyEducationLab</a:t>
            </a:r>
            <a:r>
              <a:rPr lang="en-US" dirty="0" smtClean="0"/>
              <a:t> text website (which we will use almost every week)</a:t>
            </a:r>
          </a:p>
          <a:p>
            <a:pPr marL="514350" indent="-514350" eaLnBrk="1" hangingPunct="1">
              <a:buAutoNum type="arabicParenR"/>
              <a:defRPr/>
            </a:pPr>
            <a:r>
              <a:rPr lang="en-US" dirty="0" smtClean="0"/>
              <a:t> and get to know each other better.</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pPr eaLnBrk="1" hangingPunct="1">
              <a:defRPr/>
            </a:pPr>
            <a:r>
              <a:rPr lang="en-US" dirty="0" smtClean="0"/>
              <a:t>Electronic Syllabus</a:t>
            </a:r>
          </a:p>
        </p:txBody>
      </p:sp>
      <p:sp>
        <p:nvSpPr>
          <p:cNvPr id="336899" name="Rectangle 3"/>
          <p:cNvSpPr>
            <a:spLocks noGrp="1" noChangeArrowheads="1"/>
          </p:cNvSpPr>
          <p:nvPr>
            <p:ph type="body" idx="1"/>
          </p:nvPr>
        </p:nvSpPr>
        <p:spPr/>
        <p:txBody>
          <a:bodyPr/>
          <a:lstStyle/>
          <a:p>
            <a:pPr eaLnBrk="1" hangingPunct="1">
              <a:lnSpc>
                <a:spcPct val="90000"/>
              </a:lnSpc>
              <a:defRPr/>
            </a:pPr>
            <a:r>
              <a:rPr lang="en-US" dirty="0" smtClean="0"/>
              <a:t>TO find Dr</a:t>
            </a:r>
            <a:r>
              <a:rPr lang="en-US" dirty="0" smtClean="0"/>
              <a:t>. Barfield’s </a:t>
            </a:r>
            <a:r>
              <a:rPr lang="en-US" dirty="0" smtClean="0"/>
              <a:t>webpage:</a:t>
            </a:r>
          </a:p>
          <a:p>
            <a:pPr marL="0" indent="0" eaLnBrk="1" hangingPunct="1">
              <a:lnSpc>
                <a:spcPct val="90000"/>
              </a:lnSpc>
              <a:buNone/>
              <a:defRPr/>
            </a:pPr>
            <a:endParaRPr lang="en-US" dirty="0" smtClean="0"/>
          </a:p>
          <a:p>
            <a:pPr lvl="1" eaLnBrk="1" hangingPunct="1">
              <a:lnSpc>
                <a:spcPct val="90000"/>
              </a:lnSpc>
              <a:defRPr/>
            </a:pPr>
            <a:r>
              <a:rPr lang="en-US" dirty="0" smtClean="0"/>
              <a:t>MSU-B webpage, Faculty and Staff, Faculty Homepages, Barfield  </a:t>
            </a:r>
            <a:r>
              <a:rPr lang="en-US" b="1" u="sng" dirty="0" smtClean="0">
                <a:solidFill>
                  <a:srgbClr val="FF0000"/>
                </a:solidFill>
              </a:rPr>
              <a:t>or</a:t>
            </a:r>
            <a:endParaRPr lang="en-US" dirty="0" smtClean="0"/>
          </a:p>
          <a:p>
            <a:pPr lvl="1" eaLnBrk="1" hangingPunct="1">
              <a:lnSpc>
                <a:spcPct val="90000"/>
              </a:lnSpc>
              <a:defRPr/>
            </a:pPr>
            <a:r>
              <a:rPr lang="en-US" dirty="0" smtClean="0">
                <a:hlinkClick r:id="rId2"/>
              </a:rPr>
              <a:t>http://www.msubillings.edu/coefaculty/barfield</a:t>
            </a:r>
            <a:r>
              <a:rPr lang="en-US" dirty="0" smtClean="0"/>
              <a:t> </a:t>
            </a:r>
            <a:r>
              <a:rPr lang="en-US" b="1" u="sng" dirty="0">
                <a:solidFill>
                  <a:srgbClr val="FF0000"/>
                </a:solidFill>
              </a:rPr>
              <a:t>or</a:t>
            </a:r>
            <a:endParaRPr lang="en-US" dirty="0"/>
          </a:p>
          <a:p>
            <a:pPr lvl="1" eaLnBrk="1" hangingPunct="1">
              <a:lnSpc>
                <a:spcPct val="90000"/>
              </a:lnSpc>
              <a:defRPr/>
            </a:pPr>
            <a:r>
              <a:rPr lang="en-US" dirty="0" smtClean="0"/>
              <a:t>Under D2L DISCUSSIONS</a:t>
            </a:r>
            <a:endParaRPr lang="en-US" dirty="0" smtClean="0"/>
          </a:p>
          <a:p>
            <a:pPr lvl="1" eaLnBrk="1" hangingPunct="1">
              <a:lnSpc>
                <a:spcPct val="90000"/>
              </a:lnSpc>
              <a:buFont typeface="Tahoma" pitchFamily="34" charset="0"/>
              <a:buNone/>
              <a:defRPr/>
            </a:pPr>
            <a:endParaRPr lang="en-US" dirty="0" smtClean="0"/>
          </a:p>
          <a:p>
            <a:pPr lvl="1" eaLnBrk="1" hangingPunct="1">
              <a:lnSpc>
                <a:spcPct val="90000"/>
              </a:lnSpc>
              <a:buFont typeface="Tahoma" pitchFamily="34" charset="0"/>
              <a:buNone/>
              <a:defRPr/>
            </a:pPr>
            <a:r>
              <a:rPr lang="en-US" dirty="0" smtClean="0"/>
              <a:t>Check often for updates (date located on bottom of electronic syllabus)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Assistance in D2L</a:t>
            </a:r>
            <a:endParaRPr lang="en-US" dirty="0"/>
          </a:p>
        </p:txBody>
      </p:sp>
      <p:sp>
        <p:nvSpPr>
          <p:cNvPr id="3" name="Content Placeholder 2"/>
          <p:cNvSpPr>
            <a:spLocks noGrp="1"/>
          </p:cNvSpPr>
          <p:nvPr>
            <p:ph idx="1"/>
          </p:nvPr>
        </p:nvSpPr>
        <p:spPr/>
        <p:txBody>
          <a:bodyPr/>
          <a:lstStyle/>
          <a:p>
            <a:r>
              <a:rPr lang="en-US" sz="2400" dirty="0" smtClean="0"/>
              <a:t>As your instructor I can assist you with questions regarding the content and policies of this course.  If you have questions regarding the technology of D2L, please contact:</a:t>
            </a:r>
          </a:p>
          <a:p>
            <a:r>
              <a:rPr lang="en-US" sz="2400" b="1" dirty="0">
                <a:effectLst/>
              </a:rPr>
              <a:t>IT Student Helpdesk (login problems)</a:t>
            </a:r>
            <a:br>
              <a:rPr lang="en-US" sz="2400" b="1" dirty="0">
                <a:effectLst/>
              </a:rPr>
            </a:br>
            <a:r>
              <a:rPr lang="en-US" sz="2400" b="1" dirty="0">
                <a:effectLst/>
              </a:rPr>
              <a:t>hours: 8 am - 5 pm </a:t>
            </a:r>
            <a:br>
              <a:rPr lang="en-US" sz="2400" b="1" dirty="0">
                <a:effectLst/>
              </a:rPr>
            </a:br>
            <a:r>
              <a:rPr lang="en-US" sz="2400" b="1" dirty="0">
                <a:effectLst/>
              </a:rPr>
              <a:t>406-247-5755</a:t>
            </a:r>
            <a:br>
              <a:rPr lang="en-US" sz="2400" b="1" dirty="0">
                <a:effectLst/>
              </a:rPr>
            </a:br>
            <a:r>
              <a:rPr lang="en-US" sz="2400" b="1" u="sng" dirty="0">
                <a:effectLst/>
                <a:hlinkClick r:id="rId2"/>
              </a:rPr>
              <a:t>helpdesk@msubillings.edu</a:t>
            </a:r>
            <a:endParaRPr lang="en-US" sz="2400" dirty="0">
              <a:effectLst/>
            </a:endParaRPr>
          </a:p>
          <a:p>
            <a:r>
              <a:rPr lang="en-US" sz="2400" b="1" dirty="0">
                <a:effectLst/>
              </a:rPr>
              <a:t>E-Learning Helpdesk (class / how to problems)</a:t>
            </a:r>
            <a:br>
              <a:rPr lang="en-US" sz="2400" b="1" dirty="0">
                <a:effectLst/>
              </a:rPr>
            </a:br>
            <a:r>
              <a:rPr lang="en-US" sz="2400" b="1" dirty="0">
                <a:effectLst/>
              </a:rPr>
              <a:t>hours: 8 am - 5 pm</a:t>
            </a:r>
            <a:br>
              <a:rPr lang="en-US" sz="2400" b="1" dirty="0">
                <a:effectLst/>
              </a:rPr>
            </a:br>
            <a:r>
              <a:rPr lang="en-US" sz="2400" b="1" dirty="0">
                <a:effectLst/>
              </a:rPr>
              <a:t>406-657-2191</a:t>
            </a:r>
            <a:br>
              <a:rPr lang="en-US" sz="2400" b="1" dirty="0">
                <a:effectLst/>
              </a:rPr>
            </a:br>
            <a:r>
              <a:rPr lang="en-US" sz="2400" u="sng" dirty="0">
                <a:effectLst/>
                <a:hlinkClick r:id="rId3"/>
              </a:rPr>
              <a:t>msubonline@msubillings.edu</a:t>
            </a:r>
            <a:endParaRPr lang="en-US" sz="2400" dirty="0">
              <a:effectLst/>
            </a:endParaRPr>
          </a:p>
          <a:p>
            <a:endParaRPr lang="en-US" sz="2400" dirty="0"/>
          </a:p>
        </p:txBody>
      </p:sp>
    </p:spTree>
    <p:extLst>
      <p:ext uri="{BB962C8B-B14F-4D97-AF65-F5344CB8AC3E}">
        <p14:creationId xmlns:p14="http://schemas.microsoft.com/office/powerpoint/2010/main" val="3919952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MyEducationLab</a:t>
            </a:r>
            <a:endParaRPr lang="en-US" dirty="0"/>
          </a:p>
        </p:txBody>
      </p:sp>
      <p:sp>
        <p:nvSpPr>
          <p:cNvPr id="3" name="Content Placeholder 2"/>
          <p:cNvSpPr>
            <a:spLocks noGrp="1"/>
          </p:cNvSpPr>
          <p:nvPr>
            <p:ph idx="1"/>
          </p:nvPr>
        </p:nvSpPr>
        <p:spPr/>
        <p:txBody>
          <a:bodyPr/>
          <a:lstStyle/>
          <a:p>
            <a:r>
              <a:rPr lang="en-US" sz="2000" dirty="0" smtClean="0"/>
              <a:t>This text has a resource website that is part of this course.  If you bought a new book, you will receive an access code.  If you bought a used book, or the eBook, you will need to buy an access code.  The site includes videos (which will be in our discussions), activities and applications, and individualized study plans (five of which will be completed and submitted to me for grades).</a:t>
            </a:r>
          </a:p>
          <a:p>
            <a:r>
              <a:rPr lang="en-US" sz="2000" dirty="0" smtClean="0"/>
              <a:t>This first week is the week to get on to the site, take the Self-Assessment Practice Quiz for Chapter 4 and submit it to me.</a:t>
            </a:r>
          </a:p>
          <a:p>
            <a:r>
              <a:rPr lang="en-US" sz="2000" dirty="0" smtClean="0"/>
              <a:t> Since my objective is for you to access the website and learn the self-assessment quiz process itself, you will receive the total amount of points (10 pts.) for this quiz, regardless of how many questions you answer correctly.</a:t>
            </a:r>
          </a:p>
          <a:p>
            <a:r>
              <a:rPr lang="en-US" sz="2000" dirty="0" smtClean="0"/>
              <a:t>You need to submit your quiz results by next Wednesday, Jan. 19</a:t>
            </a:r>
            <a:r>
              <a:rPr lang="en-US" sz="2000" baseline="30000" dirty="0" smtClean="0"/>
              <a:t>th</a:t>
            </a:r>
            <a:r>
              <a:rPr lang="en-US" sz="2000" dirty="0" smtClean="0"/>
              <a:t>.</a:t>
            </a:r>
            <a:endParaRPr lang="en-US" sz="2000" dirty="0"/>
          </a:p>
        </p:txBody>
      </p:sp>
    </p:spTree>
    <p:extLst>
      <p:ext uri="{BB962C8B-B14F-4D97-AF65-F5344CB8AC3E}">
        <p14:creationId xmlns:p14="http://schemas.microsoft.com/office/powerpoint/2010/main" val="3740495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Most questions can be answered in OFFICE HOURS located under DISCUSSIONS…</a:t>
            </a:r>
          </a:p>
          <a:p>
            <a:endParaRPr lang="en-US" dirty="0"/>
          </a:p>
          <a:p>
            <a:r>
              <a:rPr lang="en-US" dirty="0" smtClean="0"/>
              <a:t>Only personal issues need to be emailed to me using the D2L email account.</a:t>
            </a:r>
            <a:endParaRPr lang="en-US" dirty="0"/>
          </a:p>
        </p:txBody>
      </p:sp>
    </p:spTree>
    <p:extLst>
      <p:ext uri="{BB962C8B-B14F-4D97-AF65-F5344CB8AC3E}">
        <p14:creationId xmlns:p14="http://schemas.microsoft.com/office/powerpoint/2010/main" val="1450229493"/>
      </p:ext>
    </p:extLst>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280</TotalTime>
  <Words>350</Words>
  <Application>Microsoft Office PowerPoint</Application>
  <PresentationFormat>On-screen Show (4:3)</PresentationFormat>
  <Paragraphs>39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Tahoma</vt:lpstr>
      <vt:lpstr>Arial</vt:lpstr>
      <vt:lpstr>Wingdings</vt:lpstr>
      <vt:lpstr>Calibri</vt:lpstr>
      <vt:lpstr>Ocean</vt:lpstr>
      <vt:lpstr>EDUCATIONAL PSYCHOLOGY and MEASUREMENT EDU 221-800</vt:lpstr>
      <vt:lpstr>Course Overview</vt:lpstr>
      <vt:lpstr>Instructor Introduction</vt:lpstr>
      <vt:lpstr>Electronic Syllabus</vt:lpstr>
      <vt:lpstr>Assistance in D2L</vt:lpstr>
      <vt:lpstr>MyEducationLab</vt:lpstr>
      <vt:lpstr>QUESTIONS?</vt:lpstr>
    </vt:vector>
  </TitlesOfParts>
  <Company>Montana State University-Billings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PSYCHOLOGY EDF 250</dc:title>
  <dc:creator>sbarfield</dc:creator>
  <cp:lastModifiedBy>Susan Barfield</cp:lastModifiedBy>
  <cp:revision>15</cp:revision>
  <cp:lastPrinted>1601-01-01T00:00:00Z</cp:lastPrinted>
  <dcterms:created xsi:type="dcterms:W3CDTF">2004-09-07T19:42:51Z</dcterms:created>
  <dcterms:modified xsi:type="dcterms:W3CDTF">2012-01-11T16:49:04Z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